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9" r:id="rId3"/>
    <p:sldId id="271" r:id="rId4"/>
    <p:sldId id="310" r:id="rId5"/>
    <p:sldId id="489" r:id="rId6"/>
    <p:sldId id="486" r:id="rId7"/>
    <p:sldId id="488" r:id="rId8"/>
    <p:sldId id="491" r:id="rId9"/>
    <p:sldId id="487" r:id="rId10"/>
    <p:sldId id="357" r:id="rId11"/>
    <p:sldId id="330" r:id="rId12"/>
    <p:sldId id="311" r:id="rId13"/>
    <p:sldId id="312" r:id="rId14"/>
    <p:sldId id="492" r:id="rId15"/>
    <p:sldId id="490" r:id="rId16"/>
    <p:sldId id="308" r:id="rId17"/>
  </p:sldIdLst>
  <p:sldSz cx="9144000" cy="5715000" type="screen16x1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0000"/>
    <a:srgbClr val="CC6600"/>
    <a:srgbClr val="FF6600"/>
    <a:srgbClr val="FF3399"/>
    <a:srgbClr val="009999"/>
    <a:srgbClr val="3333CC"/>
    <a:srgbClr val="00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127" d="100"/>
          <a:sy n="127" d="100"/>
        </p:scale>
        <p:origin x="606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A6A0386A-BDA0-4103-BF98-3232890028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86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3400" y="762000"/>
            <a:ext cx="6096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C24AFD-E500-43A1-828A-2F45BB93FD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26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4F493F6-EB2A-44C4-85EB-4EABDDE679BD}" type="slidenum">
              <a:rPr lang="zh-TW" altLang="en-US" sz="1200"/>
              <a:pPr eaLnBrk="1" hangingPunct="1"/>
              <a:t>1</a:t>
            </a:fld>
            <a:endParaRPr lang="en-US" altLang="zh-TW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2000"/>
            <a:ext cx="6096000" cy="3810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1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D72D5B9B-A13E-4148-BEF0-B42A20607F3D}" type="slidenum">
              <a:rPr lang="zh-TW" altLang="en-US" sz="1200"/>
              <a:pPr eaLnBrk="1" hangingPunct="1"/>
              <a:t>3</a:t>
            </a:fld>
            <a:endParaRPr lang="en-US" altLang="zh-TW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2000"/>
            <a:ext cx="6096000" cy="3810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50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56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1143000"/>
            <a:ext cx="8405813" cy="1038490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sp>
        <p:nvSpPr>
          <p:cNvPr id="4200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778000"/>
            <a:ext cx="7315200" cy="13335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5207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A063-467E-437C-AAAD-CD2C3940B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CB70-4105-4CC9-8672-B4753E520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7525" y="381000"/>
            <a:ext cx="2058988" cy="4699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3" y="381000"/>
            <a:ext cx="6029325" cy="4699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882F-F0D1-4511-800B-95E0061606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3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113" y="381000"/>
            <a:ext cx="7772400" cy="952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E84-CC20-41CA-B386-61D1CC4863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6"/>
          <p:cNvSpPr/>
          <p:nvPr userDrawn="1"/>
        </p:nvSpPr>
        <p:spPr>
          <a:xfrm rot="10800000" flipH="1" flipV="1">
            <a:off x="0" y="5437188"/>
            <a:ext cx="9144000" cy="277813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2"/>
          </p:nvPr>
        </p:nvSpPr>
        <p:spPr>
          <a:xfrm>
            <a:off x="468314" y="1477698"/>
            <a:ext cx="8207375" cy="3720042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40EDDD3-6326-4C2F-AB88-65CC116BF5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98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4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D184-F0F9-4B06-B7A0-20D6FB6E8D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2F97-81E0-4E9D-BD44-95F7C8321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0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B67B-2397-40A0-882D-96FB5B98C3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A55-F2D0-40B7-B930-45DDFDC07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90D-23A1-438A-BDC9-B3D609697E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8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E52C-8C8F-4306-8C1D-50732DA40A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4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3862-3A2C-4538-B588-39EB4F345E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17740"/>
            <a:ext cx="9167813" cy="5832740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381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E6615-9755-4742-86B5-3599BE343CD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PvoPBrlTE?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000" b="1" dirty="0">
                <a:latin typeface="Arial" charset="0"/>
                <a:cs typeface="Arial" charset="0"/>
              </a:rPr>
              <a:t>教務工作簡介</a:t>
            </a:r>
            <a:endParaRPr lang="en-US" altLang="zh-TW" sz="6000" b="1" dirty="0"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報告人：教務長 麥毅廷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31296" indent="-931296"/>
            <a:r>
              <a:rPr lang="zh-TW" altLang="en-US" dirty="0">
                <a:latin typeface="微軟正黑體" panose="020B0604030504040204" pitchFamily="34" charset="-120"/>
              </a:rPr>
              <a:t>創意發想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</a:rPr>
              <a:t>腦力激盪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00FF"/>
                </a:solidFill>
              </a:rPr>
              <a:t>天馬行空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00FF"/>
                </a:solidFill>
              </a:rPr>
              <a:t>無拘無束</a:t>
            </a:r>
            <a:endParaRPr lang="zh-TW" altLang="en-US" sz="2000" dirty="0"/>
          </a:p>
        </p:txBody>
      </p:sp>
      <p:grpSp>
        <p:nvGrpSpPr>
          <p:cNvPr id="66574" name="Group 14"/>
          <p:cNvGrpSpPr>
            <a:grpSpLocks/>
          </p:cNvGrpSpPr>
          <p:nvPr/>
        </p:nvGrpSpPr>
        <p:grpSpPr bwMode="auto">
          <a:xfrm>
            <a:off x="1248272" y="2618053"/>
            <a:ext cx="1620573" cy="1620573"/>
            <a:chOff x="1927" y="2024"/>
            <a:chExt cx="1225" cy="1225"/>
          </a:xfrm>
        </p:grpSpPr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1927" y="2024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2472" y="2024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3016" y="2024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2472" y="2568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>
              <a:off x="1927" y="2568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3016" y="2568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1927" y="3113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2472" y="3113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3016" y="3113"/>
              <a:ext cx="136" cy="13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190609" y="2273885"/>
            <a:ext cx="507542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題目：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請手繪</a:t>
            </a:r>
            <a:r>
              <a:rPr lang="zh-TW" alt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連續直線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個點連起</a:t>
            </a:r>
          </a:p>
          <a:p>
            <a:pPr algn="l"/>
            <a:endParaRPr lang="en-US" altLang="zh-TW" sz="8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368656" y="2317750"/>
            <a:ext cx="0" cy="252015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V="1">
            <a:off x="1368657" y="2677584"/>
            <a:ext cx="2219854" cy="216032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H="1">
            <a:off x="1368657" y="2677583"/>
            <a:ext cx="2219854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1368656" y="2677584"/>
            <a:ext cx="1799167" cy="191955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827584" y="3337719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3288209" y="2977886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2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2253688" y="2256896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3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3034209" y="3997854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dirty="0"/>
              <a:t>4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2209085" y="4977670"/>
            <a:ext cx="2492990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6FA42"/>
                    </a:gs>
                    <a:gs pos="100000">
                      <a:srgbClr val="F6FA4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你跳出</a:t>
            </a:r>
            <a:r>
              <a:rPr lang="zh-TW" altLang="en-US" sz="2000" b="1" i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框框</a:t>
            </a:r>
            <a:r>
              <a:rPr lang="zh-TW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了嗎！！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CB69F0A-1184-4336-890E-843A032E00AA}"/>
              </a:ext>
            </a:extLst>
          </p:cNvPr>
          <p:cNvSpPr txBox="1"/>
          <p:nvPr/>
        </p:nvSpPr>
        <p:spPr>
          <a:xfrm>
            <a:off x="4189398" y="289059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條件：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不可中斷</a:t>
            </a:r>
          </a:p>
          <a:p>
            <a:pPr algn="l"/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　　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最多可有</a:t>
            </a:r>
            <a:r>
              <a:rPr lang="en-US" altLang="zh-TW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個轉折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75B34B-F571-4603-8B7B-42CD45F72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33" y="3839942"/>
            <a:ext cx="3170487" cy="794210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BDC64695-E782-4ACB-BD9D-9BF65AB37FF1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7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 animBg="1"/>
      <p:bldP spid="66578" grpId="0" animBg="1"/>
      <p:bldP spid="66579" grpId="0" animBg="1"/>
      <p:bldP spid="66580" grpId="0" animBg="1"/>
      <p:bldP spid="66581" grpId="0"/>
      <p:bldP spid="66582" grpId="0"/>
      <p:bldP spid="66583" grpId="0"/>
      <p:bldP spid="66584" grpId="0"/>
      <p:bldP spid="6658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世紀基本能力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952E-8244-4212-9088-99C4D44CEDA2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7" name="內容版面配置區 1"/>
          <p:cNvSpPr>
            <a:spLocks noGrp="1"/>
          </p:cNvSpPr>
          <p:nvPr>
            <p:ph idx="1"/>
          </p:nvPr>
        </p:nvSpPr>
        <p:spPr>
          <a:xfrm>
            <a:off x="685800" y="1489348"/>
            <a:ext cx="7772400" cy="3429000"/>
          </a:xfr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能力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溝通協調能力</a:t>
            </a:r>
            <a:r>
              <a:rPr lang="en-US" altLang="zh-TW" sz="2900" dirty="0">
                <a:latin typeface="Arial" panose="020B0604020202020204" pitchFamily="34" charset="0"/>
                <a:cs typeface="Arial" panose="020B0604020202020204" pitchFamily="34" charset="0"/>
              </a:rPr>
              <a:t>(Communication)</a:t>
            </a:r>
          </a:p>
          <a:p>
            <a:pPr lvl="1"/>
            <a:r>
              <a:rPr lang="zh-TW" altLang="en-US" sz="2900" dirty="0"/>
              <a:t>獨立思辨能力</a:t>
            </a:r>
            <a:r>
              <a:rPr lang="en-US" altLang="zh-TW" sz="2900" dirty="0"/>
              <a:t>(Critical thinking)</a:t>
            </a:r>
          </a:p>
          <a:p>
            <a:pPr lvl="1"/>
            <a:r>
              <a:rPr lang="zh-TW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複雜問題解決能力</a:t>
            </a:r>
            <a:r>
              <a:rPr lang="en-US" altLang="zh-TW" sz="2900" dirty="0">
                <a:latin typeface="Arial" panose="020B0604020202020204" pitchFamily="34" charset="0"/>
                <a:cs typeface="Arial" panose="020B0604020202020204" pitchFamily="34" charset="0"/>
              </a:rPr>
              <a:t>(Complex problem solving)</a:t>
            </a:r>
          </a:p>
          <a:p>
            <a:pPr lvl="1"/>
            <a:r>
              <a:rPr lang="zh-TW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團隊合作能力</a:t>
            </a:r>
            <a:r>
              <a:rPr lang="en-US" altLang="zh-TW" sz="2900" dirty="0">
                <a:latin typeface="Arial" panose="020B0604020202020204" pitchFamily="34" charset="0"/>
                <a:cs typeface="Arial" panose="020B0604020202020204" pitchFamily="34" charset="0"/>
              </a:rPr>
              <a:t>(Collaboration)</a:t>
            </a:r>
          </a:p>
          <a:p>
            <a:pPr lvl="1"/>
            <a:r>
              <a:rPr lang="zh-TW" altLang="en-US" sz="2900" dirty="0">
                <a:latin typeface="Arial" panose="020B0604020202020204" pitchFamily="34" charset="0"/>
                <a:cs typeface="Arial" panose="020B0604020202020204" pitchFamily="34" charset="0"/>
              </a:rPr>
              <a:t>創造力</a:t>
            </a:r>
            <a:r>
              <a:rPr lang="en-US" altLang="zh-TW" sz="2900" dirty="0">
                <a:latin typeface="Arial" panose="020B0604020202020204" pitchFamily="34" charset="0"/>
                <a:cs typeface="Arial" panose="020B0604020202020204" pitchFamily="34" charset="0"/>
              </a:rPr>
              <a:t>(Creativity)</a:t>
            </a:r>
            <a:endParaRPr lang="zh-TW" alt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75578"/>
            <a:ext cx="898544" cy="5460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67666"/>
            <a:ext cx="898544" cy="54601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93404"/>
            <a:ext cx="898544" cy="54601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9468"/>
            <a:ext cx="898544" cy="546018"/>
          </a:xfrm>
          <a:prstGeom prst="rect">
            <a:avLst/>
          </a:prstGeom>
        </p:spPr>
      </p:pic>
      <p:sp>
        <p:nvSpPr>
          <p:cNvPr id="12" name="太陽 11"/>
          <p:cNvSpPr/>
          <p:nvPr/>
        </p:nvSpPr>
        <p:spPr bwMode="auto">
          <a:xfrm>
            <a:off x="467544" y="4729708"/>
            <a:ext cx="576064" cy="432048"/>
          </a:xfrm>
          <a:prstGeom prst="sun">
            <a:avLst/>
          </a:prstGeom>
          <a:solidFill>
            <a:srgbClr val="FF00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D4B9160-9F52-4673-AD51-2B1E18E60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33364"/>
            <a:ext cx="1478333" cy="140793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2457741E-4FC9-44C2-BEA2-EBFD16B797AA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45586AC-7B77-4749-95FC-06D6E37D9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88" y="2034226"/>
            <a:ext cx="3017912" cy="226343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9A68DE5-2ED2-4174-A9D4-CDD0E3F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</a:t>
            </a:r>
            <a:r>
              <a:rPr lang="en-US" altLang="zh-TW" dirty="0"/>
              <a:t>-</a:t>
            </a:r>
            <a:r>
              <a:rPr lang="zh-TW" altLang="en-US" b="1" dirty="0">
                <a:solidFill>
                  <a:srgbClr val="006600"/>
                </a:solidFill>
              </a:rPr>
              <a:t>大大的學習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DC8D9A-01B3-4186-A764-6BC061E8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紮好馬步</a:t>
            </a:r>
            <a:r>
              <a:rPr lang="en-US" altLang="zh-TW" dirty="0"/>
              <a:t>-</a:t>
            </a:r>
            <a:r>
              <a:rPr lang="zh-TW" altLang="en-US" dirty="0"/>
              <a:t>學系知能</a:t>
            </a:r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斜摃</a:t>
            </a:r>
            <a:r>
              <a:rPr lang="zh-TW" altLang="en-US" dirty="0"/>
              <a:t>青年</a:t>
            </a:r>
            <a:r>
              <a:rPr lang="en-US" altLang="zh-TW" dirty="0"/>
              <a:t>-</a:t>
            </a:r>
            <a:r>
              <a:rPr lang="zh-TW" altLang="en-US" dirty="0"/>
              <a:t>跨系、跨院、跨校</a:t>
            </a:r>
            <a:endParaRPr lang="en-US" altLang="zh-TW" dirty="0"/>
          </a:p>
          <a:p>
            <a:pPr lvl="1"/>
            <a:r>
              <a:rPr lang="zh-TW" altLang="en-US" dirty="0"/>
              <a:t>輔系、雙主修</a:t>
            </a:r>
            <a:endParaRPr lang="en-US" altLang="zh-TW" dirty="0"/>
          </a:p>
          <a:p>
            <a:pPr lvl="1"/>
            <a:r>
              <a:rPr lang="zh-TW" altLang="en-US" dirty="0"/>
              <a:t>臺體</a:t>
            </a:r>
            <a:r>
              <a:rPr lang="en-US" altLang="zh-TW" dirty="0"/>
              <a:t>/</a:t>
            </a:r>
            <a:r>
              <a:rPr lang="zh-TW" altLang="en-US" dirty="0"/>
              <a:t>中科大</a:t>
            </a:r>
            <a:r>
              <a:rPr lang="en-US" altLang="zh-TW" dirty="0"/>
              <a:t>-</a:t>
            </a:r>
            <a:r>
              <a:rPr lang="zh-TW" altLang="en-US" dirty="0"/>
              <a:t>通識互選</a:t>
            </a:r>
            <a:endParaRPr lang="en-US" altLang="zh-TW" dirty="0"/>
          </a:p>
          <a:p>
            <a:pPr lvl="1"/>
            <a:r>
              <a:rPr lang="zh-TW" altLang="en-US" dirty="0"/>
              <a:t>臺灣國立大學系統</a:t>
            </a:r>
            <a:r>
              <a:rPr lang="en-US" altLang="zh-TW" dirty="0"/>
              <a:t>-14</a:t>
            </a:r>
            <a:r>
              <a:rPr lang="zh-TW" altLang="en-US" dirty="0"/>
              <a:t>校</a:t>
            </a:r>
            <a:r>
              <a:rPr lang="en-US" altLang="zh-TW" dirty="0"/>
              <a:t>-</a:t>
            </a:r>
            <a:r>
              <a:rPr lang="zh-TW" altLang="en-US" dirty="0"/>
              <a:t>學習合作</a:t>
            </a:r>
            <a:endParaRPr lang="en-US" altLang="zh-TW" dirty="0"/>
          </a:p>
          <a:p>
            <a:pPr lvl="1"/>
            <a:r>
              <a:rPr lang="zh-TW" altLang="en-US" dirty="0"/>
              <a:t>磨課師</a:t>
            </a:r>
            <a:r>
              <a:rPr lang="en-US" altLang="zh-TW" dirty="0"/>
              <a:t>(MOOCs)</a:t>
            </a:r>
            <a:r>
              <a:rPr lang="zh-TW" altLang="en-US" dirty="0"/>
              <a:t>、</a:t>
            </a:r>
            <a:r>
              <a:rPr lang="en-US" altLang="zh-TW" dirty="0"/>
              <a:t>16+2</a:t>
            </a:r>
            <a:r>
              <a:rPr lang="zh-TW" altLang="en-US" dirty="0"/>
              <a:t>自主彈性學習</a:t>
            </a:r>
            <a:endParaRPr lang="en-US" altLang="zh-TW" dirty="0"/>
          </a:p>
          <a:p>
            <a:pPr lvl="1"/>
            <a:r>
              <a:rPr lang="zh-TW" altLang="en-US" dirty="0"/>
              <a:t>微學分、學程</a:t>
            </a:r>
            <a:r>
              <a:rPr lang="en-US" altLang="zh-TW" dirty="0"/>
              <a:t>(</a:t>
            </a:r>
            <a:r>
              <a:rPr lang="zh-TW" altLang="en-US" dirty="0"/>
              <a:t>微學程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……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F6C091-4701-4B50-9192-6AC9FE7F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D44AED-CDCF-4501-8821-3EBE1100F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03" y="1417340"/>
            <a:ext cx="775020" cy="913284"/>
          </a:xfrm>
          <a:prstGeom prst="rect">
            <a:avLst/>
          </a:prstGeom>
        </p:spPr>
      </p:pic>
      <p:sp>
        <p:nvSpPr>
          <p:cNvPr id="5" name="箭號: 向左 4">
            <a:extLst>
              <a:ext uri="{FF2B5EF4-FFF2-40B4-BE49-F238E27FC236}">
                <a16:creationId xmlns:a16="http://schemas.microsoft.com/office/drawing/2014/main" id="{41361768-0177-4377-9FCE-C0A1D846A863}"/>
              </a:ext>
            </a:extLst>
          </p:cNvPr>
          <p:cNvSpPr/>
          <p:nvPr/>
        </p:nvSpPr>
        <p:spPr bwMode="auto">
          <a:xfrm rot="13059604">
            <a:off x="1086083" y="1287025"/>
            <a:ext cx="648072" cy="360040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箭號: 有線條的向右箭號 5">
            <a:extLst>
              <a:ext uri="{FF2B5EF4-FFF2-40B4-BE49-F238E27FC236}">
                <a16:creationId xmlns:a16="http://schemas.microsoft.com/office/drawing/2014/main" id="{39AB6F0B-2ECE-4926-9BAF-AEFCA31EB1EF}"/>
              </a:ext>
            </a:extLst>
          </p:cNvPr>
          <p:cNvSpPr/>
          <p:nvPr/>
        </p:nvSpPr>
        <p:spPr bwMode="auto">
          <a:xfrm rot="5400000">
            <a:off x="7119466" y="1084486"/>
            <a:ext cx="1080120" cy="665708"/>
          </a:xfrm>
          <a:prstGeom prst="striped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3972688-5CBF-4B23-9C19-0765EB7F864E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707A31D-69AD-4C7E-BF81-AD6839383672}"/>
              </a:ext>
            </a:extLst>
          </p:cNvPr>
          <p:cNvSpPr/>
          <p:nvPr/>
        </p:nvSpPr>
        <p:spPr bwMode="auto">
          <a:xfrm>
            <a:off x="4118847" y="566792"/>
            <a:ext cx="3045442" cy="68509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5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A4643-237D-4811-AF8C-F9A6E361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NTUS-3S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122307-A239-4558-A255-3B3711E4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b="1" dirty="0">
                <a:solidFill>
                  <a:srgbClr val="0000FF"/>
                </a:solidFill>
              </a:rPr>
              <a:t>Sport</a:t>
            </a:r>
          </a:p>
          <a:p>
            <a:pPr algn="ctr"/>
            <a:r>
              <a:rPr lang="en-US" altLang="zh-TW" sz="4000" b="1" dirty="0">
                <a:solidFill>
                  <a:srgbClr val="0000FF"/>
                </a:solidFill>
              </a:rPr>
              <a:t>Study</a:t>
            </a:r>
          </a:p>
          <a:p>
            <a:pPr algn="r">
              <a:lnSpc>
                <a:spcPct val="300000"/>
              </a:lnSpc>
            </a:pPr>
            <a:r>
              <a:rPr lang="en-US" altLang="zh-TW" sz="4000" b="1" dirty="0">
                <a:solidFill>
                  <a:srgbClr val="0000FF"/>
                </a:solidFill>
              </a:rPr>
              <a:t>Smart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A2173F-17AC-4FAE-8027-F454FD97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2D0C7F-59C3-4958-B902-3DD3844B6A34}"/>
              </a:ext>
            </a:extLst>
          </p:cNvPr>
          <p:cNvSpPr/>
          <p:nvPr/>
        </p:nvSpPr>
        <p:spPr bwMode="auto">
          <a:xfrm>
            <a:off x="5551020" y="553244"/>
            <a:ext cx="720080" cy="64807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C4A64E-E0E1-42C7-BBA7-FE6B8B098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1" y="3100650"/>
            <a:ext cx="4174232" cy="220913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4BEA3E3-D556-47CF-8BCA-ACDCA9A81269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BEF74-2697-47C3-A2AE-6218271E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積極</a:t>
            </a:r>
            <a:r>
              <a:rPr lang="en-US" altLang="zh-TW" dirty="0"/>
              <a:t>-</a:t>
            </a:r>
            <a:r>
              <a:rPr lang="zh-TW" altLang="en-US" dirty="0"/>
              <a:t>專業</a:t>
            </a:r>
            <a:r>
              <a:rPr lang="en-US" altLang="zh-TW" dirty="0"/>
              <a:t>-</a:t>
            </a:r>
            <a:r>
              <a:rPr lang="zh-TW" altLang="en-US" dirty="0"/>
              <a:t>成功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C989A2-5D94-4833-B384-4BC23BF4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611254-E109-4A9B-9747-D406ED5A5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62209"/>
            <a:ext cx="7164288" cy="4029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BD7F99E-852F-4AE4-97AA-F252BF879D42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9A3B79-3BB5-4BAA-ACBC-009B393B2A79}"/>
              </a:ext>
            </a:extLst>
          </p:cNvPr>
          <p:cNvSpPr/>
          <p:nvPr/>
        </p:nvSpPr>
        <p:spPr bwMode="auto">
          <a:xfrm>
            <a:off x="5580112" y="481236"/>
            <a:ext cx="1368152" cy="68509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660446-040A-4CC4-901F-51677C02E5C5}"/>
              </a:ext>
            </a:extLst>
          </p:cNvPr>
          <p:cNvSpPr txBox="1"/>
          <p:nvPr/>
        </p:nvSpPr>
        <p:spPr>
          <a:xfrm>
            <a:off x="915267" y="1561357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想改善智商與心智：先繫好你的慢跑鞋！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Talking Photo_20241213">
            <a:hlinkClick r:id="" action="ppaction://media"/>
            <a:extLst>
              <a:ext uri="{FF2B5EF4-FFF2-40B4-BE49-F238E27FC236}">
                <a16:creationId xmlns:a16="http://schemas.microsoft.com/office/drawing/2014/main" id="{81CCA3D0-91C5-424C-85B0-6114F9BA23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3093" y="2052155"/>
            <a:ext cx="3007419" cy="37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5720A4-4391-4328-AC53-FB16B37A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7EF1AA-7151-4B7B-89B9-138EB459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印度詩人 泰戈爾 詩篇</a:t>
            </a:r>
          </a:p>
          <a:p>
            <a:pPr lvl="1"/>
            <a:r>
              <a:rPr lang="zh-TW" altLang="en-US" sz="3200" dirty="0"/>
              <a:t>用</a:t>
            </a:r>
            <a:r>
              <a:rPr lang="zh-TW" altLang="en-US" sz="3200" b="1" dirty="0">
                <a:solidFill>
                  <a:srgbClr val="0000FF"/>
                </a:solidFill>
              </a:rPr>
              <a:t>生命</a:t>
            </a:r>
            <a:r>
              <a:rPr lang="zh-TW" altLang="en-US" sz="3200" dirty="0"/>
              <a:t>影響</a:t>
            </a:r>
            <a:r>
              <a:rPr lang="zh-TW" altLang="en-US" sz="3200" b="1" dirty="0">
                <a:solidFill>
                  <a:srgbClr val="006600"/>
                </a:solidFill>
              </a:rPr>
              <a:t>生命</a:t>
            </a:r>
            <a:r>
              <a:rPr lang="en-US" altLang="zh-TW" sz="3200" dirty="0"/>
              <a:t>(</a:t>
            </a:r>
            <a:r>
              <a:rPr lang="en-US" altLang="zh-TW" sz="3200" b="1" dirty="0">
                <a:solidFill>
                  <a:srgbClr val="0000FF"/>
                </a:solidFill>
              </a:rPr>
              <a:t>Life</a:t>
            </a:r>
            <a:r>
              <a:rPr lang="en-US" altLang="zh-TW" sz="3200" dirty="0"/>
              <a:t> Influence </a:t>
            </a:r>
            <a:r>
              <a:rPr lang="en-US" altLang="zh-TW" sz="3200" b="1" dirty="0">
                <a:solidFill>
                  <a:srgbClr val="006600"/>
                </a:solidFill>
              </a:rPr>
              <a:t>Life</a:t>
            </a:r>
            <a:r>
              <a:rPr lang="en-US" altLang="zh-TW" sz="3200" dirty="0"/>
              <a:t>)</a:t>
            </a:r>
          </a:p>
          <a:p>
            <a:endParaRPr lang="en-US" altLang="zh-TW" sz="1600" dirty="0"/>
          </a:p>
          <a:p>
            <a:r>
              <a:rPr lang="en-US" altLang="zh-TW" sz="3600" dirty="0"/>
              <a:t>AI</a:t>
            </a:r>
            <a:r>
              <a:rPr lang="zh-TW" altLang="en-US" sz="3600" dirty="0"/>
              <a:t>不會取代我們</a:t>
            </a:r>
            <a:endParaRPr lang="en-US" altLang="zh-TW" sz="3600" dirty="0"/>
          </a:p>
          <a:p>
            <a:r>
              <a:rPr lang="zh-TW" altLang="en-US" sz="3600" dirty="0"/>
              <a:t>但</a:t>
            </a:r>
            <a:r>
              <a:rPr lang="zh-TW" altLang="en-US" sz="3600" b="1" dirty="0">
                <a:solidFill>
                  <a:srgbClr val="0000FF"/>
                </a:solidFill>
              </a:rPr>
              <a:t>會用</a:t>
            </a:r>
            <a:r>
              <a:rPr lang="en-US" altLang="zh-TW" sz="3600" b="1" dirty="0">
                <a:solidFill>
                  <a:srgbClr val="0000FF"/>
                </a:solidFill>
              </a:rPr>
              <a:t>AI</a:t>
            </a:r>
            <a:r>
              <a:rPr lang="zh-TW" altLang="en-US" sz="3600" b="1" dirty="0">
                <a:solidFill>
                  <a:srgbClr val="0000FF"/>
                </a:solidFill>
              </a:rPr>
              <a:t>的人</a:t>
            </a:r>
            <a:r>
              <a:rPr lang="zh-TW" altLang="en-US" sz="3600" dirty="0"/>
              <a:t>會取代</a:t>
            </a:r>
            <a:r>
              <a:rPr lang="zh-TW" altLang="en-US" sz="3600" b="1" dirty="0">
                <a:solidFill>
                  <a:srgbClr val="FF0000"/>
                </a:solidFill>
              </a:rPr>
              <a:t>我們</a:t>
            </a:r>
            <a:r>
              <a:rPr lang="en-US" altLang="zh-TW" sz="3600" dirty="0"/>
              <a:t>!!</a:t>
            </a:r>
          </a:p>
          <a:p>
            <a:r>
              <a:rPr lang="zh-TW" altLang="en-US" sz="3600" b="1" dirty="0">
                <a:solidFill>
                  <a:srgbClr val="0000FF"/>
                </a:solidFill>
              </a:rPr>
              <a:t>智慧</a:t>
            </a:r>
            <a:r>
              <a:rPr lang="en-US" altLang="zh-TW" sz="3600" b="1" dirty="0">
                <a:solidFill>
                  <a:srgbClr val="0000FF"/>
                </a:solidFill>
              </a:rPr>
              <a:t>+AI</a:t>
            </a:r>
            <a:r>
              <a:rPr lang="zh-TW" altLang="en-US" sz="3600" dirty="0"/>
              <a:t>、</a:t>
            </a:r>
            <a:r>
              <a:rPr lang="zh-TW" altLang="en-US" sz="3600" b="1" dirty="0">
                <a:solidFill>
                  <a:srgbClr val="0000FF"/>
                </a:solidFill>
              </a:rPr>
              <a:t>創意</a:t>
            </a:r>
            <a:r>
              <a:rPr lang="en-US" altLang="zh-TW" sz="3600" b="1" dirty="0">
                <a:solidFill>
                  <a:srgbClr val="0000FF"/>
                </a:solidFill>
              </a:rPr>
              <a:t>+AI</a:t>
            </a:r>
            <a:endParaRPr lang="zh-TW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9949C2-E6CD-48BD-874F-FDD6C60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12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844021" y="1542057"/>
            <a:ext cx="1935428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133525"/>
            <a:ext cx="683948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971140"/>
            <a:ext cx="9144000" cy="1743860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/>
          </a:p>
        </p:txBody>
      </p:sp>
      <p:pic>
        <p:nvPicPr>
          <p:cNvPr id="6963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107282" y="2400629"/>
            <a:ext cx="562239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803840" y="2983379"/>
            <a:ext cx="505478" cy="4457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921152" flipH="1">
            <a:off x="1970676" y="3959482"/>
            <a:ext cx="409179" cy="360799"/>
          </a:xfrm>
          <a:prstGeom prst="rect">
            <a:avLst/>
          </a:prstGeom>
        </p:spPr>
      </p:pic>
      <p:pic>
        <p:nvPicPr>
          <p:cNvPr id="6964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9" y="3253911"/>
            <a:ext cx="191823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33828"/>
            <a:ext cx="224896" cy="2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3734129"/>
            <a:ext cx="359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396712">
            <a:off x="2106083" y="1693625"/>
            <a:ext cx="5880365" cy="214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7333" dirty="0">
                <a:solidFill>
                  <a:srgbClr val="F81031"/>
                </a:solidFill>
                <a:latin typeface="Jokerman" pitchFamily="82" charset="0"/>
                <a:ea typeface="+mn-ea"/>
              </a:rPr>
              <a:t>T</a:t>
            </a:r>
            <a:r>
              <a:rPr kumimoji="0" lang="en-US" altLang="zh-TW" sz="7333" dirty="0">
                <a:solidFill>
                  <a:srgbClr val="FFC000"/>
                </a:solidFill>
                <a:latin typeface="Jokerman" pitchFamily="82" charset="0"/>
                <a:ea typeface="+mn-ea"/>
              </a:rPr>
              <a:t>H</a:t>
            </a:r>
            <a:r>
              <a:rPr kumimoji="0" lang="en-US" altLang="zh-CN" sz="7333" dirty="0">
                <a:solidFill>
                  <a:srgbClr val="FFFF00"/>
                </a:solidFill>
                <a:latin typeface="Jokerman" pitchFamily="82" charset="0"/>
                <a:ea typeface="+mn-ea"/>
              </a:rPr>
              <a:t>A</a:t>
            </a:r>
            <a:r>
              <a:rPr kumimoji="0" lang="en-US" altLang="zh-CN" sz="7333" dirty="0">
                <a:solidFill>
                  <a:srgbClr val="86B818"/>
                </a:solidFill>
                <a:latin typeface="Jokerman" pitchFamily="82" charset="0"/>
                <a:ea typeface="+mn-ea"/>
              </a:rPr>
              <a:t>N</a:t>
            </a:r>
            <a:r>
              <a:rPr kumimoji="0" lang="en-US" altLang="zh-CN" sz="7333" dirty="0">
                <a:solidFill>
                  <a:srgbClr val="00B0F0"/>
                </a:solidFill>
                <a:latin typeface="Jokerman" pitchFamily="82" charset="0"/>
                <a:ea typeface="+mn-ea"/>
              </a:rPr>
              <a:t>K</a:t>
            </a:r>
            <a:r>
              <a:rPr kumimoji="0" lang="en-US" altLang="zh-CN" sz="7333" dirty="0">
                <a:latin typeface="Jokerman" pitchFamily="82" charset="0"/>
                <a:ea typeface="+mn-e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000" dirty="0">
                <a:solidFill>
                  <a:srgbClr val="00B050"/>
                </a:solidFill>
                <a:latin typeface="Jokerman" pitchFamily="82" charset="0"/>
                <a:ea typeface="+mn-ea"/>
              </a:rPr>
              <a:t>                     </a:t>
            </a:r>
            <a:r>
              <a:rPr kumimoji="0" lang="en-US" altLang="zh-CN" sz="6000" dirty="0">
                <a:solidFill>
                  <a:srgbClr val="00B050"/>
                </a:solidFill>
                <a:latin typeface="Jokerman" pitchFamily="82" charset="0"/>
                <a:ea typeface="+mn-ea"/>
              </a:rPr>
              <a:t>Y</a:t>
            </a:r>
            <a:r>
              <a:rPr kumimoji="0" lang="en-US" altLang="zh-CN" sz="6000" dirty="0">
                <a:solidFill>
                  <a:srgbClr val="7030A0"/>
                </a:solidFill>
                <a:latin typeface="Jokerman" pitchFamily="82" charset="0"/>
                <a:ea typeface="+mn-ea"/>
              </a:rPr>
              <a:t>O</a:t>
            </a:r>
            <a:r>
              <a:rPr kumimoji="0" lang="en-US" altLang="zh-CN" sz="6000" dirty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  <a:ea typeface="+mn-ea"/>
              </a:rPr>
              <a:t>U</a:t>
            </a:r>
            <a:endParaRPr kumimoji="0" lang="zh-CN" altLang="en-US" sz="6000" dirty="0">
              <a:solidFill>
                <a:schemeClr val="accent3">
                  <a:lumMod val="50000"/>
                </a:schemeClr>
              </a:solidFill>
              <a:latin typeface="Jokerman" pitchFamily="82" charset="0"/>
              <a:ea typeface="+mn-ea"/>
            </a:endParaRPr>
          </a:p>
        </p:txBody>
      </p:sp>
      <p:pic>
        <p:nvPicPr>
          <p:cNvPr id="69645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3914046"/>
            <a:ext cx="25532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3853192"/>
            <a:ext cx="2209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55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162233-6CFC-46D3-995D-CF84B202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為何要來唸臺體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D4F91E-99A5-4B5F-BCD6-63728CA57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想要唸好書</a:t>
            </a:r>
            <a:r>
              <a:rPr lang="en-US" altLang="zh-TW" sz="3600" dirty="0"/>
              <a:t>!!</a:t>
            </a:r>
          </a:p>
          <a:p>
            <a:r>
              <a:rPr lang="zh-TW" altLang="en-US" sz="3600" dirty="0"/>
              <a:t>想將書唸好</a:t>
            </a:r>
            <a:r>
              <a:rPr lang="en-US" altLang="zh-TW" sz="3600" dirty="0"/>
              <a:t>!!</a:t>
            </a:r>
          </a:p>
          <a:p>
            <a:r>
              <a:rPr lang="zh-TW" altLang="en-US" sz="3600" dirty="0"/>
              <a:t>想要強身健體</a:t>
            </a:r>
            <a:r>
              <a:rPr lang="en-US" altLang="zh-TW" sz="3600" dirty="0"/>
              <a:t>!!</a:t>
            </a:r>
          </a:p>
          <a:p>
            <a:r>
              <a:rPr lang="zh-TW" altLang="en-US" sz="3600" dirty="0"/>
              <a:t>想要奧運奪牌</a:t>
            </a:r>
            <a:r>
              <a:rPr lang="en-US" altLang="zh-TW" sz="3600" dirty="0"/>
              <a:t>!!</a:t>
            </a:r>
            <a:endParaRPr lang="zh-TW" altLang="en-US" sz="3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4EBA74-9C76-4815-9B16-13069D9C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3D6051C-1E49-48D8-A382-160F731E7388}"/>
              </a:ext>
            </a:extLst>
          </p:cNvPr>
          <p:cNvSpPr txBox="1"/>
          <p:nvPr/>
        </p:nvSpPr>
        <p:spPr>
          <a:xfrm>
            <a:off x="7524328" y="1993404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學霸就是我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593BE18-A8B6-4923-B856-F0CDC2BB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29" y="3746851"/>
            <a:ext cx="3049141" cy="197944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834D499-6106-4B51-A0BA-CACCE983B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65318"/>
            <a:ext cx="1819674" cy="24550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EBDE6AA-7482-4C13-B265-9863C06AE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6610"/>
            <a:ext cx="3232125" cy="323212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73B8093-E440-4743-A64B-7E53F3E17D0F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35147E6-5098-4084-AF95-65069DA02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377622"/>
            <a:ext cx="4297660" cy="429766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4988-127C-4FB3-B75C-931FA596683C}" type="slidenum">
              <a:rPr lang="zh-TW" altLang="en-US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Arial" charset="0"/>
                <a:cs typeface="Arial" charset="0"/>
              </a:rPr>
              <a:t>好書分享</a:t>
            </a:r>
            <a:endParaRPr lang="en-US" altLang="zh-TW" dirty="0">
              <a:latin typeface="Arial" charset="0"/>
              <a:cs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896" y="1404151"/>
            <a:ext cx="5290617" cy="407987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zh-TW" alt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零時</a:t>
            </a:r>
            <a:r>
              <a:rPr lang="zh-TW" altLang="en-US" dirty="0">
                <a:latin typeface="Arial" charset="0"/>
                <a:cs typeface="Arial" charset="0"/>
              </a:rPr>
              <a:t>體育計畫</a:t>
            </a:r>
            <a:r>
              <a:rPr lang="en-US" altLang="zh-TW" dirty="0">
                <a:latin typeface="Arial Narrow" panose="020B0606020202030204" pitchFamily="34" charset="0"/>
                <a:cs typeface="Arial" charset="0"/>
              </a:rPr>
              <a:t>(Zero Home PE)</a:t>
            </a:r>
          </a:p>
          <a:p>
            <a:pPr lvl="1" eaLnBrk="1" hangingPunct="1">
              <a:spcBef>
                <a:spcPts val="300"/>
              </a:spcBef>
            </a:pPr>
            <a:r>
              <a:rPr lang="zh-TW" altLang="en-US" sz="2400" dirty="0">
                <a:latin typeface="Arial Narrow" panose="020B0606020202030204" pitchFamily="34" charset="0"/>
                <a:cs typeface="Arial" charset="0"/>
              </a:rPr>
              <a:t>第一堂</a:t>
            </a:r>
            <a:r>
              <a:rPr lang="zh-TW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課前的體育課</a:t>
            </a:r>
            <a:endParaRPr lang="en-US" altLang="zh-TW" sz="2400" b="1" dirty="0">
              <a:solidFill>
                <a:srgbClr val="0000FF"/>
              </a:solidFill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zh-TW" altLang="en-US" dirty="0">
                <a:latin typeface="Arial Narrow" panose="020B0606020202030204" pitchFamily="34" charset="0"/>
                <a:cs typeface="Arial" charset="0"/>
              </a:rPr>
              <a:t>學習</a:t>
            </a:r>
            <a:r>
              <a:rPr lang="zh-TW" altLang="en-US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體適能</a:t>
            </a:r>
            <a:r>
              <a:rPr lang="en-US" altLang="zh-TW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(Fitness)</a:t>
            </a:r>
          </a:p>
          <a:p>
            <a:pPr lvl="1" eaLnBrk="1" hangingPunct="1">
              <a:spcBef>
                <a:spcPts val="300"/>
              </a:spcBef>
            </a:pPr>
            <a:r>
              <a:rPr lang="zh-TW" altLang="en-US" sz="2400" dirty="0">
                <a:latin typeface="Arial Narrow" panose="020B0606020202030204" pitchFamily="34" charset="0"/>
                <a:cs typeface="Arial" charset="0"/>
              </a:rPr>
              <a:t>要求學生</a:t>
            </a:r>
            <a:r>
              <a:rPr lang="zh-TW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體育課跑操場</a:t>
            </a:r>
            <a:endParaRPr lang="en-US" altLang="zh-TW" sz="2400" b="1" dirty="0">
              <a:solidFill>
                <a:srgbClr val="0000FF"/>
              </a:solidFill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TW" altLang="en-US" dirty="0">
                <a:latin typeface="Arial Narrow" panose="020B0606020202030204" pitchFamily="34" charset="0"/>
                <a:cs typeface="Arial" charset="0"/>
              </a:rPr>
              <a:t>不講求運動技巧</a:t>
            </a:r>
            <a:endParaRPr lang="en-US" altLang="zh-TW" dirty="0"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TW" altLang="en-US" dirty="0">
                <a:latin typeface="Arial Narrow" panose="020B0606020202030204" pitchFamily="34" charset="0"/>
                <a:cs typeface="Arial" charset="0"/>
              </a:rPr>
              <a:t>最大</a:t>
            </a:r>
            <a:r>
              <a:rPr lang="zh-TW" altLang="en-US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心跳速率</a:t>
            </a:r>
            <a:r>
              <a:rPr lang="en-US" altLang="zh-TW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(Heart Rate)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</a:pPr>
            <a:endParaRPr lang="en-US" altLang="zh-TW" sz="2500" b="1" dirty="0">
              <a:solidFill>
                <a:srgbClr val="0000FF"/>
              </a:solidFill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</a:pPr>
            <a:endParaRPr lang="zh-TW" altLang="en-US" sz="2500" b="1" i="1" u="sng" dirty="0">
              <a:latin typeface="Arial" charset="0"/>
              <a:cs typeface="Arial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ABD078A-09EB-47F4-A457-EEEBC75FC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16" y="4581115"/>
            <a:ext cx="1185599" cy="110693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A68E35D-9782-450E-9B27-DBE456B9E8B6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C995B-5D60-4602-BACF-10424AD6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" charset="0"/>
                <a:cs typeface="Arial" charset="0"/>
              </a:rPr>
              <a:t>好書分享</a:t>
            </a:r>
            <a:r>
              <a:rPr lang="en-US" altLang="zh-TW" dirty="0">
                <a:latin typeface="Arial" charset="0"/>
                <a:cs typeface="Arial" charset="0"/>
              </a:rPr>
              <a:t>-</a:t>
            </a:r>
            <a:r>
              <a:rPr lang="zh-TW" altLang="en-US" dirty="0">
                <a:latin typeface="Arial" charset="0"/>
                <a:cs typeface="Arial" charset="0"/>
              </a:rPr>
              <a:t>運動改造大腦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68A3AC-2ACF-4B1D-9505-06192824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946D6BB-A157-4BC9-93CD-0BB5FA7F7BDD}"/>
              </a:ext>
            </a:extLst>
          </p:cNvPr>
          <p:cNvSpPr txBox="1"/>
          <p:nvPr/>
        </p:nvSpPr>
        <p:spPr>
          <a:xfrm>
            <a:off x="323528" y="1561356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想改善智商與心智：先繫好你的慢跑鞋！</a:t>
            </a:r>
            <a:r>
              <a:rPr lang="en-US" altLang="zh-TW" sz="36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545C6C-AD9A-4669-861D-96268368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3755"/>
            <a:ext cx="2962578" cy="295404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1366750-49E9-4FA9-8283-F0588D92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207687"/>
            <a:ext cx="5074593" cy="327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zh-TW" altLang="en-US" kern="0" dirty="0">
                <a:latin typeface="Arial" charset="0"/>
                <a:cs typeface="Arial" charset="0"/>
              </a:rPr>
              <a:t>學生標準化測驗成績</a:t>
            </a:r>
            <a:endParaRPr lang="en-US" altLang="zh-TW" kern="0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0"/>
              </a:spcBef>
            </a:pPr>
            <a:r>
              <a:rPr lang="zh-TW" altLang="en-US" sz="2400" kern="0" dirty="0">
                <a:latin typeface="Arial" charset="0"/>
                <a:cs typeface="Arial" charset="0"/>
              </a:rPr>
              <a:t>原本低於州平均分數</a:t>
            </a:r>
            <a:endParaRPr lang="en-US" altLang="zh-TW" sz="2400" kern="0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0"/>
              </a:spcBef>
            </a:pPr>
            <a:r>
              <a:rPr lang="zh-TW" altLang="en-US" sz="2400" b="1" kern="0" dirty="0">
                <a:solidFill>
                  <a:srgbClr val="0000FF"/>
                </a:solidFill>
                <a:latin typeface="Arial" charset="0"/>
                <a:cs typeface="Arial" charset="0"/>
              </a:rPr>
              <a:t>閱讀</a:t>
            </a:r>
            <a:r>
              <a:rPr lang="zh-TW" altLang="en-US" sz="2400" kern="0" dirty="0">
                <a:latin typeface="Arial" charset="0"/>
                <a:cs typeface="Arial" charset="0"/>
              </a:rPr>
              <a:t>、</a:t>
            </a:r>
            <a:r>
              <a:rPr lang="zh-TW" altLang="en-US" sz="2400" b="1" kern="0" dirty="0">
                <a:solidFill>
                  <a:srgbClr val="0000FF"/>
                </a:solidFill>
                <a:latin typeface="Arial" charset="0"/>
                <a:cs typeface="Arial" charset="0"/>
              </a:rPr>
              <a:t>數學</a:t>
            </a:r>
            <a:r>
              <a:rPr lang="zh-TW" altLang="en-US" sz="2400" kern="0" dirty="0">
                <a:latin typeface="Arial" charset="0"/>
                <a:cs typeface="Arial" charset="0"/>
              </a:rPr>
              <a:t>分別高於州平均  </a:t>
            </a:r>
            <a:r>
              <a:rPr lang="en-US" altLang="zh-TW" sz="2400" kern="0" dirty="0">
                <a:latin typeface="Arial" charset="0"/>
                <a:cs typeface="Arial" charset="0"/>
              </a:rPr>
              <a:t>17</a:t>
            </a:r>
            <a:r>
              <a:rPr lang="zh-TW" altLang="en-US" sz="2400" kern="0" dirty="0">
                <a:latin typeface="Arial" charset="0"/>
                <a:cs typeface="Arial" charset="0"/>
              </a:rPr>
              <a:t>％、</a:t>
            </a:r>
            <a:r>
              <a:rPr lang="en-US" altLang="zh-TW" sz="2400" kern="0" dirty="0">
                <a:latin typeface="Arial" charset="0"/>
                <a:cs typeface="Arial" charset="0"/>
              </a:rPr>
              <a:t>18</a:t>
            </a:r>
            <a:r>
              <a:rPr lang="zh-TW" altLang="en-US" sz="2400" kern="0" dirty="0">
                <a:latin typeface="Arial" charset="0"/>
                <a:cs typeface="Arial" charset="0"/>
              </a:rPr>
              <a:t>％</a:t>
            </a:r>
            <a:endParaRPr lang="en-US" altLang="zh-TW" sz="2400" kern="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en-US" kern="0" dirty="0">
                <a:latin typeface="Arial Narrow" panose="020B0606020202030204" pitchFamily="34" charset="0"/>
                <a:cs typeface="Arial" charset="0"/>
              </a:rPr>
              <a:t>運動為</a:t>
            </a:r>
            <a:r>
              <a:rPr lang="zh-TW" altLang="en-US" b="1" kern="0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大腦</a:t>
            </a:r>
            <a:r>
              <a:rPr lang="zh-TW" altLang="en-US" kern="0" dirty="0">
                <a:latin typeface="Arial Narrow" panose="020B0606020202030204" pitchFamily="34" charset="0"/>
                <a:cs typeface="Arial" charset="0"/>
              </a:rPr>
              <a:t>提供</a:t>
            </a:r>
            <a:r>
              <a:rPr lang="zh-TW" altLang="en-US" b="1" kern="0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獨一無二刺激</a:t>
            </a:r>
            <a:endParaRPr lang="en-US" altLang="zh-TW" b="1" kern="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en-US" b="1" kern="0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有氧運動</a:t>
            </a:r>
            <a:r>
              <a:rPr lang="en-US" altLang="zh-TW" b="1" kern="0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(Aerobic exercise)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</a:pPr>
            <a:endParaRPr lang="zh-TW" altLang="en-US" sz="2500" b="1" i="1" u="sng" kern="0" dirty="0">
              <a:latin typeface="Arial" charset="0"/>
              <a:cs typeface="Arial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1DA7589-2760-4B81-B9CE-898EC0B25426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4ED38-6683-4877-B963-3581F35E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人腦與電腦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3B4700-8ECD-4BDC-977D-90F14E55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670868-A859-40A7-98B1-E7E07B9EF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56348"/>
            <a:ext cx="4369668" cy="436966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FF080D1-795C-4A92-AAEA-447A7217DC8B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虛擬電影與</a:t>
            </a:r>
            <a:r>
              <a:rPr lang="en-US" altLang="zh-TW" b="1" dirty="0">
                <a:solidFill>
                  <a:schemeClr val="tx1"/>
                </a:solidFill>
              </a:rPr>
              <a:t>AI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F7F221-E167-448B-8576-272A6D5E4DCC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線上媒體 1" title="The Frost: Part One (AI-generated film)">
            <a:hlinkClick r:id="" action="ppaction://media"/>
            <a:extLst>
              <a:ext uri="{FF2B5EF4-FFF2-40B4-BE49-F238E27FC236}">
                <a16:creationId xmlns:a16="http://schemas.microsoft.com/office/drawing/2014/main" id="{8EF7DDC1-89AB-4913-9F73-76E2E8168B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624" y="1352952"/>
            <a:ext cx="6821324" cy="38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2E2C410-A1A9-471D-8A8F-5D315D026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6090"/>
            <a:ext cx="8020571" cy="39356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E577212-D51B-4B20-8586-89181FFB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智慧汽車</a:t>
            </a:r>
            <a:r>
              <a:rPr lang="en-US" altLang="zh-TW" dirty="0"/>
              <a:t>-</a:t>
            </a:r>
            <a:r>
              <a:rPr lang="zh-TW" altLang="en-US" dirty="0"/>
              <a:t>特斯拉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B8C60F-8BE4-4B18-B5AE-3C6DEB45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C5B1A8F-4A52-41ED-BE1D-36ADFE28F081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5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644776-0594-4CBD-AFA5-8AEE42A1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Narrow" panose="020B0606020202030204" pitchFamily="34" charset="0"/>
              </a:rPr>
              <a:t>AI</a:t>
            </a:r>
            <a:r>
              <a:rPr lang="zh-TW" altLang="en-US" dirty="0"/>
              <a:t>智慧汽車</a:t>
            </a:r>
            <a:r>
              <a:rPr lang="en-US" altLang="zh-TW" dirty="0"/>
              <a:t>-</a:t>
            </a:r>
            <a:r>
              <a:rPr lang="zh-TW" altLang="en-US" dirty="0"/>
              <a:t>什麼都會了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6C38C3-9042-4E26-A60F-4B244BE7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5490BFF-7FC6-4BFC-A3B0-E0A8F008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60374"/>
            <a:ext cx="5859576" cy="435462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E422053-09F9-4C9D-AED7-97EFCCCAA0EF}"/>
              </a:ext>
            </a:extLst>
          </p:cNvPr>
          <p:cNvSpPr txBox="1"/>
          <p:nvPr/>
        </p:nvSpPr>
        <p:spPr>
          <a:xfrm>
            <a:off x="-68786" y="54497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CBAC85-9826-443A-A049-BF63FF2F84D6}"/>
              </a:ext>
            </a:extLst>
          </p:cNvPr>
          <p:cNvSpPr/>
          <p:nvPr/>
        </p:nvSpPr>
        <p:spPr bwMode="auto">
          <a:xfrm>
            <a:off x="4716016" y="568213"/>
            <a:ext cx="3360385" cy="68509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0DC8C7E-4841-4127-871F-08C5B35B94FD}"/>
              </a:ext>
            </a:extLst>
          </p:cNvPr>
          <p:cNvSpPr txBox="1"/>
          <p:nvPr/>
        </p:nvSpPr>
        <p:spPr>
          <a:xfrm>
            <a:off x="2411760" y="2641476"/>
            <a:ext cx="450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未來還需要學開車嗎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  <a:endParaRPr lang="zh-TW" altLang="en-US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62039-A28A-42F5-9345-43BBC4C0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00"/>
                </a:solidFill>
              </a:rPr>
              <a:t>計程車司機</a:t>
            </a:r>
            <a:r>
              <a:rPr lang="zh-TW" altLang="en-US" dirty="0"/>
              <a:t>的未來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7A11D5-8E09-4CFC-B967-687A63E7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等著失業</a:t>
            </a:r>
            <a:r>
              <a:rPr lang="en-US" altLang="zh-TW" b="1" dirty="0">
                <a:solidFill>
                  <a:srgbClr val="FF0000"/>
                </a:solidFill>
              </a:rPr>
              <a:t>?!</a:t>
            </a:r>
          </a:p>
          <a:p>
            <a:endParaRPr lang="en-US" altLang="zh-TW" sz="1000" dirty="0"/>
          </a:p>
          <a:p>
            <a:r>
              <a:rPr lang="zh-TW" altLang="en-US" sz="3600" dirty="0"/>
              <a:t>準備當計程車行的老闆</a:t>
            </a:r>
            <a:r>
              <a:rPr lang="en-US" altLang="zh-TW" sz="3600" dirty="0"/>
              <a:t>?!</a:t>
            </a:r>
          </a:p>
          <a:p>
            <a:endParaRPr lang="en-US" altLang="zh-TW" sz="1000" dirty="0"/>
          </a:p>
          <a:p>
            <a:r>
              <a:rPr lang="zh-TW" altLang="en-US" sz="4000" dirty="0"/>
              <a:t>設計</a:t>
            </a:r>
            <a:r>
              <a:rPr lang="zh-TW" altLang="en-US" sz="4000" b="1" dirty="0">
                <a:solidFill>
                  <a:srgbClr val="0000FF"/>
                </a:solidFill>
              </a:rPr>
              <a:t>智慧共用汽車</a:t>
            </a:r>
            <a:r>
              <a:rPr lang="en-US" altLang="zh-TW" sz="4000" b="1" dirty="0">
                <a:solidFill>
                  <a:srgbClr val="0000FF"/>
                </a:solidFill>
              </a:rPr>
              <a:t>APP</a:t>
            </a:r>
            <a:r>
              <a:rPr lang="en-US" altLang="zh-TW" sz="4000" dirty="0"/>
              <a:t>!!</a:t>
            </a:r>
          </a:p>
          <a:p>
            <a:endParaRPr lang="en-US" altLang="zh-TW" sz="1000" b="1" dirty="0">
              <a:solidFill>
                <a:srgbClr val="0000FF"/>
              </a:solidFill>
            </a:endParaRPr>
          </a:p>
          <a:p>
            <a:r>
              <a:rPr lang="zh-TW" altLang="en-US" sz="4400" b="1" dirty="0">
                <a:solidFill>
                  <a:srgbClr val="006600"/>
                </a:solidFill>
              </a:rPr>
              <a:t>其它</a:t>
            </a:r>
            <a:r>
              <a:rPr lang="en-US" altLang="zh-TW" sz="4400" b="1" dirty="0">
                <a:solidFill>
                  <a:srgbClr val="006600"/>
                </a:solidFill>
              </a:rPr>
              <a:t>???</a:t>
            </a:r>
            <a:endParaRPr lang="zh-TW" altLang="en-US" sz="4400" b="1" dirty="0">
              <a:solidFill>
                <a:srgbClr val="0066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5A068A-2DF0-4B98-893D-AC1E02C7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98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1935</TotalTime>
  <Words>445</Words>
  <Application>Microsoft Office PowerPoint</Application>
  <PresentationFormat>如螢幕大小 (16:10)</PresentationFormat>
  <Paragraphs>104</Paragraphs>
  <Slides>16</Slides>
  <Notes>3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Arial</vt:lpstr>
      <vt:lpstr>Arial Narrow</vt:lpstr>
      <vt:lpstr>Jokerman</vt:lpstr>
      <vt:lpstr>Times New Roman</vt:lpstr>
      <vt:lpstr>Cactus</vt:lpstr>
      <vt:lpstr>教務工作簡介</vt:lpstr>
      <vt:lpstr>為何要來唸臺體</vt:lpstr>
      <vt:lpstr>好書分享</vt:lpstr>
      <vt:lpstr>好書分享-運動改造大腦</vt:lpstr>
      <vt:lpstr>人腦與電腦</vt:lpstr>
      <vt:lpstr>虛擬電影與AI</vt:lpstr>
      <vt:lpstr>智慧汽車-特斯拉</vt:lpstr>
      <vt:lpstr>AI智慧汽車-什麼都會了!!</vt:lpstr>
      <vt:lpstr>計程車司機的未來?</vt:lpstr>
      <vt:lpstr>創意發想</vt:lpstr>
      <vt:lpstr>21世紀基本能力</vt:lpstr>
      <vt:lpstr>大學-大大的學習</vt:lpstr>
      <vt:lpstr>NTUS-3S</vt:lpstr>
      <vt:lpstr>積極-專業-成功</vt:lpstr>
      <vt:lpstr>結語</vt:lpstr>
      <vt:lpstr>PowerPoint 簡報</vt:lpstr>
    </vt:vector>
  </TitlesOfParts>
  <Company>IASTED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教務工作簡介</dc:title>
  <dc:creator>admin</dc:creator>
  <cp:lastModifiedBy>ycesadm</cp:lastModifiedBy>
  <cp:revision>208</cp:revision>
  <dcterms:created xsi:type="dcterms:W3CDTF">2001-12-11T23:34:17Z</dcterms:created>
  <dcterms:modified xsi:type="dcterms:W3CDTF">2024-12-14T07:52:42Z</dcterms:modified>
</cp:coreProperties>
</file>