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489" r:id="rId10"/>
    <p:sldId id="314" r:id="rId11"/>
    <p:sldId id="491" r:id="rId12"/>
    <p:sldId id="493" r:id="rId13"/>
    <p:sldId id="333" r:id="rId14"/>
    <p:sldId id="492" r:id="rId15"/>
    <p:sldId id="490" r:id="rId16"/>
    <p:sldId id="308" r:id="rId17"/>
  </p:sldIdLst>
  <p:sldSz cx="9144000" cy="5715000" type="screen16x10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FF0000"/>
    <a:srgbClr val="CC6600"/>
    <a:srgbClr val="FF6600"/>
    <a:srgbClr val="FF3399"/>
    <a:srgbClr val="009999"/>
    <a:srgbClr val="3333CC"/>
    <a:srgbClr val="0066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3" autoAdjust="0"/>
  </p:normalViewPr>
  <p:slideViewPr>
    <p:cSldViewPr>
      <p:cViewPr varScale="1">
        <p:scale>
          <a:sx n="127" d="100"/>
          <a:sy n="127" d="100"/>
        </p:scale>
        <p:origin x="1164" y="1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A6A0386A-BDA0-4103-BF98-3232890028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8614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33400" y="762000"/>
            <a:ext cx="6096000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3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8600" y="9753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BC24AFD-E500-43A1-828A-2F45BB93FDF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2680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24F493F6-EB2A-44C4-85EB-4EABDDE679BD}" type="slidenum">
              <a:rPr lang="zh-TW" altLang="en-US" sz="1200"/>
              <a:pPr eaLnBrk="1" hangingPunct="1"/>
              <a:t>1</a:t>
            </a:fld>
            <a:endParaRPr lang="en-US" altLang="zh-TW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2000"/>
            <a:ext cx="6096000" cy="3810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213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7" name="Rectangle 4"/>
              <p:cNvSpPr>
                <a:spLocks noChangeArrowheads="1"/>
              </p:cNvSpPr>
              <p:nvPr userDrawn="1"/>
            </p:nvSpPr>
            <p:spPr bwMode="ltGray">
              <a:xfrm>
                <a:off x="0" y="1248"/>
                <a:ext cx="5760" cy="1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" name="Rectangle 5" descr="Cacback"/>
              <p:cNvSpPr>
                <a:spLocks noChangeArrowheads="1"/>
              </p:cNvSpPr>
              <p:nvPr userDrawn="1"/>
            </p:nvSpPr>
            <p:spPr bwMode="ltGray">
              <a:xfrm>
                <a:off x="0" y="0"/>
                <a:ext cx="1119" cy="432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6" name="Rectangle 6"/>
            <p:cNvSpPr>
              <a:spLocks noChangeArrowheads="1"/>
            </p:cNvSpPr>
            <p:nvPr/>
          </p:nvSpPr>
          <p:spPr bwMode="white">
            <a:xfrm>
              <a:off x="816" y="2592"/>
              <a:ext cx="701" cy="1728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" y="1143000"/>
            <a:ext cx="8405813" cy="1038490"/>
            <a:chOff x="0" y="864"/>
            <a:chExt cx="5295" cy="785"/>
          </a:xfrm>
        </p:grpSpPr>
        <p:sp>
          <p:nvSpPr>
            <p:cNvPr id="10" name="Freeform 8"/>
            <p:cNvSpPr>
              <a:spLocks/>
            </p:cNvSpPr>
            <p:nvPr userDrawn="1"/>
          </p:nvSpPr>
          <p:spPr bwMode="auto">
            <a:xfrm rot="-507431">
              <a:off x="0" y="1477"/>
              <a:ext cx="1059" cy="172"/>
            </a:xfrm>
            <a:custGeom>
              <a:avLst/>
              <a:gdLst>
                <a:gd name="T0" fmla="*/ 1059 w 1059"/>
                <a:gd name="T1" fmla="*/ 0 h 172"/>
                <a:gd name="T2" fmla="*/ 147 w 1059"/>
                <a:gd name="T3" fmla="*/ 144 h 172"/>
                <a:gd name="T4" fmla="*/ 177 w 1059"/>
                <a:gd name="T5" fmla="*/ 171 h 172"/>
                <a:gd name="T6" fmla="*/ 1059 w 1059"/>
                <a:gd name="T7" fmla="*/ 24 h 172"/>
                <a:gd name="T8" fmla="*/ 1059 w 1059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 rot="-507431">
              <a:off x="1173" y="864"/>
              <a:ext cx="4122" cy="630"/>
            </a:xfrm>
            <a:custGeom>
              <a:avLst/>
              <a:gdLst>
                <a:gd name="T0" fmla="*/ 0 w 4122"/>
                <a:gd name="T1" fmla="*/ 204 h 630"/>
                <a:gd name="T2" fmla="*/ 3544 w 4122"/>
                <a:gd name="T3" fmla="*/ 348 h 630"/>
                <a:gd name="T4" fmla="*/ 3680 w 4122"/>
                <a:gd name="T5" fmla="*/ 630 h 630"/>
                <a:gd name="T6" fmla="*/ 3616 w 4122"/>
                <a:gd name="T7" fmla="*/ 624 h 630"/>
                <a:gd name="T8" fmla="*/ 3534 w 4122"/>
                <a:gd name="T9" fmla="*/ 368 h 630"/>
                <a:gd name="T10" fmla="*/ 17 w 4122"/>
                <a:gd name="T11" fmla="*/ 231 h 630"/>
                <a:gd name="T12" fmla="*/ 0 w 4122"/>
                <a:gd name="T13" fmla="*/ 204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2" name="Group 10"/>
            <p:cNvGrpSpPr>
              <a:grpSpLocks/>
            </p:cNvGrpSpPr>
            <p:nvPr userDrawn="1"/>
          </p:nvGrpSpPr>
          <p:grpSpPr bwMode="auto">
            <a:xfrm>
              <a:off x="1008" y="1248"/>
              <a:ext cx="288" cy="288"/>
              <a:chOff x="1033" y="326"/>
              <a:chExt cx="192" cy="192"/>
            </a:xfrm>
          </p:grpSpPr>
          <p:sp>
            <p:nvSpPr>
              <p:cNvPr id="13" name="Oval 11"/>
              <p:cNvSpPr>
                <a:spLocks noChangeArrowheads="1"/>
              </p:cNvSpPr>
              <p:nvPr/>
            </p:nvSpPr>
            <p:spPr bwMode="auto">
              <a:xfrm>
                <a:off x="1033" y="32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4" name="Oval 12"/>
              <p:cNvSpPr>
                <a:spLocks noChangeArrowheads="1"/>
              </p:cNvSpPr>
              <p:nvPr/>
            </p:nvSpPr>
            <p:spPr bwMode="auto">
              <a:xfrm>
                <a:off x="1129" y="377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5" name="Oval 13"/>
              <p:cNvSpPr>
                <a:spLocks noChangeArrowheads="1"/>
              </p:cNvSpPr>
              <p:nvPr/>
            </p:nvSpPr>
            <p:spPr bwMode="auto">
              <a:xfrm>
                <a:off x="1063" y="3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6" name="Oval 14"/>
              <p:cNvSpPr>
                <a:spLocks noChangeArrowheads="1"/>
              </p:cNvSpPr>
              <p:nvPr/>
            </p:nvSpPr>
            <p:spPr bwMode="auto">
              <a:xfrm>
                <a:off x="1063" y="404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7" name="Oval 15"/>
              <p:cNvSpPr>
                <a:spLocks noChangeArrowheads="1"/>
              </p:cNvSpPr>
              <p:nvPr/>
            </p:nvSpPr>
            <p:spPr bwMode="auto">
              <a:xfrm>
                <a:off x="1108" y="42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8" name="Oval 16"/>
              <p:cNvSpPr>
                <a:spLocks noChangeArrowheads="1"/>
              </p:cNvSpPr>
              <p:nvPr/>
            </p:nvSpPr>
            <p:spPr bwMode="auto">
              <a:xfrm>
                <a:off x="1168" y="416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9" name="Oval 17"/>
              <p:cNvSpPr>
                <a:spLocks noChangeArrowheads="1"/>
              </p:cNvSpPr>
              <p:nvPr/>
            </p:nvSpPr>
            <p:spPr bwMode="auto">
              <a:xfrm>
                <a:off x="1120" y="461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0" name="Oval 18"/>
              <p:cNvSpPr>
                <a:spLocks noChangeArrowheads="1"/>
              </p:cNvSpPr>
              <p:nvPr/>
            </p:nvSpPr>
            <p:spPr bwMode="auto">
              <a:xfrm>
                <a:off x="1063" y="45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1" name="Oval 19"/>
              <p:cNvSpPr>
                <a:spLocks noChangeArrowheads="1"/>
              </p:cNvSpPr>
              <p:nvPr/>
            </p:nvSpPr>
            <p:spPr bwMode="auto">
              <a:xfrm>
                <a:off x="1117" y="329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</p:grpSp>
      <p:sp>
        <p:nvSpPr>
          <p:cNvPr id="42004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828800" y="1778000"/>
            <a:ext cx="7315200" cy="13335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42005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52070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5207000"/>
            <a:ext cx="28956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52070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4AA063-467E-437C-AAAD-CD2C3940B3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81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CB70-4105-4CC9-8672-B4753E520B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093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67525" y="381000"/>
            <a:ext cx="2058988" cy="4699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3" y="381000"/>
            <a:ext cx="6029325" cy="4699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4882F-F0D1-4511-800B-95E0061606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1368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標題，圖表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113" y="381000"/>
            <a:ext cx="7772400" cy="9525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D4E84-CC20-41CA-B386-61D1CC4863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502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手动输入 6"/>
          <p:cNvSpPr/>
          <p:nvPr userDrawn="1"/>
        </p:nvSpPr>
        <p:spPr>
          <a:xfrm rot="10800000" flipH="1" flipV="1">
            <a:off x="0" y="5437188"/>
            <a:ext cx="9144000" cy="277813"/>
          </a:xfrm>
          <a:prstGeom prst="flowChartManualInpu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2000"/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quarter" idx="12"/>
          </p:nvPr>
        </p:nvSpPr>
        <p:spPr>
          <a:xfrm>
            <a:off x="468314" y="1477698"/>
            <a:ext cx="8207375" cy="3720042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投影片編號版面配置區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240EDDD3-6326-4C2F-AB88-65CC116BF50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98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749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9D184-F0F9-4B06-B7A0-20D6FB6E8D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064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92F97-81E0-4E9D-BD44-95F7C83212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205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9B67B-2397-40A0-882D-96FB5B98C3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198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9A55-F2D0-40B7-B930-45DDFDC07C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600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C90D-23A1-438A-BDC9-B3D609697E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581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CE52C-8C8F-4306-8C1D-50732DA40A7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646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3862-3A2C-4538-B588-39EB4F345E0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779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23813" y="-117740"/>
            <a:ext cx="9167813" cy="5832740"/>
            <a:chOff x="-15" y="-89"/>
            <a:chExt cx="5775" cy="4409"/>
          </a:xfrm>
        </p:grpSpPr>
        <p:sp>
          <p:nvSpPr>
            <p:cNvPr id="1032" name="Rectangle 3"/>
            <p:cNvSpPr>
              <a:spLocks noChangeArrowheads="1"/>
            </p:cNvSpPr>
            <p:nvPr userDrawn="1"/>
          </p:nvSpPr>
          <p:spPr bwMode="ltGray">
            <a:xfrm>
              <a:off x="0" y="301"/>
              <a:ext cx="5760" cy="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33" name="Rectangle 4" descr="Cacback"/>
            <p:cNvSpPr>
              <a:spLocks noChangeArrowheads="1"/>
            </p:cNvSpPr>
            <p:nvPr userDrawn="1"/>
          </p:nvSpPr>
          <p:spPr bwMode="ltGray">
            <a:xfrm>
              <a:off x="0" y="0"/>
              <a:ext cx="1119" cy="4320"/>
            </a:xfrm>
            <a:prstGeom prst="rect">
              <a:avLst/>
            </a:prstGeom>
            <a:blipFill dpi="0" rotWithShape="0">
              <a:blip r:embed="rId1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-15" y="-89"/>
              <a:ext cx="5295" cy="785"/>
              <a:chOff x="20" y="-89"/>
              <a:chExt cx="5295" cy="785"/>
            </a:xfrm>
          </p:grpSpPr>
          <p:sp>
            <p:nvSpPr>
              <p:cNvPr id="1036" name="Freeform 6"/>
              <p:cNvSpPr>
                <a:spLocks/>
              </p:cNvSpPr>
              <p:nvPr userDrawn="1"/>
            </p:nvSpPr>
            <p:spPr bwMode="auto">
              <a:xfrm rot="-507431">
                <a:off x="20" y="524"/>
                <a:ext cx="1059" cy="172"/>
              </a:xfrm>
              <a:custGeom>
                <a:avLst/>
                <a:gdLst>
                  <a:gd name="T0" fmla="*/ 1059 w 1059"/>
                  <a:gd name="T1" fmla="*/ 0 h 172"/>
                  <a:gd name="T2" fmla="*/ 147 w 1059"/>
                  <a:gd name="T3" fmla="*/ 144 h 172"/>
                  <a:gd name="T4" fmla="*/ 177 w 1059"/>
                  <a:gd name="T5" fmla="*/ 171 h 172"/>
                  <a:gd name="T6" fmla="*/ 1059 w 1059"/>
                  <a:gd name="T7" fmla="*/ 24 h 172"/>
                  <a:gd name="T8" fmla="*/ 1059 w 1059"/>
                  <a:gd name="T9" fmla="*/ 0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9" h="172">
                    <a:moveTo>
                      <a:pt x="1059" y="0"/>
                    </a:moveTo>
                    <a:cubicBezTo>
                      <a:pt x="543" y="45"/>
                      <a:pt x="291" y="112"/>
                      <a:pt x="147" y="144"/>
                    </a:cubicBezTo>
                    <a:cubicBezTo>
                      <a:pt x="0" y="172"/>
                      <a:pt x="153" y="147"/>
                      <a:pt x="177" y="171"/>
                    </a:cubicBezTo>
                    <a:cubicBezTo>
                      <a:pt x="329" y="151"/>
                      <a:pt x="339" y="99"/>
                      <a:pt x="1059" y="24"/>
                    </a:cubicBezTo>
                    <a:cubicBezTo>
                      <a:pt x="1059" y="24"/>
                      <a:pt x="1059" y="0"/>
                      <a:pt x="1059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37" name="Freeform 7"/>
              <p:cNvSpPr>
                <a:spLocks/>
              </p:cNvSpPr>
              <p:nvPr userDrawn="1"/>
            </p:nvSpPr>
            <p:spPr bwMode="auto">
              <a:xfrm rot="-507431">
                <a:off x="1193" y="-89"/>
                <a:ext cx="4122" cy="630"/>
              </a:xfrm>
              <a:custGeom>
                <a:avLst/>
                <a:gdLst>
                  <a:gd name="T0" fmla="*/ 0 w 4122"/>
                  <a:gd name="T1" fmla="*/ 204 h 630"/>
                  <a:gd name="T2" fmla="*/ 3544 w 4122"/>
                  <a:gd name="T3" fmla="*/ 348 h 630"/>
                  <a:gd name="T4" fmla="*/ 3680 w 4122"/>
                  <a:gd name="T5" fmla="*/ 630 h 630"/>
                  <a:gd name="T6" fmla="*/ 3616 w 4122"/>
                  <a:gd name="T7" fmla="*/ 624 h 630"/>
                  <a:gd name="T8" fmla="*/ 3534 w 4122"/>
                  <a:gd name="T9" fmla="*/ 368 h 630"/>
                  <a:gd name="T10" fmla="*/ 17 w 4122"/>
                  <a:gd name="T11" fmla="*/ 231 h 630"/>
                  <a:gd name="T12" fmla="*/ 0 w 4122"/>
                  <a:gd name="T13" fmla="*/ 204 h 6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2" h="630">
                    <a:moveTo>
                      <a:pt x="0" y="204"/>
                    </a:moveTo>
                    <a:cubicBezTo>
                      <a:pt x="255" y="198"/>
                      <a:pt x="1686" y="0"/>
                      <a:pt x="3544" y="348"/>
                    </a:cubicBezTo>
                    <a:cubicBezTo>
                      <a:pt x="4122" y="464"/>
                      <a:pt x="3754" y="614"/>
                      <a:pt x="3680" y="630"/>
                    </a:cubicBezTo>
                    <a:cubicBezTo>
                      <a:pt x="3680" y="630"/>
                      <a:pt x="3642" y="626"/>
                      <a:pt x="3616" y="624"/>
                    </a:cubicBezTo>
                    <a:cubicBezTo>
                      <a:pt x="3678" y="612"/>
                      <a:pt x="4118" y="488"/>
                      <a:pt x="3534" y="368"/>
                    </a:cubicBezTo>
                    <a:cubicBezTo>
                      <a:pt x="2029" y="98"/>
                      <a:pt x="696" y="156"/>
                      <a:pt x="17" y="231"/>
                    </a:cubicBezTo>
                    <a:cubicBezTo>
                      <a:pt x="17" y="231"/>
                      <a:pt x="0" y="204"/>
                      <a:pt x="0" y="20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1038" name="Group 8"/>
              <p:cNvGrpSpPr>
                <a:grpSpLocks/>
              </p:cNvGrpSpPr>
              <p:nvPr userDrawn="1"/>
            </p:nvGrpSpPr>
            <p:grpSpPr bwMode="auto">
              <a:xfrm>
                <a:off x="1033" y="326"/>
                <a:ext cx="192" cy="192"/>
                <a:chOff x="1033" y="326"/>
                <a:chExt cx="192" cy="192"/>
              </a:xfrm>
            </p:grpSpPr>
            <p:sp>
              <p:nvSpPr>
                <p:cNvPr id="1039" name="Oval 9"/>
                <p:cNvSpPr>
                  <a:spLocks noChangeArrowheads="1"/>
                </p:cNvSpPr>
                <p:nvPr/>
              </p:nvSpPr>
              <p:spPr bwMode="auto">
                <a:xfrm>
                  <a:off x="1033" y="326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0" name="Oval 10"/>
                <p:cNvSpPr>
                  <a:spLocks noChangeArrowheads="1"/>
                </p:cNvSpPr>
                <p:nvPr/>
              </p:nvSpPr>
              <p:spPr bwMode="auto">
                <a:xfrm>
                  <a:off x="1129" y="377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1" name="Oval 11"/>
                <p:cNvSpPr>
                  <a:spLocks noChangeArrowheads="1"/>
                </p:cNvSpPr>
                <p:nvPr/>
              </p:nvSpPr>
              <p:spPr bwMode="auto">
                <a:xfrm>
                  <a:off x="1063" y="350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2" name="Oval 12"/>
                <p:cNvSpPr>
                  <a:spLocks noChangeArrowheads="1"/>
                </p:cNvSpPr>
                <p:nvPr/>
              </p:nvSpPr>
              <p:spPr bwMode="auto">
                <a:xfrm>
                  <a:off x="1063" y="404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3" name="Oval 13"/>
                <p:cNvSpPr>
                  <a:spLocks noChangeArrowheads="1"/>
                </p:cNvSpPr>
                <p:nvPr/>
              </p:nvSpPr>
              <p:spPr bwMode="auto">
                <a:xfrm>
                  <a:off x="1108" y="42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4" name="Oval 14"/>
                <p:cNvSpPr>
                  <a:spLocks noChangeArrowheads="1"/>
                </p:cNvSpPr>
                <p:nvPr/>
              </p:nvSpPr>
              <p:spPr bwMode="auto">
                <a:xfrm>
                  <a:off x="1168" y="416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5" name="Oval 15"/>
                <p:cNvSpPr>
                  <a:spLocks noChangeArrowheads="1"/>
                </p:cNvSpPr>
                <p:nvPr/>
              </p:nvSpPr>
              <p:spPr bwMode="auto">
                <a:xfrm>
                  <a:off x="1120" y="461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6" name="Oval 16"/>
                <p:cNvSpPr>
                  <a:spLocks noChangeArrowheads="1"/>
                </p:cNvSpPr>
                <p:nvPr/>
              </p:nvSpPr>
              <p:spPr bwMode="auto">
                <a:xfrm>
                  <a:off x="1063" y="45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7" name="Oval 17"/>
                <p:cNvSpPr>
                  <a:spLocks noChangeArrowheads="1"/>
                </p:cNvSpPr>
                <p:nvPr/>
              </p:nvSpPr>
              <p:spPr bwMode="auto">
                <a:xfrm>
                  <a:off x="1117" y="329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</p:grpSp>
        <p:sp>
          <p:nvSpPr>
            <p:cNvPr id="1035" name="Rectangle 18"/>
            <p:cNvSpPr>
              <a:spLocks noChangeArrowheads="1"/>
            </p:cNvSpPr>
            <p:nvPr userDrawn="1"/>
          </p:nvSpPr>
          <p:spPr bwMode="white">
            <a:xfrm>
              <a:off x="426" y="1185"/>
              <a:ext cx="701" cy="3135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027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381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098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0982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83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5E6615-9755-4742-86B5-3599BE343CD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3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sz="6000" b="1" dirty="0">
                <a:latin typeface="Arial" charset="0"/>
                <a:cs typeface="Arial" charset="0"/>
              </a:rPr>
              <a:t>教務現況與發展</a:t>
            </a:r>
            <a:endParaRPr lang="en-US" altLang="zh-TW" sz="6000" b="1" dirty="0">
              <a:latin typeface="Arial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報告人：教務長 麥毅廷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9BE0C71-5484-476D-A89E-E69173842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519" y="3111500"/>
            <a:ext cx="2647564" cy="26475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E9C5F6-5D1B-46B9-9E0A-C962FAFA6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AI</a:t>
            </a:r>
            <a:r>
              <a:rPr lang="zh-TW" altLang="en-US" dirty="0"/>
              <a:t>與大學教育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741EAF-E47B-4FFA-AD30-30390F3DC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GPT AI</a:t>
            </a:r>
            <a:r>
              <a:rPr lang="zh-TW" altLang="en-US" dirty="0"/>
              <a:t>工具在教育現場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FE37D57-0DFC-427C-9F53-6EAC9F4D1B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24" y="2205069"/>
            <a:ext cx="6444208" cy="301787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BA100B7-6E4D-42CA-AF1E-4FE412292E46}"/>
              </a:ext>
            </a:extLst>
          </p:cNvPr>
          <p:cNvSpPr/>
          <p:nvPr/>
        </p:nvSpPr>
        <p:spPr bwMode="auto">
          <a:xfrm>
            <a:off x="2699792" y="3433564"/>
            <a:ext cx="576064" cy="164643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4BA0FA78-BAC2-493A-8063-1A7B39A49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51" y="2141240"/>
            <a:ext cx="5082469" cy="3238537"/>
          </a:xfrm>
          <a:prstGeom prst="rect">
            <a:avLst/>
          </a:prstGeom>
        </p:spPr>
      </p:pic>
      <p:sp>
        <p:nvSpPr>
          <p:cNvPr id="11" name="橢圓 10">
            <a:extLst>
              <a:ext uri="{FF2B5EF4-FFF2-40B4-BE49-F238E27FC236}">
                <a16:creationId xmlns:a16="http://schemas.microsoft.com/office/drawing/2014/main" id="{F2F0AC68-0D3C-4CB0-B184-403A31388B9A}"/>
              </a:ext>
            </a:extLst>
          </p:cNvPr>
          <p:cNvSpPr/>
          <p:nvPr/>
        </p:nvSpPr>
        <p:spPr bwMode="auto">
          <a:xfrm>
            <a:off x="7020272" y="2192277"/>
            <a:ext cx="2109195" cy="1169279"/>
          </a:xfrm>
          <a:prstGeom prst="ellipse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44D04B6-2271-4471-9C55-6573EAB36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10</a:t>
            </a:fld>
            <a:endParaRPr lang="en-US" altLang="zh-TW" dirty="0"/>
          </a:p>
        </p:txBody>
      </p:sp>
      <p:sp>
        <p:nvSpPr>
          <p:cNvPr id="14" name="箭號: 向下 13">
            <a:extLst>
              <a:ext uri="{FF2B5EF4-FFF2-40B4-BE49-F238E27FC236}">
                <a16:creationId xmlns:a16="http://schemas.microsoft.com/office/drawing/2014/main" id="{F90FC50F-72A9-4E42-8238-F58DE74CD1A0}"/>
              </a:ext>
            </a:extLst>
          </p:cNvPr>
          <p:cNvSpPr/>
          <p:nvPr/>
        </p:nvSpPr>
        <p:spPr bwMode="auto">
          <a:xfrm>
            <a:off x="7740352" y="2573277"/>
            <a:ext cx="504056" cy="64426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4291575-67B0-49D0-9970-4CAD28F6C40A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動作按鈕: 往前或上一項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5FF2FA4-CF28-41FA-B10A-9A6E21AB1659}"/>
              </a:ext>
            </a:extLst>
          </p:cNvPr>
          <p:cNvSpPr/>
          <p:nvPr/>
        </p:nvSpPr>
        <p:spPr bwMode="auto">
          <a:xfrm>
            <a:off x="6553200" y="1489348"/>
            <a:ext cx="467072" cy="403152"/>
          </a:xfrm>
          <a:prstGeom prst="actionButtonBackPrevious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898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EC35EC-5178-417D-AF9E-1E96D581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AI</a:t>
            </a:r>
            <a:r>
              <a:rPr lang="zh-TW" altLang="en-US" dirty="0"/>
              <a:t>與大學教育</a:t>
            </a:r>
            <a:r>
              <a:rPr lang="en-US" altLang="zh-TW" dirty="0"/>
              <a:t>(cont.)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22ED62-671D-4108-9785-C3AB897BD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944" y="1561356"/>
            <a:ext cx="4752528" cy="3429000"/>
          </a:xfrm>
        </p:spPr>
        <p:txBody>
          <a:bodyPr/>
          <a:lstStyle/>
          <a:p>
            <a:r>
              <a:rPr lang="zh-TW" altLang="en-US" dirty="0"/>
              <a:t>改變是</a:t>
            </a:r>
            <a:r>
              <a:rPr lang="zh-TW" altLang="en-US" b="1" dirty="0">
                <a:solidFill>
                  <a:srgbClr val="0000FF"/>
                </a:solidFill>
              </a:rPr>
              <a:t>人類</a:t>
            </a:r>
            <a:r>
              <a:rPr lang="zh-TW" altLang="en-US" dirty="0"/>
              <a:t>永遠的</a:t>
            </a:r>
            <a:r>
              <a:rPr lang="zh-TW" altLang="en-US" b="1" dirty="0">
                <a:solidFill>
                  <a:srgbClr val="FF0000"/>
                </a:solidFill>
              </a:rPr>
              <a:t>不安</a:t>
            </a:r>
            <a:endParaRPr lang="en-US" altLang="zh-TW" b="1" dirty="0">
              <a:solidFill>
                <a:srgbClr val="FF0000"/>
              </a:solidFill>
            </a:endParaRPr>
          </a:p>
          <a:p>
            <a:endParaRPr lang="en-US" altLang="zh-TW" sz="1200" b="1" dirty="0">
              <a:solidFill>
                <a:srgbClr val="FF0000"/>
              </a:solidFill>
            </a:endParaRPr>
          </a:p>
          <a:p>
            <a:r>
              <a:rPr lang="zh-TW" altLang="en-US" dirty="0"/>
              <a:t>學生</a:t>
            </a:r>
            <a:r>
              <a:rPr lang="zh-TW" altLang="en-US" b="1" dirty="0">
                <a:solidFill>
                  <a:srgbClr val="0000FF"/>
                </a:solidFill>
              </a:rPr>
              <a:t>學習改變</a:t>
            </a:r>
            <a:r>
              <a:rPr lang="en-US" altLang="zh-TW" dirty="0"/>
              <a:t>!!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A74FE19-71C9-47ED-8F68-C8553324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CC34083-8F09-45E7-8FFC-78D5E389B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05372"/>
            <a:ext cx="2304256" cy="307234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2C41442-26DB-4827-8941-E822A28223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61" y="2358265"/>
            <a:ext cx="3017478" cy="206541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E502AAD-F5DF-4F46-9579-F1D7E81E0639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BFBC485-0443-4094-BA6A-3AB041783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48" y="3333398"/>
            <a:ext cx="3783136" cy="2414338"/>
          </a:xfrm>
          <a:prstGeom prst="rect">
            <a:avLst/>
          </a:prstGeom>
        </p:spPr>
      </p:pic>
      <p:sp>
        <p:nvSpPr>
          <p:cNvPr id="10" name="動作按鈕: 往後或下一項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6FA9BAD-D45B-4D52-84BF-1E6124BA385D}"/>
              </a:ext>
            </a:extLst>
          </p:cNvPr>
          <p:cNvSpPr/>
          <p:nvPr/>
        </p:nvSpPr>
        <p:spPr bwMode="auto">
          <a:xfrm>
            <a:off x="7452320" y="2476524"/>
            <a:ext cx="504056" cy="452984"/>
          </a:xfrm>
          <a:prstGeom prst="actionButtonForwardNex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644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CF39DD87-0553-4475-92CF-42EA79A58E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28" y="3361556"/>
            <a:ext cx="3067272" cy="204484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7D7C23C-7BC1-4FE6-9A5C-720AB201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AI</a:t>
            </a:r>
            <a:r>
              <a:rPr lang="zh-TW" altLang="en-US" dirty="0"/>
              <a:t>與大學教育</a:t>
            </a:r>
            <a:r>
              <a:rPr lang="en-US" altLang="zh-TW" dirty="0"/>
              <a:t>(cont.)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2708D5-880A-4D31-8D27-D31E1CFB2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8" y="1651000"/>
            <a:ext cx="2987308" cy="3429000"/>
          </a:xfrm>
        </p:spPr>
        <p:txBody>
          <a:bodyPr/>
          <a:lstStyle/>
          <a:p>
            <a:r>
              <a:rPr lang="zh-TW" altLang="en-US" sz="3200" b="1" dirty="0">
                <a:solidFill>
                  <a:srgbClr val="006600"/>
                </a:solidFill>
              </a:rPr>
              <a:t>我們老師</a:t>
            </a:r>
            <a:r>
              <a:rPr lang="zh-TW" altLang="en-US" sz="3200" dirty="0"/>
              <a:t>呢</a:t>
            </a:r>
            <a:r>
              <a:rPr lang="en-US" altLang="zh-TW" sz="3200" dirty="0"/>
              <a:t>?!</a:t>
            </a:r>
            <a:endParaRPr lang="zh-TW" altLang="en-US" sz="3200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024F04-DFB7-4567-ABDA-F481908D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1FCAAF0-64DB-4615-8E7F-62E29369F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" y="1361040"/>
            <a:ext cx="2308037" cy="416075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51701CA-C8B0-421A-8679-78FA62F86308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FBE6604-B6C0-4ABE-9AFF-A7B294B821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90129"/>
            <a:ext cx="380544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0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D18C57-0D3E-4C9D-9AAF-85534E211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臺體</a:t>
            </a:r>
            <a:r>
              <a:rPr lang="zh-TW" altLang="en-US" b="1" dirty="0"/>
              <a:t>註冊率</a:t>
            </a:r>
            <a:r>
              <a:rPr lang="zh-TW" altLang="en-US" dirty="0"/>
              <a:t>與</a:t>
            </a:r>
            <a:r>
              <a:rPr lang="zh-TW" altLang="en-US" b="1" dirty="0"/>
              <a:t>就學穩定度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E833C9-3147-46B3-9300-FC8A67D4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31E3D83-3344-46E4-8B22-A536DB1FE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1040"/>
            <a:ext cx="6553200" cy="321868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574B2E34-BE47-4B0C-8AC9-76E4596D8257}"/>
              </a:ext>
            </a:extLst>
          </p:cNvPr>
          <p:cNvSpPr txBox="1"/>
          <p:nvPr/>
        </p:nvSpPr>
        <p:spPr>
          <a:xfrm>
            <a:off x="685800" y="4801716"/>
            <a:ext cx="1293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94.84%</a:t>
            </a:r>
            <a:endParaRPr lang="zh-TW" alt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69838B3-AB1A-451C-9814-778169CF4C6D}"/>
              </a:ext>
            </a:extLst>
          </p:cNvPr>
          <p:cNvSpPr/>
          <p:nvPr/>
        </p:nvSpPr>
        <p:spPr bwMode="auto">
          <a:xfrm>
            <a:off x="1979712" y="2253896"/>
            <a:ext cx="432048" cy="221532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AD5FE312-715F-45DC-837E-7CDE8DDE6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2299208"/>
            <a:ext cx="6516624" cy="290779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833EF176-CC97-480C-B6F8-DA11F8B507C0}"/>
              </a:ext>
            </a:extLst>
          </p:cNvPr>
          <p:cNvSpPr/>
          <p:nvPr/>
        </p:nvSpPr>
        <p:spPr bwMode="auto">
          <a:xfrm>
            <a:off x="4570513" y="3154733"/>
            <a:ext cx="432048" cy="19680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1C205D1-B18A-4BCB-AE18-5364167FCBDC}"/>
              </a:ext>
            </a:extLst>
          </p:cNvPr>
          <p:cNvSpPr txBox="1"/>
          <p:nvPr/>
        </p:nvSpPr>
        <p:spPr>
          <a:xfrm>
            <a:off x="685800" y="5122796"/>
            <a:ext cx="1293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招生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箭號: 向上 2">
            <a:extLst>
              <a:ext uri="{FF2B5EF4-FFF2-40B4-BE49-F238E27FC236}">
                <a16:creationId xmlns:a16="http://schemas.microsoft.com/office/drawing/2014/main" id="{515F27FE-C18C-4AB3-B557-34734703DE8D}"/>
              </a:ext>
            </a:extLst>
          </p:cNvPr>
          <p:cNvSpPr/>
          <p:nvPr/>
        </p:nvSpPr>
        <p:spPr bwMode="auto">
          <a:xfrm>
            <a:off x="1907704" y="4873724"/>
            <a:ext cx="432048" cy="598860"/>
          </a:xfrm>
          <a:prstGeom prst="up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25C0670-28D4-4F07-A543-0FC2B7269BC5}"/>
              </a:ext>
            </a:extLst>
          </p:cNvPr>
          <p:cNvSpPr txBox="1"/>
          <p:nvPr/>
        </p:nvSpPr>
        <p:spPr>
          <a:xfrm>
            <a:off x="3429001" y="5160186"/>
            <a:ext cx="1293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留才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箭號: 向下 4">
            <a:extLst>
              <a:ext uri="{FF2B5EF4-FFF2-40B4-BE49-F238E27FC236}">
                <a16:creationId xmlns:a16="http://schemas.microsoft.com/office/drawing/2014/main" id="{5681D9F3-BB8F-404A-8B8E-1D65273427E0}"/>
              </a:ext>
            </a:extLst>
          </p:cNvPr>
          <p:cNvSpPr/>
          <p:nvPr/>
        </p:nvSpPr>
        <p:spPr bwMode="auto">
          <a:xfrm>
            <a:off x="4283968" y="5207000"/>
            <a:ext cx="216024" cy="377461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458C3F8-64C2-4D58-9F91-5542E9E8F420}"/>
              </a:ext>
            </a:extLst>
          </p:cNvPr>
          <p:cNvSpPr/>
          <p:nvPr/>
        </p:nvSpPr>
        <p:spPr bwMode="auto">
          <a:xfrm>
            <a:off x="2627040" y="1361040"/>
            <a:ext cx="1008855" cy="395100"/>
          </a:xfrm>
          <a:prstGeom prst="rect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9C8BFE3-6FAA-48B3-BF26-65B42BD96FE8}"/>
              </a:ext>
            </a:extLst>
          </p:cNvPr>
          <p:cNvSpPr/>
          <p:nvPr/>
        </p:nvSpPr>
        <p:spPr bwMode="auto">
          <a:xfrm>
            <a:off x="5573409" y="2303199"/>
            <a:ext cx="1313669" cy="33827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59194F1-FC9D-497B-928D-2D669B368A23}"/>
              </a:ext>
            </a:extLst>
          </p:cNvPr>
          <p:cNvSpPr txBox="1"/>
          <p:nvPr/>
        </p:nvSpPr>
        <p:spPr>
          <a:xfrm>
            <a:off x="106017" y="2713484"/>
            <a:ext cx="8928992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有時重點不在「解方」，而是「嘗試改變」即可</a:t>
            </a:r>
            <a:r>
              <a:rPr lang="en-US" altLang="zh-TW" sz="32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sz="3200" b="1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89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4" grpId="0" animBg="1"/>
      <p:bldP spid="9" grpId="0"/>
      <p:bldP spid="3" grpId="0" animBg="1"/>
      <p:bldP spid="12" grpId="0"/>
      <p:bldP spid="5" grpId="0" animBg="1"/>
      <p:bldP spid="15" grpId="0" animBg="1"/>
      <p:bldP spid="1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E28AE1-1DA5-49AE-910D-ED58E15B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形塑未來教育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66FC78-1963-4C57-8DD3-8366EBD83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51000"/>
            <a:ext cx="7772400" cy="3429000"/>
          </a:xfrm>
        </p:spPr>
        <p:txBody>
          <a:bodyPr/>
          <a:lstStyle/>
          <a:p>
            <a:r>
              <a:rPr lang="zh-TW" altLang="en-US" dirty="0"/>
              <a:t>世界經濟論壇</a:t>
            </a:r>
            <a:r>
              <a:rPr lang="en-US" altLang="zh-TW" dirty="0"/>
              <a:t>(World Economic Forum, WEF), 2024/04</a:t>
            </a:r>
          </a:p>
          <a:p>
            <a:pPr lvl="1"/>
            <a:r>
              <a:rPr lang="zh-TW" altLang="en-US" b="1" dirty="0">
                <a:solidFill>
                  <a:srgbClr val="0000FF"/>
                </a:solidFill>
              </a:rPr>
              <a:t>善用</a:t>
            </a:r>
            <a:r>
              <a:rPr lang="en-US" altLang="zh-TW" b="1" dirty="0">
                <a:solidFill>
                  <a:srgbClr val="0000FF"/>
                </a:solidFill>
              </a:rPr>
              <a:t>AI</a:t>
            </a:r>
            <a:r>
              <a:rPr lang="zh-TW" altLang="en-US" b="1" dirty="0">
                <a:solidFill>
                  <a:srgbClr val="0000FF"/>
                </a:solidFill>
              </a:rPr>
              <a:t>工具</a:t>
            </a:r>
            <a:r>
              <a:rPr lang="zh-TW" altLang="en-US" dirty="0"/>
              <a:t>，</a:t>
            </a:r>
            <a:r>
              <a:rPr lang="zh-TW" altLang="en-US" b="1" dirty="0">
                <a:solidFill>
                  <a:srgbClr val="0000FF"/>
                </a:solidFill>
              </a:rPr>
              <a:t>增強</a:t>
            </a:r>
            <a:r>
              <a:rPr lang="zh-TW" altLang="en-US" dirty="0"/>
              <a:t>而非取代教師</a:t>
            </a:r>
          </a:p>
          <a:p>
            <a:pPr lvl="1"/>
            <a:r>
              <a:rPr lang="zh-TW" altLang="en-US" dirty="0"/>
              <a:t>結合</a:t>
            </a:r>
            <a:r>
              <a:rPr lang="en-US" altLang="zh-TW" dirty="0"/>
              <a:t>AI</a:t>
            </a:r>
            <a:r>
              <a:rPr lang="zh-TW" altLang="en-US" dirty="0"/>
              <a:t>可減少行政與備課時間</a:t>
            </a:r>
            <a:endParaRPr lang="en-US" altLang="zh-TW" dirty="0"/>
          </a:p>
          <a:p>
            <a:pPr lvl="1"/>
            <a:r>
              <a:rPr lang="zh-TW" altLang="en-US" dirty="0"/>
              <a:t>教師每週</a:t>
            </a:r>
            <a:r>
              <a:rPr lang="zh-TW" altLang="en-US" dirty="0">
                <a:solidFill>
                  <a:srgbClr val="FF0000"/>
                </a:solidFill>
              </a:rPr>
              <a:t>約</a:t>
            </a:r>
            <a:r>
              <a:rPr lang="en-US" altLang="zh-TW" dirty="0">
                <a:solidFill>
                  <a:srgbClr val="FF0000"/>
                </a:solidFill>
              </a:rPr>
              <a:t>49%</a:t>
            </a:r>
            <a:r>
              <a:rPr lang="zh-TW" altLang="en-US" dirty="0">
                <a:solidFill>
                  <a:srgbClr val="FF0000"/>
                </a:solidFill>
              </a:rPr>
              <a:t>時間</a:t>
            </a:r>
            <a:r>
              <a:rPr lang="zh-TW" altLang="en-US" dirty="0"/>
              <a:t>與學生互動</a:t>
            </a:r>
            <a:endParaRPr lang="en-US" altLang="zh-TW" dirty="0"/>
          </a:p>
          <a:p>
            <a:pPr lvl="1"/>
            <a:r>
              <a:rPr lang="zh-TW" altLang="en-US" b="1" dirty="0">
                <a:solidFill>
                  <a:srgbClr val="0000FF"/>
                </a:solidFill>
              </a:rPr>
              <a:t>師生互動可以再增加</a:t>
            </a:r>
            <a:r>
              <a:rPr lang="en-US" altLang="zh-TW" dirty="0"/>
              <a:t>!!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50F7F7-EB69-41AA-8C77-5B7B73EE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ABD251B-C242-4A2F-991F-4FDCC47B8916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1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5720A4-4391-4328-AC53-FB16B37A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7EF1AA-7151-4B7B-89B9-138EB4598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印度詩人 泰戈爾 詩篇</a:t>
            </a:r>
          </a:p>
          <a:p>
            <a:pPr lvl="1"/>
            <a:r>
              <a:rPr lang="zh-TW" altLang="en-US" dirty="0"/>
              <a:t>用</a:t>
            </a:r>
            <a:r>
              <a:rPr lang="zh-TW" altLang="en-US" b="1" dirty="0">
                <a:solidFill>
                  <a:srgbClr val="0000FF"/>
                </a:solidFill>
              </a:rPr>
              <a:t>生命</a:t>
            </a:r>
            <a:r>
              <a:rPr lang="zh-TW" altLang="en-US" dirty="0"/>
              <a:t>影響</a:t>
            </a:r>
            <a:r>
              <a:rPr lang="zh-TW" altLang="en-US" b="1" dirty="0">
                <a:solidFill>
                  <a:srgbClr val="006600"/>
                </a:solidFill>
              </a:rPr>
              <a:t>生命</a:t>
            </a:r>
            <a:r>
              <a:rPr lang="en-US" altLang="zh-TW" dirty="0"/>
              <a:t>(</a:t>
            </a:r>
            <a:r>
              <a:rPr lang="en-US" altLang="zh-TW" b="1" dirty="0">
                <a:solidFill>
                  <a:srgbClr val="0000FF"/>
                </a:solidFill>
              </a:rPr>
              <a:t>Life</a:t>
            </a:r>
            <a:r>
              <a:rPr lang="en-US" altLang="zh-TW" dirty="0"/>
              <a:t> Influence </a:t>
            </a:r>
            <a:r>
              <a:rPr lang="en-US" altLang="zh-TW" b="1" dirty="0">
                <a:solidFill>
                  <a:srgbClr val="006600"/>
                </a:solidFill>
              </a:rPr>
              <a:t>Life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數位學習：</a:t>
            </a:r>
            <a:r>
              <a:rPr lang="zh-TW" altLang="en-US" b="1" dirty="0"/>
              <a:t>學科</a:t>
            </a:r>
            <a:r>
              <a:rPr lang="zh-TW" altLang="en-US" dirty="0"/>
              <a:t>、</a:t>
            </a:r>
            <a:r>
              <a:rPr lang="zh-TW" altLang="en-US" b="1" dirty="0"/>
              <a:t>術科</a:t>
            </a:r>
            <a:endParaRPr lang="en-US" altLang="zh-TW" b="1" dirty="0"/>
          </a:p>
          <a:p>
            <a:r>
              <a:rPr lang="en-US" altLang="zh-TW" dirty="0"/>
              <a:t>AI</a:t>
            </a:r>
            <a:r>
              <a:rPr lang="zh-TW" altLang="en-US" dirty="0"/>
              <a:t>不會取代我們</a:t>
            </a:r>
            <a:endParaRPr lang="en-US" altLang="zh-TW" dirty="0"/>
          </a:p>
          <a:p>
            <a:r>
              <a:rPr lang="zh-TW" altLang="en-US" dirty="0"/>
              <a:t>但</a:t>
            </a:r>
            <a:r>
              <a:rPr lang="zh-TW" altLang="en-US" b="1" dirty="0">
                <a:solidFill>
                  <a:srgbClr val="0000FF"/>
                </a:solidFill>
              </a:rPr>
              <a:t>會用</a:t>
            </a:r>
            <a:r>
              <a:rPr lang="en-US" altLang="zh-TW" b="1" dirty="0">
                <a:solidFill>
                  <a:srgbClr val="0000FF"/>
                </a:solidFill>
              </a:rPr>
              <a:t>AI</a:t>
            </a:r>
            <a:r>
              <a:rPr lang="zh-TW" altLang="en-US" b="1" dirty="0">
                <a:solidFill>
                  <a:srgbClr val="0000FF"/>
                </a:solidFill>
              </a:rPr>
              <a:t>的</a:t>
            </a:r>
            <a:r>
              <a:rPr lang="zh-TW" altLang="en-US" b="1" dirty="0">
                <a:solidFill>
                  <a:srgbClr val="006600"/>
                </a:solidFill>
              </a:rPr>
              <a:t>教師</a:t>
            </a:r>
            <a:r>
              <a:rPr lang="zh-TW" altLang="en-US" dirty="0"/>
              <a:t>會取代</a:t>
            </a:r>
            <a:r>
              <a:rPr lang="zh-TW" altLang="en-US" b="1" dirty="0">
                <a:solidFill>
                  <a:srgbClr val="FF0000"/>
                </a:solidFill>
              </a:rPr>
              <a:t>我們</a:t>
            </a:r>
            <a:r>
              <a:rPr lang="en-US" altLang="zh-TW" dirty="0"/>
              <a:t>!!</a:t>
            </a:r>
          </a:p>
          <a:p>
            <a:r>
              <a:rPr lang="zh-TW" altLang="en-US" b="1" dirty="0">
                <a:solidFill>
                  <a:srgbClr val="0000FF"/>
                </a:solidFill>
              </a:rPr>
              <a:t>智慧</a:t>
            </a:r>
            <a:r>
              <a:rPr lang="en-US" altLang="zh-TW" b="1" dirty="0">
                <a:solidFill>
                  <a:srgbClr val="0000FF"/>
                </a:solidFill>
              </a:rPr>
              <a:t>+AI</a:t>
            </a:r>
            <a:r>
              <a:rPr lang="zh-TW" altLang="en-US" dirty="0"/>
              <a:t>、</a:t>
            </a:r>
            <a:r>
              <a:rPr lang="zh-TW" altLang="en-US" b="1" dirty="0">
                <a:solidFill>
                  <a:srgbClr val="0000FF"/>
                </a:solidFill>
              </a:rPr>
              <a:t>創意</a:t>
            </a:r>
            <a:r>
              <a:rPr lang="en-US" altLang="zh-TW" b="1" dirty="0">
                <a:solidFill>
                  <a:srgbClr val="0000FF"/>
                </a:solidFill>
              </a:rPr>
              <a:t>+AI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E9949C2-E6CD-48BD-874F-FDD6C60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7C4C616-C967-43C8-9B5F-C48989580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40" y="3201115"/>
            <a:ext cx="3979540" cy="25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7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1528" flipH="1">
            <a:off x="844021" y="1542057"/>
            <a:ext cx="1935428" cy="277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44" y="3133525"/>
            <a:ext cx="683948" cy="110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流程图: 手动输入 6"/>
          <p:cNvSpPr/>
          <p:nvPr/>
        </p:nvSpPr>
        <p:spPr>
          <a:xfrm rot="10800000" flipH="1" flipV="1">
            <a:off x="0" y="3971140"/>
            <a:ext cx="9144000" cy="1743860"/>
          </a:xfrm>
          <a:prstGeom prst="flowChartManualInpu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2000"/>
          </a:p>
        </p:txBody>
      </p:sp>
      <p:sp>
        <p:nvSpPr>
          <p:cNvPr id="17" name="TextBox 16"/>
          <p:cNvSpPr txBox="1"/>
          <p:nvPr/>
        </p:nvSpPr>
        <p:spPr>
          <a:xfrm>
            <a:off x="2111375" y="4310693"/>
            <a:ext cx="5365750" cy="1067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67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敬請指教</a:t>
            </a:r>
            <a:endParaRPr kumimoji="0" lang="en-US" altLang="zh-TW" sz="3667" b="1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67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wkb@wkb.idv.tw</a:t>
            </a:r>
          </a:p>
        </p:txBody>
      </p:sp>
      <p:pic>
        <p:nvPicPr>
          <p:cNvPr id="6963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4669">
            <a:off x="1107282" y="2400629"/>
            <a:ext cx="562239" cy="51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7372930" flipH="1">
            <a:off x="803840" y="2983379"/>
            <a:ext cx="505478" cy="4457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9921152" flipH="1">
            <a:off x="1970676" y="3959482"/>
            <a:ext cx="409179" cy="360799"/>
          </a:xfrm>
          <a:prstGeom prst="rect">
            <a:avLst/>
          </a:prstGeom>
        </p:spPr>
      </p:pic>
      <p:pic>
        <p:nvPicPr>
          <p:cNvPr id="6964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09" y="3253911"/>
            <a:ext cx="191823" cy="17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图片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3433828"/>
            <a:ext cx="224896" cy="20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图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24" y="3734129"/>
            <a:ext cx="35983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21396712">
            <a:off x="2106083" y="1693625"/>
            <a:ext cx="5880365" cy="214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7333" dirty="0">
                <a:solidFill>
                  <a:srgbClr val="F81031"/>
                </a:solidFill>
                <a:latin typeface="Jokerman" pitchFamily="82" charset="0"/>
                <a:ea typeface="+mn-ea"/>
              </a:rPr>
              <a:t>T</a:t>
            </a:r>
            <a:r>
              <a:rPr kumimoji="0" lang="en-US" altLang="zh-TW" sz="7333" dirty="0">
                <a:solidFill>
                  <a:srgbClr val="FFC000"/>
                </a:solidFill>
                <a:latin typeface="Jokerman" pitchFamily="82" charset="0"/>
                <a:ea typeface="+mn-ea"/>
              </a:rPr>
              <a:t>H</a:t>
            </a:r>
            <a:r>
              <a:rPr kumimoji="0" lang="en-US" altLang="zh-CN" sz="7333" dirty="0">
                <a:solidFill>
                  <a:srgbClr val="FFFF00"/>
                </a:solidFill>
                <a:latin typeface="Jokerman" pitchFamily="82" charset="0"/>
                <a:ea typeface="+mn-ea"/>
              </a:rPr>
              <a:t>A</a:t>
            </a:r>
            <a:r>
              <a:rPr kumimoji="0" lang="en-US" altLang="zh-CN" sz="7333" dirty="0">
                <a:solidFill>
                  <a:srgbClr val="86B818"/>
                </a:solidFill>
                <a:latin typeface="Jokerman" pitchFamily="82" charset="0"/>
                <a:ea typeface="+mn-ea"/>
              </a:rPr>
              <a:t>N</a:t>
            </a:r>
            <a:r>
              <a:rPr kumimoji="0" lang="en-US" altLang="zh-CN" sz="7333" dirty="0">
                <a:solidFill>
                  <a:srgbClr val="00B0F0"/>
                </a:solidFill>
                <a:latin typeface="Jokerman" pitchFamily="82" charset="0"/>
                <a:ea typeface="+mn-ea"/>
              </a:rPr>
              <a:t>K</a:t>
            </a:r>
            <a:r>
              <a:rPr kumimoji="0" lang="en-US" altLang="zh-CN" sz="7333" dirty="0">
                <a:latin typeface="Jokerman" pitchFamily="82" charset="0"/>
                <a:ea typeface="+mn-ea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5000" dirty="0">
                <a:solidFill>
                  <a:srgbClr val="00B050"/>
                </a:solidFill>
                <a:latin typeface="Jokerman" pitchFamily="82" charset="0"/>
                <a:ea typeface="+mn-ea"/>
              </a:rPr>
              <a:t>                     </a:t>
            </a:r>
            <a:r>
              <a:rPr kumimoji="0" lang="en-US" altLang="zh-CN" sz="6000" dirty="0">
                <a:solidFill>
                  <a:srgbClr val="00B050"/>
                </a:solidFill>
                <a:latin typeface="Jokerman" pitchFamily="82" charset="0"/>
                <a:ea typeface="+mn-ea"/>
              </a:rPr>
              <a:t>Y</a:t>
            </a:r>
            <a:r>
              <a:rPr kumimoji="0" lang="en-US" altLang="zh-CN" sz="6000" dirty="0">
                <a:solidFill>
                  <a:srgbClr val="7030A0"/>
                </a:solidFill>
                <a:latin typeface="Jokerman" pitchFamily="82" charset="0"/>
                <a:ea typeface="+mn-ea"/>
              </a:rPr>
              <a:t>O</a:t>
            </a:r>
            <a:r>
              <a:rPr kumimoji="0" lang="en-US" altLang="zh-CN" sz="6000" dirty="0">
                <a:solidFill>
                  <a:schemeClr val="accent3">
                    <a:lumMod val="50000"/>
                  </a:schemeClr>
                </a:solidFill>
                <a:latin typeface="Jokerman" pitchFamily="82" charset="0"/>
                <a:ea typeface="+mn-ea"/>
              </a:rPr>
              <a:t>U</a:t>
            </a:r>
            <a:endParaRPr kumimoji="0" lang="zh-CN" altLang="en-US" sz="6000" dirty="0">
              <a:solidFill>
                <a:schemeClr val="accent3">
                  <a:lumMod val="50000"/>
                </a:schemeClr>
              </a:solidFill>
              <a:latin typeface="Jokerman" pitchFamily="82" charset="0"/>
              <a:ea typeface="+mn-ea"/>
            </a:endParaRPr>
          </a:p>
        </p:txBody>
      </p:sp>
      <p:pic>
        <p:nvPicPr>
          <p:cNvPr id="69645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07" y="3914046"/>
            <a:ext cx="255323" cy="4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图片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94" y="3853192"/>
            <a:ext cx="22092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945" y="1485956"/>
            <a:ext cx="2170559" cy="68779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F9A55-F2D0-40B7-B930-45DDFDC07CE7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E361F66-D03C-4AB9-8947-D6E57EC623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4" y="4047243"/>
            <a:ext cx="1695393" cy="169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2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D8ECD0-4B20-446C-B719-333B47C17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AI</a:t>
            </a:r>
            <a:r>
              <a:rPr lang="zh-TW" altLang="en-US" dirty="0"/>
              <a:t>與運動訓練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18F107-1D76-4C06-A69A-4316813EC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sz="3000" dirty="0"/>
              <a:t>Title: </a:t>
            </a:r>
            <a:r>
              <a:rPr lang="en-US" altLang="zh-TW" sz="3000" b="1" dirty="0"/>
              <a:t>AI‐smartphone </a:t>
            </a:r>
            <a:r>
              <a:rPr lang="en-US" altLang="zh-TW" sz="3000" b="1" dirty="0" err="1"/>
              <a:t>markerless</a:t>
            </a:r>
            <a:r>
              <a:rPr lang="en-US" altLang="zh-TW" sz="3000" b="1" dirty="0"/>
              <a:t> motion capturing of hip, knee, and ankle joint kinematics during countermovement jumps.</a:t>
            </a:r>
          </a:p>
          <a:p>
            <a:pPr algn="just"/>
            <a:r>
              <a:rPr lang="en-US" altLang="zh-TW" sz="2000" dirty="0"/>
              <a:t>Authors: Philipp </a:t>
            </a:r>
            <a:r>
              <a:rPr lang="en-US" altLang="zh-TW" sz="2000" dirty="0" err="1"/>
              <a:t>Barzyk</a:t>
            </a:r>
            <a:r>
              <a:rPr lang="en-US" altLang="zh-TW" sz="2000" dirty="0"/>
              <a:t>, Philip Zimmermann, Manuel Stein, Daniel </a:t>
            </a:r>
            <a:r>
              <a:rPr lang="en-US" altLang="zh-TW" sz="2000" dirty="0" err="1"/>
              <a:t>Keim</a:t>
            </a:r>
            <a:r>
              <a:rPr lang="en-US" altLang="zh-TW" sz="2000" dirty="0"/>
              <a:t>, and Markus Gruber.</a:t>
            </a:r>
          </a:p>
          <a:p>
            <a:pPr algn="just"/>
            <a:r>
              <a:rPr lang="en-US" altLang="zh-TW" sz="2000" dirty="0"/>
              <a:t>Paper source: European Journal of Sport Science, vol. 24, no. 10, pp. 1452-1462, Oct. 2024, ISSN: 1746-1391. (SCI/SCIE, 2023 IF=2.4, Ranking=36/127, SPORT SCIENCES)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9A9B082-AC4C-417A-A5E7-7E7E0C72E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0003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CAD0AD-BD70-4EED-9B7D-68CEBA74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AI</a:t>
            </a:r>
            <a:r>
              <a:rPr lang="zh-TW" altLang="en-US" dirty="0"/>
              <a:t>與運動訓練</a:t>
            </a:r>
            <a:r>
              <a:rPr lang="en-US" altLang="zh-TW" dirty="0"/>
              <a:t>(cont.)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6B5E0A-8AFA-4B69-93BD-F9A0B5B2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en-US" dirty="0"/>
              <a:t>利用</a:t>
            </a:r>
            <a:r>
              <a:rPr lang="en-US" altLang="zh-TW" dirty="0"/>
              <a:t>AI</a:t>
            </a:r>
            <a:r>
              <a:rPr lang="zh-TW" altLang="en-US" dirty="0"/>
              <a:t>開發一個無標記動作捕捉系統</a:t>
            </a:r>
            <a:r>
              <a:rPr lang="en-US" altLang="zh-TW" dirty="0"/>
              <a:t>APP (</a:t>
            </a:r>
            <a:r>
              <a:rPr lang="en-US" altLang="zh-TW" b="1" dirty="0" err="1">
                <a:solidFill>
                  <a:srgbClr val="0000FF"/>
                </a:solidFill>
              </a:rPr>
              <a:t>Sbsq</a:t>
            </a:r>
            <a:r>
              <a:rPr lang="en-US" altLang="zh-TW" b="1" dirty="0">
                <a:solidFill>
                  <a:srgbClr val="0000FF"/>
                </a:solidFill>
              </a:rPr>
              <a:t>-pose</a:t>
            </a:r>
            <a:r>
              <a:rPr lang="en-US" altLang="zh-TW" dirty="0"/>
              <a:t>)</a:t>
            </a:r>
          </a:p>
          <a:p>
            <a:pPr algn="just"/>
            <a:r>
              <a:rPr lang="en-US" altLang="zh-TW" dirty="0"/>
              <a:t>2D</a:t>
            </a:r>
            <a:r>
              <a:rPr lang="zh-TW" altLang="en-US" dirty="0"/>
              <a:t> </a:t>
            </a:r>
            <a:r>
              <a:rPr lang="en-US" altLang="zh-TW" dirty="0"/>
              <a:t>Video, </a:t>
            </a:r>
            <a:r>
              <a:rPr lang="zh-TW" altLang="en-US" b="1" dirty="0"/>
              <a:t>一般手機</a:t>
            </a:r>
            <a:r>
              <a:rPr lang="en-US" altLang="zh-TW" b="1" dirty="0"/>
              <a:t>Camera</a:t>
            </a:r>
          </a:p>
          <a:p>
            <a:pPr algn="just"/>
            <a:r>
              <a:rPr lang="zh-TW" altLang="en-US" b="1" dirty="0"/>
              <a:t>智慧型手機</a:t>
            </a:r>
            <a:r>
              <a:rPr lang="en-US" altLang="zh-TW" dirty="0"/>
              <a:t>(iPhone X)</a:t>
            </a:r>
            <a:r>
              <a:rPr lang="zh-TW" altLang="en-US" dirty="0"/>
              <a:t>前置攝影機拍攝動作影片，並與</a:t>
            </a:r>
            <a:r>
              <a:rPr lang="zh-TW" altLang="en-US" b="1" dirty="0"/>
              <a:t>專業動作捕捉系統</a:t>
            </a:r>
            <a:r>
              <a:rPr lang="en-US" altLang="zh-TW" b="1" dirty="0"/>
              <a:t>(VICON)</a:t>
            </a:r>
            <a:r>
              <a:rPr lang="zh-TW" altLang="en-US" dirty="0"/>
              <a:t>進行比較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0D7CD47-EE34-4002-9ED1-1056AED7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3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C95BFE-C993-40A2-923B-01B481497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VICON </a:t>
            </a:r>
            <a:r>
              <a:rPr lang="zh-TW" altLang="en-US" dirty="0"/>
              <a:t>光學動作捕捉系統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2DCA844-5149-4910-A09E-B9E2681F2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ECEC575-247D-4B89-A57B-3868C895E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" y="1361190"/>
            <a:ext cx="5648728" cy="264438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6683B68-E242-49CA-ADB7-BE6C5DDCC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68" y="1361190"/>
            <a:ext cx="2924845" cy="264438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C1549B4-CBF5-4798-8202-15F5E64A8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36" y="2550783"/>
            <a:ext cx="5047272" cy="301739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22CC716-5254-484C-A5FA-5B7D79FC9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82" y="1417340"/>
            <a:ext cx="2390161" cy="4037434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DD8F6B1-ADF5-4DAE-80D1-A9A4E6EA8233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7FA8A2-B077-4FFC-9157-CD5675B59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Sbsq</a:t>
            </a:r>
            <a:r>
              <a:rPr lang="en-US" altLang="zh-TW" dirty="0"/>
              <a:t>-pose vs VICON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12D2480-803D-4433-8AF6-35DED3B46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FF75D78-B5ED-4362-B722-C4AB64C18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3" y="1364609"/>
            <a:ext cx="6802263" cy="436054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C21DCCF-1242-40B9-90F8-54851797927C}"/>
              </a:ext>
            </a:extLst>
          </p:cNvPr>
          <p:cNvSpPr/>
          <p:nvPr/>
        </p:nvSpPr>
        <p:spPr bwMode="auto">
          <a:xfrm>
            <a:off x="2987824" y="5513913"/>
            <a:ext cx="648072" cy="1932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E2455FD-38DA-4380-835C-937C0234F94A}"/>
              </a:ext>
            </a:extLst>
          </p:cNvPr>
          <p:cNvSpPr/>
          <p:nvPr/>
        </p:nvSpPr>
        <p:spPr bwMode="auto">
          <a:xfrm>
            <a:off x="6596107" y="5513913"/>
            <a:ext cx="792088" cy="193204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200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433426-EE0A-4600-9D78-CE5D977F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APP: Kaia Health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7A5A005-D08B-4B52-A9E2-7EFF1EB47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1050"/>
            <a:ext cx="3851920" cy="278328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99E1412-73C4-4F77-A4BC-EF3F2090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68343"/>
            <a:ext cx="4219178" cy="298749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3E67146-FA36-420E-96D0-E2D30E312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91" y="2171536"/>
            <a:ext cx="6428465" cy="2918212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16C9372B-9FFB-400B-B5A2-73301EBA3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02245"/>
            <a:ext cx="6228184" cy="2958387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5D0E07B-1B4C-4CBC-888E-8186DDC6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6</a:t>
            </a:fld>
            <a:endParaRPr lang="en-US" altLang="zh-TW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F81C01D-0CE0-4309-89EF-B4372831CA87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3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CAD0AD-BD70-4EED-9B7D-68CEBA74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AI</a:t>
            </a:r>
            <a:r>
              <a:rPr lang="zh-TW" altLang="en-US" dirty="0"/>
              <a:t>與運動訓練</a:t>
            </a:r>
            <a:r>
              <a:rPr lang="en-US" altLang="zh-TW" dirty="0"/>
              <a:t>(cont.)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6B5E0A-8AFA-4B69-93BD-F9A0B5B2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en-US" dirty="0"/>
              <a:t>比較</a:t>
            </a:r>
            <a:r>
              <a:rPr lang="zh-TW" altLang="en-US" dirty="0">
                <a:solidFill>
                  <a:srgbClr val="0000FF"/>
                </a:solidFill>
              </a:rPr>
              <a:t>兩個系統</a:t>
            </a:r>
            <a:r>
              <a:rPr lang="zh-TW" altLang="en-US" b="1" dirty="0"/>
              <a:t>髖關節</a:t>
            </a:r>
            <a:r>
              <a:rPr lang="en-US" altLang="zh-TW" b="1" dirty="0"/>
              <a:t>(Hip)</a:t>
            </a:r>
            <a:r>
              <a:rPr lang="zh-TW" altLang="en-US" dirty="0"/>
              <a:t>、</a:t>
            </a:r>
            <a:r>
              <a:rPr lang="zh-TW" altLang="en-US" b="1" dirty="0"/>
              <a:t>膝關節</a:t>
            </a:r>
            <a:r>
              <a:rPr lang="en-US" altLang="zh-TW" b="1" dirty="0"/>
              <a:t>(Knee)</a:t>
            </a:r>
            <a:r>
              <a:rPr lang="zh-TW" altLang="en-US" dirty="0"/>
              <a:t>和</a:t>
            </a:r>
            <a:r>
              <a:rPr lang="zh-TW" altLang="en-US" b="1" dirty="0"/>
              <a:t>踝關節</a:t>
            </a:r>
            <a:r>
              <a:rPr lang="en-US" altLang="zh-TW" b="1" dirty="0"/>
              <a:t>(Ankle)</a:t>
            </a:r>
            <a:r>
              <a:rPr lang="zh-TW" altLang="en-US" dirty="0"/>
              <a:t>角度數據</a:t>
            </a:r>
            <a:endParaRPr lang="en-US" altLang="zh-TW" dirty="0"/>
          </a:p>
          <a:p>
            <a:pPr algn="just"/>
            <a:r>
              <a:rPr lang="zh-TW" altLang="en-US" dirty="0"/>
              <a:t>髖關節、膝關節和踝關節相關係數為</a:t>
            </a:r>
            <a:r>
              <a:rPr lang="en-US" altLang="zh-TW" dirty="0"/>
              <a:t>0.96</a:t>
            </a:r>
            <a:r>
              <a:rPr lang="zh-TW" altLang="en-US" dirty="0"/>
              <a:t>、</a:t>
            </a:r>
            <a:r>
              <a:rPr lang="en-US" altLang="zh-TW" dirty="0"/>
              <a:t>0.99</a:t>
            </a:r>
            <a:r>
              <a:rPr lang="zh-TW" altLang="en-US" dirty="0"/>
              <a:t>和</a:t>
            </a:r>
            <a:r>
              <a:rPr lang="en-US" altLang="zh-TW" dirty="0"/>
              <a:t>0.87</a:t>
            </a:r>
          </a:p>
          <a:p>
            <a:pPr lvl="1" algn="just"/>
            <a:r>
              <a:rPr lang="en-US" altLang="zh-TW" dirty="0"/>
              <a:t>MSE</a:t>
            </a:r>
            <a:r>
              <a:rPr lang="zh-TW" altLang="en-US" dirty="0"/>
              <a:t>小於</a:t>
            </a:r>
            <a:r>
              <a:rPr lang="en-US" altLang="zh-TW" dirty="0"/>
              <a:t>5.7</a:t>
            </a:r>
            <a:r>
              <a:rPr lang="zh-TW" altLang="en-US" dirty="0"/>
              <a:t>度</a:t>
            </a:r>
            <a:endParaRPr lang="en-US" altLang="zh-TW" dirty="0"/>
          </a:p>
          <a:p>
            <a:pPr lvl="1" algn="just"/>
            <a:r>
              <a:rPr lang="en-US" altLang="zh-TW" dirty="0"/>
              <a:t>MAE</a:t>
            </a:r>
            <a:r>
              <a:rPr lang="zh-TW" altLang="en-US" dirty="0"/>
              <a:t>小於</a:t>
            </a:r>
            <a:r>
              <a:rPr lang="en-US" altLang="zh-TW" dirty="0"/>
              <a:t>4.5</a:t>
            </a:r>
            <a:r>
              <a:rPr lang="zh-TW" altLang="en-US" dirty="0"/>
              <a:t>度</a:t>
            </a:r>
            <a:endParaRPr lang="en-US" altLang="zh-TW" dirty="0"/>
          </a:p>
          <a:p>
            <a:pPr lvl="1" algn="just"/>
            <a:r>
              <a:rPr lang="zh-TW" altLang="en-US" dirty="0"/>
              <a:t>最大振幅誤差小於</a:t>
            </a:r>
            <a:r>
              <a:rPr lang="en-US" altLang="zh-TW" dirty="0"/>
              <a:t>3.2</a:t>
            </a:r>
            <a:r>
              <a:rPr lang="zh-TW" altLang="en-US" dirty="0"/>
              <a:t>度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0D7CD47-EE34-4002-9ED1-1056AED7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834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B6F1C8-EF75-4FFE-A975-E34ADE54B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AI</a:t>
            </a:r>
            <a:r>
              <a:rPr lang="zh-TW" altLang="en-US" dirty="0"/>
              <a:t>與運動訓練</a:t>
            </a:r>
            <a:r>
              <a:rPr lang="en-US" altLang="zh-TW" dirty="0"/>
              <a:t>(cont.)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394B7E-1E69-400C-8F21-1DC5E6CDE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Sbsq</a:t>
            </a:r>
            <a:r>
              <a:rPr lang="en-US" altLang="zh-TW" dirty="0"/>
              <a:t>-pose</a:t>
            </a:r>
            <a:r>
              <a:rPr lang="zh-TW" altLang="en-US" dirty="0"/>
              <a:t>系統在</a:t>
            </a:r>
            <a:r>
              <a:rPr lang="zh-TW" altLang="en-US" b="1" dirty="0"/>
              <a:t>腳部</a:t>
            </a:r>
            <a:r>
              <a:rPr lang="zh-TW" altLang="en-US" dirty="0"/>
              <a:t>偵測</a:t>
            </a:r>
            <a:r>
              <a:rPr lang="zh-TW" altLang="en-US" b="1" dirty="0">
                <a:solidFill>
                  <a:srgbClr val="FF0000"/>
                </a:solidFill>
              </a:rPr>
              <a:t>精確度較低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b="1" dirty="0"/>
              <a:t>髖關節</a:t>
            </a:r>
            <a:r>
              <a:rPr lang="zh-TW" altLang="en-US" dirty="0"/>
              <a:t>和</a:t>
            </a:r>
            <a:r>
              <a:rPr lang="zh-TW" altLang="en-US" b="1" dirty="0"/>
              <a:t>膝關節</a:t>
            </a:r>
            <a:r>
              <a:rPr lang="zh-TW" altLang="en-US" dirty="0"/>
              <a:t>的測量具</a:t>
            </a:r>
            <a:r>
              <a:rPr lang="zh-TW" altLang="en-US" b="1" dirty="0">
                <a:solidFill>
                  <a:srgbClr val="0000FF"/>
                </a:solidFill>
              </a:rPr>
              <a:t>高精確度</a:t>
            </a:r>
            <a:r>
              <a:rPr lang="zh-TW" altLang="en-US" dirty="0"/>
              <a:t>，可作為傳統動作捕捉系統之</a:t>
            </a:r>
            <a:r>
              <a:rPr lang="zh-TW" altLang="en-US" b="1" dirty="0">
                <a:solidFill>
                  <a:srgbClr val="0000FF"/>
                </a:solidFill>
              </a:rPr>
              <a:t>替代方案</a:t>
            </a:r>
            <a:endParaRPr lang="en-US" altLang="zh-TW" b="1" dirty="0">
              <a:solidFill>
                <a:srgbClr val="0000FF"/>
              </a:solidFill>
            </a:endParaRPr>
          </a:p>
          <a:p>
            <a:r>
              <a:rPr lang="zh-TW" altLang="en-US" dirty="0"/>
              <a:t>低成本、簡易空間需求</a:t>
            </a:r>
            <a:endParaRPr lang="en-US" altLang="zh-TW" dirty="0"/>
          </a:p>
          <a:p>
            <a:pPr lvl="1"/>
            <a:r>
              <a:rPr lang="zh-TW" altLang="en-US" dirty="0"/>
              <a:t>智慧型手機</a:t>
            </a:r>
            <a:r>
              <a:rPr lang="en-US" altLang="zh-TW" dirty="0"/>
              <a:t>+APP</a:t>
            </a:r>
          </a:p>
          <a:p>
            <a:pPr lvl="1"/>
            <a:r>
              <a:rPr lang="zh-TW" altLang="en-US" dirty="0"/>
              <a:t>任何地方皆可進行</a:t>
            </a:r>
            <a:r>
              <a:rPr lang="zh-TW" altLang="en-US" b="1" dirty="0"/>
              <a:t>運動學習</a:t>
            </a:r>
            <a:r>
              <a:rPr lang="zh-TW" altLang="en-US" dirty="0"/>
              <a:t>、</a:t>
            </a:r>
            <a:r>
              <a:rPr lang="zh-TW" altLang="en-US" b="1" dirty="0"/>
              <a:t>術科專業練習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E7D1C94-AFC2-4A3D-8E87-28DDF91B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289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B4ED38-6683-4877-B963-3581F35E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人腦與電腦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A3B4700-8ECD-4BDC-977D-90F14E550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A670868-A859-40A7-98B1-E7E07B9EF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56348"/>
            <a:ext cx="4369668" cy="436966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FF080D1-795C-4A92-AAEA-447A7217DC8B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97CF096-7374-4F0E-890B-22026B3A052B}"/>
              </a:ext>
            </a:extLst>
          </p:cNvPr>
          <p:cNvSpPr txBox="1"/>
          <p:nvPr/>
        </p:nvSpPr>
        <p:spPr>
          <a:xfrm>
            <a:off x="1292035" y="2137420"/>
            <a:ext cx="6384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零和關係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4BF9B8A-AC67-4493-BDA1-74D5242D8CA1}"/>
              </a:ext>
            </a:extLst>
          </p:cNvPr>
          <p:cNvSpPr txBox="1"/>
          <p:nvPr/>
        </p:nvSpPr>
        <p:spPr>
          <a:xfrm>
            <a:off x="7819711" y="2137419"/>
            <a:ext cx="63848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競合關係</a:t>
            </a:r>
          </a:p>
        </p:txBody>
      </p:sp>
    </p:spTree>
    <p:extLst>
      <p:ext uri="{BB962C8B-B14F-4D97-AF65-F5344CB8AC3E}">
        <p14:creationId xmlns:p14="http://schemas.microsoft.com/office/powerpoint/2010/main" val="112529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Cactus">
  <a:themeElements>
    <a:clrScheme name="Cactus 2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5EBC1"/>
      </a:accent1>
      <a:accent2>
        <a:srgbClr val="FFCC00"/>
      </a:accent2>
      <a:accent3>
        <a:srgbClr val="FFFFFF"/>
      </a:accent3>
      <a:accent4>
        <a:srgbClr val="000000"/>
      </a:accent4>
      <a:accent5>
        <a:srgbClr val="F9F3DD"/>
      </a:accent5>
      <a:accent6>
        <a:srgbClr val="E7B900"/>
      </a:accent6>
      <a:hlink>
        <a:srgbClr val="D4876C"/>
      </a:hlink>
      <a:folHlink>
        <a:srgbClr val="B2B2B2"/>
      </a:folHlink>
    </a:clrScheme>
    <a:fontScheme name="Cactus">
      <a:majorFont>
        <a:latin typeface="Arial Narrow"/>
        <a:ea typeface="新細明體"/>
        <a:cs typeface=""/>
      </a:majorFont>
      <a:minorFont>
        <a:latin typeface="Arial Narrow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Cactus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Designs\Cactus.pot</Template>
  <TotalTime>2320</TotalTime>
  <Words>484</Words>
  <Application>Microsoft Office PowerPoint</Application>
  <PresentationFormat>如螢幕大小 (16:10)</PresentationFormat>
  <Paragraphs>81</Paragraphs>
  <Slides>16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微軟正黑體</vt:lpstr>
      <vt:lpstr>Arial</vt:lpstr>
      <vt:lpstr>Arial Narrow</vt:lpstr>
      <vt:lpstr>Jokerman</vt:lpstr>
      <vt:lpstr>Times New Roman</vt:lpstr>
      <vt:lpstr>Cactus</vt:lpstr>
      <vt:lpstr>教務現況與發展</vt:lpstr>
      <vt:lpstr>AI與運動訓練</vt:lpstr>
      <vt:lpstr>AI與運動訓練(cont.)</vt:lpstr>
      <vt:lpstr>VICON 光學動作捕捉系統</vt:lpstr>
      <vt:lpstr>Sbsq-pose vs VICON</vt:lpstr>
      <vt:lpstr>APP: Kaia Health</vt:lpstr>
      <vt:lpstr>AI與運動訓練(cont.)</vt:lpstr>
      <vt:lpstr>AI與運動訓練(cont.)</vt:lpstr>
      <vt:lpstr>人腦與電腦</vt:lpstr>
      <vt:lpstr>AI與大學教育</vt:lpstr>
      <vt:lpstr>AI與大學教育(cont.)</vt:lpstr>
      <vt:lpstr>AI與大學教育(cont.)</vt:lpstr>
      <vt:lpstr>臺體註冊率與就學穩定度</vt:lpstr>
      <vt:lpstr>形塑未來教育</vt:lpstr>
      <vt:lpstr>Conclusion</vt:lpstr>
      <vt:lpstr>PowerPoint 簡報</vt:lpstr>
    </vt:vector>
  </TitlesOfParts>
  <Company>IASTED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教務現況與發展</dc:title>
  <dc:creator>admin</dc:creator>
  <cp:lastModifiedBy>ycesadm</cp:lastModifiedBy>
  <cp:revision>255</cp:revision>
  <dcterms:created xsi:type="dcterms:W3CDTF">2001-12-11T23:34:17Z</dcterms:created>
  <dcterms:modified xsi:type="dcterms:W3CDTF">2025-02-12T00:08:24Z</dcterms:modified>
</cp:coreProperties>
</file>