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256" r:id="rId2"/>
    <p:sldId id="309" r:id="rId3"/>
    <p:sldId id="271" r:id="rId4"/>
    <p:sldId id="310" r:id="rId5"/>
    <p:sldId id="311" r:id="rId6"/>
    <p:sldId id="312" r:id="rId7"/>
    <p:sldId id="308" r:id="rId8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6600"/>
    <a:srgbClr val="FF6600"/>
    <a:srgbClr val="FF3399"/>
    <a:srgbClr val="009999"/>
    <a:srgbClr val="3333CC"/>
    <a:srgbClr val="0066FF"/>
    <a:srgbClr val="33CC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101" d="100"/>
          <a:sy n="101" d="100"/>
        </p:scale>
        <p:origin x="206" y="65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762000"/>
            <a:ext cx="6096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C24AFD-E500-43A1-828A-2F45BB93FD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2000"/>
            <a:ext cx="6096000" cy="3810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1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D72D5B9B-A13E-4148-BEF0-B42A20607F3D}" type="slidenum">
              <a:rPr lang="zh-TW" altLang="en-US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2000"/>
            <a:ext cx="6096000" cy="3810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0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6"/>
          <p:cNvSpPr/>
          <p:nvPr userDrawn="1"/>
        </p:nvSpPr>
        <p:spPr>
          <a:xfrm rot="10800000" flipH="1" flipV="1">
            <a:off x="0" y="5437188"/>
            <a:ext cx="9144000" cy="277813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2"/>
          </p:nvPr>
        </p:nvSpPr>
        <p:spPr>
          <a:xfrm>
            <a:off x="468314" y="1477698"/>
            <a:ext cx="8207375" cy="3720042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40EDDD3-6326-4C2F-AB88-65CC116BF5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8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 dirty="0">
                <a:latin typeface="Arial" charset="0"/>
                <a:cs typeface="Arial" charset="0"/>
              </a:rPr>
              <a:t>教務工作簡介</a:t>
            </a:r>
            <a:endParaRPr lang="en-US" altLang="zh-TW" sz="6000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報告人：教務長 麥毅廷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21AFBA-3A7D-45ED-ACC0-663F7C8C8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24" y="3129766"/>
            <a:ext cx="2618456" cy="2618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162233-6CFC-46D3-995D-CF84B202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為何要來唸臺體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D4F91E-99A5-4B5F-BCD6-63728CA5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想要唸好書</a:t>
            </a:r>
            <a:r>
              <a:rPr lang="en-US" altLang="zh-TW" sz="3600" dirty="0"/>
              <a:t>!!</a:t>
            </a:r>
          </a:p>
          <a:p>
            <a:r>
              <a:rPr lang="zh-TW" altLang="en-US" sz="3600" dirty="0"/>
              <a:t>想將書唸好</a:t>
            </a:r>
            <a:r>
              <a:rPr lang="en-US" altLang="zh-TW" sz="3600" dirty="0"/>
              <a:t>!!</a:t>
            </a:r>
          </a:p>
          <a:p>
            <a:r>
              <a:rPr lang="zh-TW" altLang="en-US" sz="3600" dirty="0"/>
              <a:t>想要強身健體</a:t>
            </a:r>
            <a:r>
              <a:rPr lang="en-US" altLang="zh-TW" sz="3600" dirty="0"/>
              <a:t>!!</a:t>
            </a:r>
          </a:p>
          <a:p>
            <a:r>
              <a:rPr lang="zh-TW" altLang="en-US" sz="3600" dirty="0"/>
              <a:t>想要奧運奪牌</a:t>
            </a:r>
            <a:r>
              <a:rPr lang="en-US" altLang="zh-TW" sz="3600" dirty="0"/>
              <a:t>!!</a:t>
            </a:r>
            <a:endParaRPr lang="zh-TW" altLang="en-US" sz="3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4EBA74-9C76-4815-9B16-13069D9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3D6051C-1E49-48D8-A382-160F731E7388}"/>
              </a:ext>
            </a:extLst>
          </p:cNvPr>
          <p:cNvSpPr txBox="1"/>
          <p:nvPr/>
        </p:nvSpPr>
        <p:spPr>
          <a:xfrm>
            <a:off x="7524328" y="1993404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學霸就是我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593BE18-A8B6-4923-B856-F0CDC2BBC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9" y="3746851"/>
            <a:ext cx="3049141" cy="197944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834D499-6106-4B51-A0BA-CACCE983B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65318"/>
            <a:ext cx="1819674" cy="2455069"/>
          </a:xfrm>
          <a:prstGeom prst="rect">
            <a:avLst/>
          </a:prstGeom>
        </p:spPr>
      </p:pic>
      <p:sp>
        <p:nvSpPr>
          <p:cNvPr id="15" name="副標題 3">
            <a:extLst>
              <a:ext uri="{FF2B5EF4-FFF2-40B4-BE49-F238E27FC236}">
                <a16:creationId xmlns:a16="http://schemas.microsoft.com/office/drawing/2014/main" id="{501B7EAD-2AC6-4C71-A1C0-DD616538E372}"/>
              </a:ext>
            </a:extLst>
          </p:cNvPr>
          <p:cNvSpPr txBox="1">
            <a:spLocks/>
          </p:cNvSpPr>
          <p:nvPr/>
        </p:nvSpPr>
        <p:spPr bwMode="auto">
          <a:xfrm>
            <a:off x="-71091" y="5316828"/>
            <a:ext cx="20882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>
                <a:solidFill>
                  <a:srgbClr val="0000FF"/>
                </a:solidFill>
              </a:rPr>
              <a:t>Form internet</a:t>
            </a:r>
            <a:endParaRPr lang="zh-TW" altLang="en-US" sz="2400" kern="0" dirty="0">
              <a:solidFill>
                <a:srgbClr val="0000FF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BDE6AA-7482-4C13-B265-9863C06AE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6610"/>
            <a:ext cx="3232125" cy="32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35147E6-5098-4084-AF95-65069DA02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377622"/>
            <a:ext cx="4297660" cy="429766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4988-127C-4FB3-B75C-931FA596683C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Arial" charset="0"/>
                <a:cs typeface="Arial" charset="0"/>
              </a:rPr>
              <a:t>好書分享</a:t>
            </a:r>
            <a:endParaRPr lang="en-US" altLang="zh-TW" dirty="0">
              <a:latin typeface="Arial" charset="0"/>
              <a:cs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1404151"/>
            <a:ext cx="5290617" cy="4079875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zh-TW" alt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零時</a:t>
            </a:r>
            <a:r>
              <a:rPr lang="zh-TW" altLang="en-US" dirty="0">
                <a:latin typeface="Arial" charset="0"/>
                <a:cs typeface="Arial" charset="0"/>
              </a:rPr>
              <a:t>體育計畫</a:t>
            </a:r>
            <a:r>
              <a:rPr lang="en-US" altLang="zh-TW" dirty="0">
                <a:latin typeface="Arial Narrow" panose="020B0606020202030204" pitchFamily="34" charset="0"/>
                <a:cs typeface="Arial" charset="0"/>
              </a:rPr>
              <a:t>(Zero Home PE)</a:t>
            </a:r>
          </a:p>
          <a:p>
            <a:pPr lvl="1" eaLnBrk="1" hangingPunct="1">
              <a:spcBef>
                <a:spcPts val="300"/>
              </a:spcBef>
            </a:pPr>
            <a:r>
              <a:rPr lang="zh-TW" altLang="en-US" sz="2400" dirty="0">
                <a:latin typeface="Arial Narrow" panose="020B0606020202030204" pitchFamily="34" charset="0"/>
                <a:cs typeface="Arial" charset="0"/>
              </a:rPr>
              <a:t>第一堂</a:t>
            </a:r>
            <a:r>
              <a:rPr lang="zh-TW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課前的體育課</a:t>
            </a:r>
            <a:endParaRPr lang="en-US" altLang="zh-TW" sz="2400" b="1" dirty="0">
              <a:solidFill>
                <a:srgbClr val="0000FF"/>
              </a:solidFill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zh-TW" altLang="en-US" dirty="0">
                <a:latin typeface="Arial Narrow" panose="020B0606020202030204" pitchFamily="34" charset="0"/>
                <a:cs typeface="Arial" charset="0"/>
              </a:rPr>
              <a:t>學習</a:t>
            </a:r>
            <a:r>
              <a:rPr lang="zh-TW" altLang="en-US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體適能</a:t>
            </a:r>
            <a:r>
              <a:rPr lang="en-US" altLang="zh-TW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(Fitness)</a:t>
            </a:r>
          </a:p>
          <a:p>
            <a:pPr lvl="1" eaLnBrk="1" hangingPunct="1">
              <a:spcBef>
                <a:spcPts val="300"/>
              </a:spcBef>
            </a:pPr>
            <a:r>
              <a:rPr lang="zh-TW" altLang="en-US" sz="2400" dirty="0">
                <a:latin typeface="Arial Narrow" panose="020B0606020202030204" pitchFamily="34" charset="0"/>
                <a:cs typeface="Arial" charset="0"/>
              </a:rPr>
              <a:t>要求學生</a:t>
            </a:r>
            <a:r>
              <a:rPr lang="zh-TW" alt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體育課跑操場</a:t>
            </a:r>
            <a:endParaRPr lang="en-US" altLang="zh-TW" sz="2400" b="1" dirty="0">
              <a:solidFill>
                <a:srgbClr val="0000FF"/>
              </a:solidFill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latin typeface="Arial Narrow" panose="020B0606020202030204" pitchFamily="34" charset="0"/>
                <a:cs typeface="Arial" charset="0"/>
              </a:rPr>
              <a:t>不講求運動技巧</a:t>
            </a:r>
            <a:endParaRPr lang="en-US" altLang="zh-TW" dirty="0"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latin typeface="Arial Narrow" panose="020B0606020202030204" pitchFamily="34" charset="0"/>
                <a:cs typeface="Arial" charset="0"/>
              </a:rPr>
              <a:t>最大</a:t>
            </a:r>
            <a:r>
              <a:rPr lang="zh-TW" altLang="en-US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心跳速率</a:t>
            </a:r>
            <a:r>
              <a:rPr lang="en-US" altLang="zh-TW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(Heart Rate)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endParaRPr lang="en-US" altLang="zh-TW" sz="2500" b="1" dirty="0">
              <a:solidFill>
                <a:srgbClr val="0000FF"/>
              </a:solidFill>
              <a:latin typeface="Arial Narrow" panose="020B0606020202030204" pitchFamily="34" charset="0"/>
              <a:cs typeface="Arial" charset="0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endParaRPr lang="zh-TW" altLang="en-US" sz="2500" b="1" i="1" u="sng" dirty="0">
              <a:latin typeface="Arial" charset="0"/>
              <a:cs typeface="Arial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ABD078A-09EB-47F4-A457-EEEBC75FC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16" y="4581115"/>
            <a:ext cx="1185599" cy="1106934"/>
          </a:xfrm>
          <a:prstGeom prst="rect">
            <a:avLst/>
          </a:prstGeom>
        </p:spPr>
      </p:pic>
      <p:sp>
        <p:nvSpPr>
          <p:cNvPr id="14" name="副標題 3">
            <a:extLst>
              <a:ext uri="{FF2B5EF4-FFF2-40B4-BE49-F238E27FC236}">
                <a16:creationId xmlns:a16="http://schemas.microsoft.com/office/drawing/2014/main" id="{A3006B60-CD08-49A6-9110-4D8162998605}"/>
              </a:ext>
            </a:extLst>
          </p:cNvPr>
          <p:cNvSpPr txBox="1">
            <a:spLocks/>
          </p:cNvSpPr>
          <p:nvPr/>
        </p:nvSpPr>
        <p:spPr bwMode="auto">
          <a:xfrm>
            <a:off x="35496" y="5316828"/>
            <a:ext cx="20882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>
                <a:solidFill>
                  <a:srgbClr val="0000FF"/>
                </a:solidFill>
              </a:rPr>
              <a:t>Form internet</a:t>
            </a:r>
            <a:endParaRPr lang="zh-TW" altLang="en-US" sz="2400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C995B-5D60-4602-BACF-10424AD6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 charset="0"/>
                <a:cs typeface="Arial" charset="0"/>
              </a:rPr>
              <a:t>好書分享</a:t>
            </a:r>
            <a:r>
              <a:rPr lang="en-US" altLang="zh-TW" dirty="0">
                <a:latin typeface="Arial" charset="0"/>
                <a:cs typeface="Arial" charset="0"/>
              </a:rPr>
              <a:t>-</a:t>
            </a:r>
            <a:r>
              <a:rPr lang="zh-TW" altLang="en-US" dirty="0">
                <a:latin typeface="Arial" charset="0"/>
                <a:cs typeface="Arial" charset="0"/>
              </a:rPr>
              <a:t>運動改造大腦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68A3AC-2ACF-4B1D-9505-06192824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946D6BB-A157-4BC9-93CD-0BB5FA7F7BDD}"/>
              </a:ext>
            </a:extLst>
          </p:cNvPr>
          <p:cNvSpPr txBox="1"/>
          <p:nvPr/>
        </p:nvSpPr>
        <p:spPr>
          <a:xfrm>
            <a:off x="323528" y="1561356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想改善智商與心智：先繫好你的慢跑鞋！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545C6C-AD9A-4669-861D-96268368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3755"/>
            <a:ext cx="2962578" cy="295404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1366750-49E9-4FA9-8283-F0588D92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207687"/>
            <a:ext cx="5074593" cy="327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zh-TW" altLang="en-US" kern="0" dirty="0">
                <a:latin typeface="Arial" charset="0"/>
                <a:cs typeface="Arial" charset="0"/>
              </a:rPr>
              <a:t>學生標準化測驗成績</a:t>
            </a:r>
            <a:endParaRPr lang="en-US" altLang="zh-TW" kern="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zh-TW" altLang="en-US" sz="2400" kern="0" dirty="0">
                <a:latin typeface="Arial" charset="0"/>
                <a:cs typeface="Arial" charset="0"/>
              </a:rPr>
              <a:t>原本低於州平均分數</a:t>
            </a:r>
            <a:endParaRPr lang="en-US" altLang="zh-TW" sz="2400" kern="0" dirty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zh-TW" altLang="en-US" sz="2400" b="1" kern="0" dirty="0">
                <a:solidFill>
                  <a:srgbClr val="0000FF"/>
                </a:solidFill>
                <a:latin typeface="Arial" charset="0"/>
                <a:cs typeface="Arial" charset="0"/>
              </a:rPr>
              <a:t>閱讀</a:t>
            </a:r>
            <a:r>
              <a:rPr lang="zh-TW" altLang="en-US" sz="2400" kern="0" dirty="0">
                <a:latin typeface="Arial" charset="0"/>
                <a:cs typeface="Arial" charset="0"/>
              </a:rPr>
              <a:t>、</a:t>
            </a:r>
            <a:r>
              <a:rPr lang="zh-TW" altLang="en-US" sz="2400" b="1" kern="0" dirty="0">
                <a:solidFill>
                  <a:srgbClr val="0000FF"/>
                </a:solidFill>
                <a:latin typeface="Arial" charset="0"/>
                <a:cs typeface="Arial" charset="0"/>
              </a:rPr>
              <a:t>數學</a:t>
            </a:r>
            <a:r>
              <a:rPr lang="zh-TW" altLang="en-US" sz="2400" kern="0" dirty="0">
                <a:latin typeface="Arial" charset="0"/>
                <a:cs typeface="Arial" charset="0"/>
              </a:rPr>
              <a:t>分別高於州平均  </a:t>
            </a:r>
            <a:r>
              <a:rPr lang="en-US" altLang="zh-TW" sz="2400" kern="0" dirty="0">
                <a:latin typeface="Arial" charset="0"/>
                <a:cs typeface="Arial" charset="0"/>
              </a:rPr>
              <a:t>17</a:t>
            </a:r>
            <a:r>
              <a:rPr lang="zh-TW" altLang="en-US" sz="2400" kern="0" dirty="0">
                <a:latin typeface="Arial" charset="0"/>
                <a:cs typeface="Arial" charset="0"/>
              </a:rPr>
              <a:t>％、</a:t>
            </a:r>
            <a:r>
              <a:rPr lang="en-US" altLang="zh-TW" sz="2400" kern="0" dirty="0">
                <a:latin typeface="Arial" charset="0"/>
                <a:cs typeface="Arial" charset="0"/>
              </a:rPr>
              <a:t>18</a:t>
            </a:r>
            <a:r>
              <a:rPr lang="zh-TW" altLang="en-US" sz="2400" kern="0" dirty="0">
                <a:latin typeface="Arial" charset="0"/>
                <a:cs typeface="Arial" charset="0"/>
              </a:rPr>
              <a:t>％</a:t>
            </a:r>
            <a:endParaRPr lang="en-US" altLang="zh-TW" sz="2400" kern="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kern="0" dirty="0">
                <a:latin typeface="Arial Narrow" panose="020B0606020202030204" pitchFamily="34" charset="0"/>
                <a:cs typeface="Arial" charset="0"/>
              </a:rPr>
              <a:t>運動為</a:t>
            </a:r>
            <a:r>
              <a:rPr lang="zh-TW" altLang="en-US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大腦</a:t>
            </a:r>
            <a:r>
              <a:rPr lang="zh-TW" altLang="en-US" kern="0" dirty="0">
                <a:latin typeface="Arial Narrow" panose="020B0606020202030204" pitchFamily="34" charset="0"/>
                <a:cs typeface="Arial" charset="0"/>
              </a:rPr>
              <a:t>提供</a:t>
            </a:r>
            <a:r>
              <a:rPr lang="zh-TW" altLang="en-US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獨一無二刺激</a:t>
            </a:r>
            <a:endParaRPr lang="en-US" altLang="zh-TW" b="1" kern="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zh-TW" altLang="en-US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有氧運動</a:t>
            </a:r>
            <a:r>
              <a:rPr lang="en-US" altLang="zh-TW" b="1" kern="0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(Aerobic exercise)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</a:pPr>
            <a:endParaRPr lang="zh-TW" altLang="en-US" sz="2500" b="1" i="1" u="sng" kern="0" dirty="0">
              <a:latin typeface="Arial" charset="0"/>
              <a:cs typeface="Arial" charset="0"/>
            </a:endParaRPr>
          </a:p>
        </p:txBody>
      </p:sp>
      <p:sp>
        <p:nvSpPr>
          <p:cNvPr id="9" name="副標題 3">
            <a:extLst>
              <a:ext uri="{FF2B5EF4-FFF2-40B4-BE49-F238E27FC236}">
                <a16:creationId xmlns:a16="http://schemas.microsoft.com/office/drawing/2014/main" id="{51F515D3-14FB-4783-87A6-ADB82374ECBE}"/>
              </a:ext>
            </a:extLst>
          </p:cNvPr>
          <p:cNvSpPr txBox="1">
            <a:spLocks/>
          </p:cNvSpPr>
          <p:nvPr/>
        </p:nvSpPr>
        <p:spPr bwMode="auto">
          <a:xfrm>
            <a:off x="-71091" y="5316828"/>
            <a:ext cx="20882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>
                <a:solidFill>
                  <a:srgbClr val="0000FF"/>
                </a:solidFill>
              </a:rPr>
              <a:t>Form internet</a:t>
            </a:r>
            <a:endParaRPr lang="zh-TW" altLang="en-US" sz="24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45586AC-7B77-4749-95FC-06D6E37D9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88" y="2034226"/>
            <a:ext cx="3017912" cy="22634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9A68DE5-2ED2-4174-A9D4-CDD0E3F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</a:t>
            </a:r>
            <a:r>
              <a:rPr lang="en-US" altLang="zh-TW" dirty="0"/>
              <a:t>-</a:t>
            </a:r>
            <a:r>
              <a:rPr lang="zh-TW" altLang="en-US" dirty="0"/>
              <a:t>大大的學習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DC8D9A-01B3-4186-A764-6BC061E8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紮好馬步</a:t>
            </a:r>
            <a:r>
              <a:rPr lang="en-US" altLang="zh-TW" dirty="0"/>
              <a:t>-</a:t>
            </a:r>
            <a:r>
              <a:rPr lang="zh-TW" altLang="en-US" dirty="0"/>
              <a:t>學系知能</a:t>
            </a: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斜摃</a:t>
            </a:r>
            <a:r>
              <a:rPr lang="zh-TW" altLang="en-US" dirty="0"/>
              <a:t>青年</a:t>
            </a:r>
            <a:r>
              <a:rPr lang="en-US" altLang="zh-TW" dirty="0"/>
              <a:t>-</a:t>
            </a:r>
            <a:r>
              <a:rPr lang="zh-TW" altLang="en-US" dirty="0"/>
              <a:t>跨系、跨院、跨校</a:t>
            </a:r>
            <a:endParaRPr lang="en-US" altLang="zh-TW" dirty="0"/>
          </a:p>
          <a:p>
            <a:pPr lvl="1"/>
            <a:r>
              <a:rPr lang="zh-TW" altLang="en-US" dirty="0"/>
              <a:t>輔系、雙主修</a:t>
            </a:r>
            <a:endParaRPr lang="en-US" altLang="zh-TW" dirty="0"/>
          </a:p>
          <a:p>
            <a:pPr lvl="1"/>
            <a:r>
              <a:rPr lang="zh-TW" altLang="en-US" dirty="0"/>
              <a:t>臺體</a:t>
            </a:r>
            <a:r>
              <a:rPr lang="en-US" altLang="zh-TW" dirty="0"/>
              <a:t>/</a:t>
            </a:r>
            <a:r>
              <a:rPr lang="zh-TW" altLang="en-US" dirty="0"/>
              <a:t>中科大</a:t>
            </a:r>
            <a:r>
              <a:rPr lang="en-US" altLang="zh-TW" dirty="0"/>
              <a:t>-</a:t>
            </a:r>
            <a:r>
              <a:rPr lang="zh-TW" altLang="en-US" dirty="0"/>
              <a:t>通識互選</a:t>
            </a:r>
            <a:endParaRPr lang="en-US" altLang="zh-TW" dirty="0"/>
          </a:p>
          <a:p>
            <a:pPr lvl="1"/>
            <a:r>
              <a:rPr lang="zh-TW" altLang="en-US" dirty="0"/>
              <a:t>臺灣國立大學系統</a:t>
            </a:r>
            <a:r>
              <a:rPr lang="en-US" altLang="zh-TW" dirty="0"/>
              <a:t>-13</a:t>
            </a:r>
            <a:r>
              <a:rPr lang="zh-TW" altLang="en-US" dirty="0"/>
              <a:t>校</a:t>
            </a:r>
            <a:r>
              <a:rPr lang="en-US" altLang="zh-TW" dirty="0"/>
              <a:t>-</a:t>
            </a:r>
            <a:r>
              <a:rPr lang="zh-TW" altLang="en-US" dirty="0"/>
              <a:t>學習合作</a:t>
            </a:r>
            <a:endParaRPr lang="en-US" altLang="zh-TW" dirty="0"/>
          </a:p>
          <a:p>
            <a:pPr lvl="1"/>
            <a:r>
              <a:rPr lang="zh-TW" altLang="en-US" dirty="0"/>
              <a:t>磨課師</a:t>
            </a:r>
            <a:r>
              <a:rPr lang="en-US" altLang="zh-TW" dirty="0"/>
              <a:t>(MOOCs)</a:t>
            </a:r>
            <a:r>
              <a:rPr lang="zh-TW" altLang="en-US" dirty="0"/>
              <a:t>、</a:t>
            </a:r>
            <a:r>
              <a:rPr lang="en-US" altLang="zh-TW" dirty="0"/>
              <a:t>16+2</a:t>
            </a:r>
            <a:r>
              <a:rPr lang="zh-TW" altLang="en-US" dirty="0"/>
              <a:t>自主彈性學習</a:t>
            </a:r>
            <a:endParaRPr lang="en-US" altLang="zh-TW" dirty="0"/>
          </a:p>
          <a:p>
            <a:pPr lvl="1"/>
            <a:r>
              <a:rPr lang="zh-TW" altLang="en-US" dirty="0"/>
              <a:t>微學分、學程 </a:t>
            </a:r>
            <a:r>
              <a:rPr lang="en-US" altLang="zh-TW" dirty="0"/>
              <a:t>……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F6C091-4701-4B50-9192-6AC9FE7F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D44AED-CDCF-4501-8821-3EBE1100F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03" y="1417340"/>
            <a:ext cx="775020" cy="913284"/>
          </a:xfrm>
          <a:prstGeom prst="rect">
            <a:avLst/>
          </a:prstGeom>
        </p:spPr>
      </p:pic>
      <p:sp>
        <p:nvSpPr>
          <p:cNvPr id="5" name="箭號: 向左 4">
            <a:extLst>
              <a:ext uri="{FF2B5EF4-FFF2-40B4-BE49-F238E27FC236}">
                <a16:creationId xmlns:a16="http://schemas.microsoft.com/office/drawing/2014/main" id="{41361768-0177-4377-9FCE-C0A1D846A863}"/>
              </a:ext>
            </a:extLst>
          </p:cNvPr>
          <p:cNvSpPr/>
          <p:nvPr/>
        </p:nvSpPr>
        <p:spPr bwMode="auto">
          <a:xfrm rot="13059604">
            <a:off x="1086083" y="1287025"/>
            <a:ext cx="648072" cy="36004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箭號: 有線條的向右箭號 5">
            <a:extLst>
              <a:ext uri="{FF2B5EF4-FFF2-40B4-BE49-F238E27FC236}">
                <a16:creationId xmlns:a16="http://schemas.microsoft.com/office/drawing/2014/main" id="{39AB6F0B-2ECE-4926-9BAF-AEFCA31EB1EF}"/>
              </a:ext>
            </a:extLst>
          </p:cNvPr>
          <p:cNvSpPr/>
          <p:nvPr/>
        </p:nvSpPr>
        <p:spPr bwMode="auto">
          <a:xfrm rot="5400000">
            <a:off x="7119466" y="1084486"/>
            <a:ext cx="1080120" cy="665708"/>
          </a:xfrm>
          <a:prstGeom prst="striped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副標題 3">
            <a:extLst>
              <a:ext uri="{FF2B5EF4-FFF2-40B4-BE49-F238E27FC236}">
                <a16:creationId xmlns:a16="http://schemas.microsoft.com/office/drawing/2014/main" id="{5E65CFCE-59CD-44B5-B828-051F6DDF8636}"/>
              </a:ext>
            </a:extLst>
          </p:cNvPr>
          <p:cNvSpPr txBox="1">
            <a:spLocks/>
          </p:cNvSpPr>
          <p:nvPr/>
        </p:nvSpPr>
        <p:spPr bwMode="auto">
          <a:xfrm>
            <a:off x="-71091" y="5316828"/>
            <a:ext cx="20882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>
                <a:solidFill>
                  <a:srgbClr val="0000FF"/>
                </a:solidFill>
              </a:rPr>
              <a:t>Form internet</a:t>
            </a:r>
            <a:endParaRPr lang="zh-TW" altLang="en-US" sz="24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A4643-237D-4811-AF8C-F9A6E361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NTUS-3S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122307-A239-4558-A255-3B3711E4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b="1" dirty="0">
                <a:solidFill>
                  <a:srgbClr val="0000FF"/>
                </a:solidFill>
              </a:rPr>
              <a:t>Sport</a:t>
            </a:r>
          </a:p>
          <a:p>
            <a:pPr algn="ctr"/>
            <a:r>
              <a:rPr lang="en-US" altLang="zh-TW" sz="4000" b="1" dirty="0">
                <a:solidFill>
                  <a:srgbClr val="0000FF"/>
                </a:solidFill>
              </a:rPr>
              <a:t>Study</a:t>
            </a:r>
          </a:p>
          <a:p>
            <a:pPr algn="r">
              <a:lnSpc>
                <a:spcPct val="300000"/>
              </a:lnSpc>
            </a:pPr>
            <a:r>
              <a:rPr lang="en-US" altLang="zh-TW" sz="4000" b="1" dirty="0">
                <a:solidFill>
                  <a:srgbClr val="0000FF"/>
                </a:solidFill>
              </a:rPr>
              <a:t>Smart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A2173F-17AC-4FAE-8027-F454FD97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2D0C7F-59C3-4958-B902-3DD3844B6A34}"/>
              </a:ext>
            </a:extLst>
          </p:cNvPr>
          <p:cNvSpPr/>
          <p:nvPr/>
        </p:nvSpPr>
        <p:spPr bwMode="auto">
          <a:xfrm>
            <a:off x="5551020" y="553244"/>
            <a:ext cx="720080" cy="64807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C4A64E-E0E1-42C7-BBA7-FE6B8B09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1" y="3100650"/>
            <a:ext cx="4174232" cy="22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0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Jokerman" pitchFamily="82" charset="0"/>
                <a:ea typeface="+mn-ea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Jokerman" pitchFamily="82" charset="0"/>
                <a:ea typeface="+mn-ea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Jokerman" pitchFamily="82" charset="0"/>
                <a:ea typeface="+mn-ea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Jokerman" pitchFamily="82" charset="0"/>
                <a:ea typeface="+mn-ea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Jokerman" pitchFamily="82" charset="0"/>
                <a:ea typeface="+mn-ea"/>
              </a:rPr>
              <a:t>K</a:t>
            </a:r>
            <a:r>
              <a:rPr kumimoji="0" lang="en-US" altLang="zh-CN" sz="7333" dirty="0">
                <a:latin typeface="Jokerman" pitchFamily="82" charset="0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Jokerman" pitchFamily="82" charset="0"/>
                <a:ea typeface="+mn-ea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  <a:ea typeface="+mn-ea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Jokerman" pitchFamily="82" charset="0"/>
              <a:ea typeface="+mn-ea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45" y="1485956"/>
            <a:ext cx="2170559" cy="68779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361F66-D03C-4AB9-8947-D6E57EC62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4047243"/>
            <a:ext cx="1695393" cy="1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1839</TotalTime>
  <Words>232</Words>
  <Application>Microsoft Office PowerPoint</Application>
  <PresentationFormat>如螢幕大小 (16:10)</PresentationFormat>
  <Paragraphs>50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Arial</vt:lpstr>
      <vt:lpstr>Arial Narrow</vt:lpstr>
      <vt:lpstr>Jokerman</vt:lpstr>
      <vt:lpstr>Times New Roman</vt:lpstr>
      <vt:lpstr>Cactus</vt:lpstr>
      <vt:lpstr>教務工作簡介</vt:lpstr>
      <vt:lpstr>為何要來唸臺體</vt:lpstr>
      <vt:lpstr>好書分享</vt:lpstr>
      <vt:lpstr>好書分享-運動改造大腦</vt:lpstr>
      <vt:lpstr>大學-大大的學習</vt:lpstr>
      <vt:lpstr>NTUS-3S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教務工作簡介</dc:title>
  <dc:creator>admin</dc:creator>
  <cp:lastModifiedBy>admin</cp:lastModifiedBy>
  <cp:revision>198</cp:revision>
  <dcterms:created xsi:type="dcterms:W3CDTF">2001-12-11T23:34:17Z</dcterms:created>
  <dcterms:modified xsi:type="dcterms:W3CDTF">2024-08-22T00:33:43Z</dcterms:modified>
</cp:coreProperties>
</file>