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59"/>
  </p:notesMasterIdLst>
  <p:handoutMasterIdLst>
    <p:handoutMasterId r:id="rId60"/>
  </p:handoutMasterIdLst>
  <p:sldIdLst>
    <p:sldId id="314" r:id="rId2"/>
    <p:sldId id="327" r:id="rId3"/>
    <p:sldId id="410" r:id="rId4"/>
    <p:sldId id="411" r:id="rId5"/>
    <p:sldId id="323" r:id="rId6"/>
    <p:sldId id="412" r:id="rId7"/>
    <p:sldId id="413" r:id="rId8"/>
    <p:sldId id="414" r:id="rId9"/>
    <p:sldId id="391" r:id="rId10"/>
    <p:sldId id="415" r:id="rId11"/>
    <p:sldId id="349" r:id="rId12"/>
    <p:sldId id="418" r:id="rId13"/>
    <p:sldId id="351" r:id="rId14"/>
    <p:sldId id="352" r:id="rId15"/>
    <p:sldId id="353" r:id="rId16"/>
    <p:sldId id="401" r:id="rId17"/>
    <p:sldId id="355" r:id="rId18"/>
    <p:sldId id="356" r:id="rId19"/>
    <p:sldId id="357" r:id="rId20"/>
    <p:sldId id="358" r:id="rId21"/>
    <p:sldId id="359" r:id="rId22"/>
    <p:sldId id="399" r:id="rId23"/>
    <p:sldId id="281" r:id="rId24"/>
    <p:sldId id="279" r:id="rId25"/>
    <p:sldId id="363" r:id="rId26"/>
    <p:sldId id="402" r:id="rId27"/>
    <p:sldId id="365" r:id="rId28"/>
    <p:sldId id="403" r:id="rId29"/>
    <p:sldId id="404" r:id="rId30"/>
    <p:sldId id="405" r:id="rId31"/>
    <p:sldId id="406" r:id="rId32"/>
    <p:sldId id="372" r:id="rId33"/>
    <p:sldId id="373" r:id="rId34"/>
    <p:sldId id="407" r:id="rId35"/>
    <p:sldId id="375" r:id="rId36"/>
    <p:sldId id="376" r:id="rId37"/>
    <p:sldId id="377" r:id="rId38"/>
    <p:sldId id="378" r:id="rId39"/>
    <p:sldId id="408" r:id="rId40"/>
    <p:sldId id="380" r:id="rId41"/>
    <p:sldId id="381" r:id="rId42"/>
    <p:sldId id="382" r:id="rId43"/>
    <p:sldId id="383" r:id="rId44"/>
    <p:sldId id="443" r:id="rId45"/>
    <p:sldId id="444" r:id="rId46"/>
    <p:sldId id="384" r:id="rId47"/>
    <p:sldId id="445" r:id="rId48"/>
    <p:sldId id="446" r:id="rId49"/>
    <p:sldId id="328" r:id="rId50"/>
    <p:sldId id="436" r:id="rId51"/>
    <p:sldId id="437" r:id="rId52"/>
    <p:sldId id="438" r:id="rId53"/>
    <p:sldId id="439" r:id="rId54"/>
    <p:sldId id="440" r:id="rId55"/>
    <p:sldId id="441" r:id="rId56"/>
    <p:sldId id="442" r:id="rId57"/>
    <p:sldId id="278" r:id="rId5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CEAE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4588" autoAdjust="0"/>
  </p:normalViewPr>
  <p:slideViewPr>
    <p:cSldViewPr snapToGrid="0">
      <p:cViewPr varScale="1">
        <p:scale>
          <a:sx n="108" d="100"/>
          <a:sy n="108" d="100"/>
        </p:scale>
        <p:origin x="11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109-113</a:t>
            </a: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學年度招生情況統計表</a:t>
            </a: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碩士班</a:t>
            </a: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甄試</a:t>
            </a: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17155967150001555"/>
          <c:y val="2.915656892922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3.1696147403989558E-2"/>
          <c:y val="0.12779030950967848"/>
          <c:w val="0.94089144732955687"/>
          <c:h val="0.62465222800828935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'碩士(甄)'!$AY$4</c:f>
              <c:strCache>
                <c:ptCount val="1"/>
                <c:pt idx="0">
                  <c:v>109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'碩士(甄)'!$AU$5:$AU$11</c:f>
              <c:strCache>
                <c:ptCount val="7"/>
                <c:pt idx="0">
                  <c:v>體育學系</c:v>
                </c:pt>
                <c:pt idx="1">
                  <c:v>舞蹈學系</c:v>
                </c:pt>
                <c:pt idx="2">
                  <c:v>競技運動學系</c:v>
                </c:pt>
                <c:pt idx="3">
                  <c:v>休閒運動學系</c:v>
                </c:pt>
                <c:pt idx="4">
                  <c:v>運動事業管理學系</c:v>
                </c:pt>
                <c:pt idx="5">
                  <c:v>運動健康科學學系</c:v>
                </c:pt>
                <c:pt idx="6">
                  <c:v>運動資訊與傳播學系</c:v>
                </c:pt>
              </c:strCache>
            </c:strRef>
          </c:cat>
          <c:val>
            <c:numRef>
              <c:f>'碩士(甄)'!$AY$5:$AY$11</c:f>
              <c:numCache>
                <c:formatCode>General</c:formatCode>
                <c:ptCount val="7"/>
                <c:pt idx="0">
                  <c:v>24</c:v>
                </c:pt>
                <c:pt idx="1">
                  <c:v>7</c:v>
                </c:pt>
                <c:pt idx="2">
                  <c:v>30</c:v>
                </c:pt>
                <c:pt idx="3">
                  <c:v>17</c:v>
                </c:pt>
                <c:pt idx="4">
                  <c:v>11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A-4BDB-A215-5EEAD6B675D9}"/>
            </c:ext>
          </c:extLst>
        </c:ser>
        <c:ser>
          <c:idx val="4"/>
          <c:order val="4"/>
          <c:tx>
            <c:strRef>
              <c:f>'碩士(甄)'!$AZ$4</c:f>
              <c:strCache>
                <c:ptCount val="1"/>
                <c:pt idx="0">
                  <c:v>110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'碩士(甄)'!$AU$5:$AU$11</c:f>
              <c:strCache>
                <c:ptCount val="7"/>
                <c:pt idx="0">
                  <c:v>體育學系</c:v>
                </c:pt>
                <c:pt idx="1">
                  <c:v>舞蹈學系</c:v>
                </c:pt>
                <c:pt idx="2">
                  <c:v>競技運動學系</c:v>
                </c:pt>
                <c:pt idx="3">
                  <c:v>休閒運動學系</c:v>
                </c:pt>
                <c:pt idx="4">
                  <c:v>運動事業管理學系</c:v>
                </c:pt>
                <c:pt idx="5">
                  <c:v>運動健康科學學系</c:v>
                </c:pt>
                <c:pt idx="6">
                  <c:v>運動資訊與傳播學系</c:v>
                </c:pt>
              </c:strCache>
            </c:strRef>
          </c:cat>
          <c:val>
            <c:numRef>
              <c:f>'碩士(甄)'!$AZ$5:$AZ$11</c:f>
              <c:numCache>
                <c:formatCode>General</c:formatCode>
                <c:ptCount val="7"/>
                <c:pt idx="0">
                  <c:v>23</c:v>
                </c:pt>
                <c:pt idx="1">
                  <c:v>4</c:v>
                </c:pt>
                <c:pt idx="2">
                  <c:v>25</c:v>
                </c:pt>
                <c:pt idx="3">
                  <c:v>12</c:v>
                </c:pt>
                <c:pt idx="4">
                  <c:v>16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A-4BDB-A215-5EEAD6B675D9}"/>
            </c:ext>
          </c:extLst>
        </c:ser>
        <c:ser>
          <c:idx val="5"/>
          <c:order val="5"/>
          <c:tx>
            <c:strRef>
              <c:f>'碩士(甄)'!$BA$4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'碩士(甄)'!$AU$5:$AU$11</c:f>
              <c:strCache>
                <c:ptCount val="7"/>
                <c:pt idx="0">
                  <c:v>體育學系</c:v>
                </c:pt>
                <c:pt idx="1">
                  <c:v>舞蹈學系</c:v>
                </c:pt>
                <c:pt idx="2">
                  <c:v>競技運動學系</c:v>
                </c:pt>
                <c:pt idx="3">
                  <c:v>休閒運動學系</c:v>
                </c:pt>
                <c:pt idx="4">
                  <c:v>運動事業管理學系</c:v>
                </c:pt>
                <c:pt idx="5">
                  <c:v>運動健康科學學系</c:v>
                </c:pt>
                <c:pt idx="6">
                  <c:v>運動資訊與傳播學系</c:v>
                </c:pt>
              </c:strCache>
            </c:strRef>
          </c:cat>
          <c:val>
            <c:numRef>
              <c:f>'碩士(甄)'!$BA$5:$BA$11</c:f>
              <c:numCache>
                <c:formatCode>General</c:formatCode>
                <c:ptCount val="7"/>
                <c:pt idx="0">
                  <c:v>29</c:v>
                </c:pt>
                <c:pt idx="1">
                  <c:v>16</c:v>
                </c:pt>
                <c:pt idx="2">
                  <c:v>33</c:v>
                </c:pt>
                <c:pt idx="3">
                  <c:v>25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A-4BDB-A215-5EEAD6B675D9}"/>
            </c:ext>
          </c:extLst>
        </c:ser>
        <c:ser>
          <c:idx val="6"/>
          <c:order val="6"/>
          <c:tx>
            <c:strRef>
              <c:f>'碩士(甄)'!$BB$4</c:f>
              <c:strCache>
                <c:ptCount val="1"/>
                <c:pt idx="0">
                  <c:v>112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'碩士(甄)'!$AU$5:$AU$11</c:f>
              <c:strCache>
                <c:ptCount val="7"/>
                <c:pt idx="0">
                  <c:v>體育學系</c:v>
                </c:pt>
                <c:pt idx="1">
                  <c:v>舞蹈學系</c:v>
                </c:pt>
                <c:pt idx="2">
                  <c:v>競技運動學系</c:v>
                </c:pt>
                <c:pt idx="3">
                  <c:v>休閒運動學系</c:v>
                </c:pt>
                <c:pt idx="4">
                  <c:v>運動事業管理學系</c:v>
                </c:pt>
                <c:pt idx="5">
                  <c:v>運動健康科學學系</c:v>
                </c:pt>
                <c:pt idx="6">
                  <c:v>運動資訊與傳播學系</c:v>
                </c:pt>
              </c:strCache>
            </c:strRef>
          </c:cat>
          <c:val>
            <c:numRef>
              <c:f>'碩士(甄)'!$BB$5:$BB$11</c:f>
              <c:numCache>
                <c:formatCode>General</c:formatCode>
                <c:ptCount val="7"/>
                <c:pt idx="0">
                  <c:v>22</c:v>
                </c:pt>
                <c:pt idx="1">
                  <c:v>7</c:v>
                </c:pt>
                <c:pt idx="2">
                  <c:v>29</c:v>
                </c:pt>
                <c:pt idx="3">
                  <c:v>20</c:v>
                </c:pt>
                <c:pt idx="4">
                  <c:v>9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3A-4BDB-A215-5EEAD6B675D9}"/>
            </c:ext>
          </c:extLst>
        </c:ser>
        <c:ser>
          <c:idx val="7"/>
          <c:order val="7"/>
          <c:tx>
            <c:strRef>
              <c:f>'碩士(甄)'!$BC$4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484105983969691E-3"/>
                  <c:y val="1.36120620371178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A-4BDB-A215-5EEAD6B675D9}"/>
                </c:ext>
              </c:extLst>
            </c:dLbl>
            <c:dLbl>
              <c:idx val="1"/>
              <c:layout>
                <c:manualLayout>
                  <c:x val="-1.7484105983969691E-3"/>
                  <c:y val="2.6897314181699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3A-4BDB-A215-5EEAD6B675D9}"/>
                </c:ext>
              </c:extLst>
            </c:dLbl>
            <c:dLbl>
              <c:idx val="2"/>
              <c:layout>
                <c:manualLayout>
                  <c:x val="0"/>
                  <c:y val="1.0881479382380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3A-4BDB-A215-5EEAD6B675D9}"/>
                </c:ext>
              </c:extLst>
            </c:dLbl>
            <c:dLbl>
              <c:idx val="3"/>
              <c:layout>
                <c:manualLayout>
                  <c:x val="-6.4107648030868297E-17"/>
                  <c:y val="8.15089672764394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3A-4BDB-A215-5EEAD6B675D9}"/>
                </c:ext>
              </c:extLst>
            </c:dLbl>
            <c:dLbl>
              <c:idx val="4"/>
              <c:layout>
                <c:manualLayout>
                  <c:x val="-1.7484105983969691E-3"/>
                  <c:y val="1.0881479382380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3A-4BDB-A215-5EEAD6B675D9}"/>
                </c:ext>
              </c:extLst>
            </c:dLbl>
            <c:dLbl>
              <c:idx val="5"/>
              <c:layout>
                <c:manualLayout>
                  <c:x val="0"/>
                  <c:y val="1.36120620371178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3A-4BDB-A215-5EEAD6B675D9}"/>
                </c:ext>
              </c:extLst>
            </c:dLbl>
            <c:dLbl>
              <c:idx val="6"/>
              <c:layout>
                <c:manualLayout>
                  <c:x val="-1.2821529606173659E-16"/>
                  <c:y val="8.15089672764384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3A-4BDB-A215-5EEAD6B67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'碩士(甄)'!$AU$5:$AU$11</c:f>
              <c:strCache>
                <c:ptCount val="7"/>
                <c:pt idx="0">
                  <c:v>體育學系</c:v>
                </c:pt>
                <c:pt idx="1">
                  <c:v>舞蹈學系</c:v>
                </c:pt>
                <c:pt idx="2">
                  <c:v>競技運動學系</c:v>
                </c:pt>
                <c:pt idx="3">
                  <c:v>休閒運動學系</c:v>
                </c:pt>
                <c:pt idx="4">
                  <c:v>運動事業管理學系</c:v>
                </c:pt>
                <c:pt idx="5">
                  <c:v>運動健康科學學系</c:v>
                </c:pt>
                <c:pt idx="6">
                  <c:v>運動資訊與傳播學系</c:v>
                </c:pt>
              </c:strCache>
            </c:strRef>
          </c:cat>
          <c:val>
            <c:numRef>
              <c:f>'碩士(甄)'!$BC$5:$BC$11</c:f>
              <c:numCache>
                <c:formatCode>General</c:formatCode>
                <c:ptCount val="7"/>
                <c:pt idx="0">
                  <c:v>28</c:v>
                </c:pt>
                <c:pt idx="1">
                  <c:v>15</c:v>
                </c:pt>
                <c:pt idx="2">
                  <c:v>25</c:v>
                </c:pt>
                <c:pt idx="3">
                  <c:v>11</c:v>
                </c:pt>
                <c:pt idx="4">
                  <c:v>10</c:v>
                </c:pt>
                <c:pt idx="5">
                  <c:v>6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3A-4BDB-A215-5EEAD6B675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3206368"/>
        <c:axId val="2232069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'碩士(甄)'!$AV$4</c15:sqref>
                        </c15:formulaRef>
                      </c:ext>
                    </c:extLst>
                    <c:strCache>
                      <c:ptCount val="1"/>
                      <c:pt idx="0">
                        <c:v>106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'碩士(甄)'!$AU$5:$AU$11</c15:sqref>
                        </c15:formulaRef>
                      </c:ext>
                    </c:extLst>
                    <c:strCache>
                      <c:ptCount val="7"/>
                      <c:pt idx="0">
                        <c:v>體育學系</c:v>
                      </c:pt>
                      <c:pt idx="1">
                        <c:v>舞蹈學系</c:v>
                      </c:pt>
                      <c:pt idx="2">
                        <c:v>競技運動學系</c:v>
                      </c:pt>
                      <c:pt idx="3">
                        <c:v>休閒運動學系</c:v>
                      </c:pt>
                      <c:pt idx="4">
                        <c:v>運動事業管理學系</c:v>
                      </c:pt>
                      <c:pt idx="5">
                        <c:v>運動健康科學學系</c:v>
                      </c:pt>
                      <c:pt idx="6">
                        <c:v>運動資訊與傳播學系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'碩士(甄)'!$AV$5:$AV$11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22</c:v>
                      </c:pt>
                      <c:pt idx="1">
                        <c:v>6</c:v>
                      </c:pt>
                      <c:pt idx="2">
                        <c:v>14</c:v>
                      </c:pt>
                      <c:pt idx="3">
                        <c:v>8</c:v>
                      </c:pt>
                      <c:pt idx="4">
                        <c:v>4</c:v>
                      </c:pt>
                      <c:pt idx="5">
                        <c:v>10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503A-4BDB-A215-5EEAD6B675D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'碩士(甄)'!$AW$4</c15:sqref>
                        </c15:formulaRef>
                      </c:ext>
                    </c:extLst>
                    <c:strCache>
                      <c:ptCount val="1"/>
                      <c:pt idx="0">
                        <c:v>107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'碩士(甄)'!$AU$5:$AU$11</c15:sqref>
                        </c15:formulaRef>
                      </c:ext>
                    </c:extLst>
                    <c:strCache>
                      <c:ptCount val="7"/>
                      <c:pt idx="0">
                        <c:v>體育學系</c:v>
                      </c:pt>
                      <c:pt idx="1">
                        <c:v>舞蹈學系</c:v>
                      </c:pt>
                      <c:pt idx="2">
                        <c:v>競技運動學系</c:v>
                      </c:pt>
                      <c:pt idx="3">
                        <c:v>休閒運動學系</c:v>
                      </c:pt>
                      <c:pt idx="4">
                        <c:v>運動事業管理學系</c:v>
                      </c:pt>
                      <c:pt idx="5">
                        <c:v>運動健康科學學系</c:v>
                      </c:pt>
                      <c:pt idx="6">
                        <c:v>運動資訊與傳播學系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'碩士(甄)'!$AW$5:$AW$11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28</c:v>
                      </c:pt>
                      <c:pt idx="1">
                        <c:v>5</c:v>
                      </c:pt>
                      <c:pt idx="2">
                        <c:v>28</c:v>
                      </c:pt>
                      <c:pt idx="3">
                        <c:v>16</c:v>
                      </c:pt>
                      <c:pt idx="4">
                        <c:v>5</c:v>
                      </c:pt>
                      <c:pt idx="5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503A-4BDB-A215-5EEAD6B675D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'碩士(甄)'!$AX$4</c15:sqref>
                        </c15:formulaRef>
                      </c:ext>
                    </c:extLst>
                    <c:strCache>
                      <c:ptCount val="1"/>
                      <c:pt idx="0">
                        <c:v>108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'碩士(甄)'!$AU$5:$AU$11</c15:sqref>
                        </c15:formulaRef>
                      </c:ext>
                    </c:extLst>
                    <c:strCache>
                      <c:ptCount val="7"/>
                      <c:pt idx="0">
                        <c:v>體育學系</c:v>
                      </c:pt>
                      <c:pt idx="1">
                        <c:v>舞蹈學系</c:v>
                      </c:pt>
                      <c:pt idx="2">
                        <c:v>競技運動學系</c:v>
                      </c:pt>
                      <c:pt idx="3">
                        <c:v>休閒運動學系</c:v>
                      </c:pt>
                      <c:pt idx="4">
                        <c:v>運動事業管理學系</c:v>
                      </c:pt>
                      <c:pt idx="5">
                        <c:v>運動健康科學學系</c:v>
                      </c:pt>
                      <c:pt idx="6">
                        <c:v>運動資訊與傳播學系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'碩士(甄)'!$AX$5:$AX$11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24</c:v>
                      </c:pt>
                      <c:pt idx="1">
                        <c:v>10</c:v>
                      </c:pt>
                      <c:pt idx="2">
                        <c:v>28</c:v>
                      </c:pt>
                      <c:pt idx="3">
                        <c:v>10</c:v>
                      </c:pt>
                      <c:pt idx="4">
                        <c:v>8</c:v>
                      </c:pt>
                      <c:pt idx="5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503A-4BDB-A215-5EEAD6B675D9}"/>
                  </c:ext>
                </c:extLst>
              </c15:ser>
            </c15:filteredBarSeries>
          </c:ext>
        </c:extLst>
      </c:barChart>
      <c:catAx>
        <c:axId val="22320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3206928"/>
        <c:crosses val="autoZero"/>
        <c:auto val="1"/>
        <c:lblAlgn val="ctr"/>
        <c:lblOffset val="100"/>
        <c:noMultiLvlLbl val="0"/>
      </c:catAx>
      <c:valAx>
        <c:axId val="22320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320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61192994242637"/>
          <c:y val="0.87024507731849043"/>
          <c:w val="0.32966323133812608"/>
          <c:h val="5.5986619714978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109-113</a:t>
            </a: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學年度招生情況統計表</a:t>
            </a: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碩士班</a:t>
            </a: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入學考試</a:t>
            </a: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24774824201623991"/>
          <c:y val="4.558154573582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10267808140132E-2"/>
          <c:y val="0.18553299034111564"/>
          <c:w val="0.92385281035679145"/>
          <c:h val="0.62684161836057828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'碩班(含在職)'!$BA$3</c:f>
              <c:strCache>
                <c:ptCount val="1"/>
                <c:pt idx="0">
                  <c:v>109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'碩班(含在職)'!$AW$4:$AW$10</c:f>
              <c:strCache>
                <c:ptCount val="7"/>
                <c:pt idx="0">
                  <c:v>體育學系</c:v>
                </c:pt>
                <c:pt idx="1">
                  <c:v>舞蹈學系</c:v>
                </c:pt>
                <c:pt idx="2">
                  <c:v>競技運動學系</c:v>
                </c:pt>
                <c:pt idx="3">
                  <c:v>休閒運動學系</c:v>
                </c:pt>
                <c:pt idx="4">
                  <c:v>運動事業管理學系</c:v>
                </c:pt>
                <c:pt idx="5">
                  <c:v>運動健康科學學系</c:v>
                </c:pt>
                <c:pt idx="6">
                  <c:v>運動資訊與傳播學系</c:v>
                </c:pt>
              </c:strCache>
            </c:strRef>
          </c:cat>
          <c:val>
            <c:numRef>
              <c:f>'碩班(含在職)'!$BA$4:$BA$10</c:f>
              <c:numCache>
                <c:formatCode>General</c:formatCode>
                <c:ptCount val="7"/>
                <c:pt idx="0">
                  <c:v>22</c:v>
                </c:pt>
                <c:pt idx="1">
                  <c:v>6</c:v>
                </c:pt>
                <c:pt idx="2">
                  <c:v>19</c:v>
                </c:pt>
                <c:pt idx="3">
                  <c:v>14</c:v>
                </c:pt>
                <c:pt idx="4">
                  <c:v>13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F-4A85-B81A-26D3E7144DD9}"/>
            </c:ext>
          </c:extLst>
        </c:ser>
        <c:ser>
          <c:idx val="4"/>
          <c:order val="4"/>
          <c:tx>
            <c:strRef>
              <c:f>'碩班(含在職)'!$BB$3</c:f>
              <c:strCache>
                <c:ptCount val="1"/>
                <c:pt idx="0">
                  <c:v>110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'碩班(含在職)'!$AW$4:$AW$10</c:f>
              <c:strCache>
                <c:ptCount val="7"/>
                <c:pt idx="0">
                  <c:v>體育學系</c:v>
                </c:pt>
                <c:pt idx="1">
                  <c:v>舞蹈學系</c:v>
                </c:pt>
                <c:pt idx="2">
                  <c:v>競技運動學系</c:v>
                </c:pt>
                <c:pt idx="3">
                  <c:v>休閒運動學系</c:v>
                </c:pt>
                <c:pt idx="4">
                  <c:v>運動事業管理學系</c:v>
                </c:pt>
                <c:pt idx="5">
                  <c:v>運動健康科學學系</c:v>
                </c:pt>
                <c:pt idx="6">
                  <c:v>運動資訊與傳播學系</c:v>
                </c:pt>
              </c:strCache>
            </c:strRef>
          </c:cat>
          <c:val>
            <c:numRef>
              <c:f>'碩班(含在職)'!$BB$4:$BB$10</c:f>
              <c:numCache>
                <c:formatCode>General</c:formatCode>
                <c:ptCount val="7"/>
                <c:pt idx="0">
                  <c:v>33</c:v>
                </c:pt>
                <c:pt idx="1">
                  <c:v>9</c:v>
                </c:pt>
                <c:pt idx="2">
                  <c:v>22</c:v>
                </c:pt>
                <c:pt idx="3">
                  <c:v>15</c:v>
                </c:pt>
                <c:pt idx="4">
                  <c:v>21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F-4A85-B81A-26D3E7144DD9}"/>
            </c:ext>
          </c:extLst>
        </c:ser>
        <c:ser>
          <c:idx val="5"/>
          <c:order val="5"/>
          <c:tx>
            <c:strRef>
              <c:f>'碩班(含在職)'!$BC$3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'碩班(含在職)'!$AW$4:$AW$10</c:f>
              <c:strCache>
                <c:ptCount val="7"/>
                <c:pt idx="0">
                  <c:v>體育學系</c:v>
                </c:pt>
                <c:pt idx="1">
                  <c:v>舞蹈學系</c:v>
                </c:pt>
                <c:pt idx="2">
                  <c:v>競技運動學系</c:v>
                </c:pt>
                <c:pt idx="3">
                  <c:v>休閒運動學系</c:v>
                </c:pt>
                <c:pt idx="4">
                  <c:v>運動事業管理學系</c:v>
                </c:pt>
                <c:pt idx="5">
                  <c:v>運動健康科學學系</c:v>
                </c:pt>
                <c:pt idx="6">
                  <c:v>運動資訊與傳播學系</c:v>
                </c:pt>
              </c:strCache>
            </c:strRef>
          </c:cat>
          <c:val>
            <c:numRef>
              <c:f>'碩班(含在職)'!$BC$4:$BC$10</c:f>
              <c:numCache>
                <c:formatCode>General</c:formatCode>
                <c:ptCount val="7"/>
                <c:pt idx="0">
                  <c:v>22</c:v>
                </c:pt>
                <c:pt idx="1">
                  <c:v>13</c:v>
                </c:pt>
                <c:pt idx="2">
                  <c:v>24</c:v>
                </c:pt>
                <c:pt idx="3">
                  <c:v>18</c:v>
                </c:pt>
                <c:pt idx="4">
                  <c:v>14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CF-4A85-B81A-26D3E7144DD9}"/>
            </c:ext>
          </c:extLst>
        </c:ser>
        <c:ser>
          <c:idx val="6"/>
          <c:order val="6"/>
          <c:tx>
            <c:strRef>
              <c:f>'碩班(含在職)'!$BD$3</c:f>
              <c:strCache>
                <c:ptCount val="1"/>
                <c:pt idx="0">
                  <c:v>112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'碩班(含在職)'!$AW$4:$AW$10</c:f>
              <c:strCache>
                <c:ptCount val="7"/>
                <c:pt idx="0">
                  <c:v>體育學系</c:v>
                </c:pt>
                <c:pt idx="1">
                  <c:v>舞蹈學系</c:v>
                </c:pt>
                <c:pt idx="2">
                  <c:v>競技運動學系</c:v>
                </c:pt>
                <c:pt idx="3">
                  <c:v>休閒運動學系</c:v>
                </c:pt>
                <c:pt idx="4">
                  <c:v>運動事業管理學系</c:v>
                </c:pt>
                <c:pt idx="5">
                  <c:v>運動健康科學學系</c:v>
                </c:pt>
                <c:pt idx="6">
                  <c:v>運動資訊與傳播學系</c:v>
                </c:pt>
              </c:strCache>
            </c:strRef>
          </c:cat>
          <c:val>
            <c:numRef>
              <c:f>'碩班(含在職)'!$BD$4:$BD$10</c:f>
              <c:numCache>
                <c:formatCode>General</c:formatCode>
                <c:ptCount val="7"/>
                <c:pt idx="0">
                  <c:v>21</c:v>
                </c:pt>
                <c:pt idx="1">
                  <c:v>10</c:v>
                </c:pt>
                <c:pt idx="2">
                  <c:v>29</c:v>
                </c:pt>
                <c:pt idx="3">
                  <c:v>6</c:v>
                </c:pt>
                <c:pt idx="4">
                  <c:v>7</c:v>
                </c:pt>
                <c:pt idx="5">
                  <c:v>14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CF-4A85-B81A-26D3E7144DD9}"/>
            </c:ext>
          </c:extLst>
        </c:ser>
        <c:ser>
          <c:idx val="7"/>
          <c:order val="7"/>
          <c:tx>
            <c:strRef>
              <c:f>'碩班(含在職)'!$BE$3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'碩班(含在職)'!$AW$4:$AW$10</c:f>
              <c:strCache>
                <c:ptCount val="7"/>
                <c:pt idx="0">
                  <c:v>體育學系</c:v>
                </c:pt>
                <c:pt idx="1">
                  <c:v>舞蹈學系</c:v>
                </c:pt>
                <c:pt idx="2">
                  <c:v>競技運動學系</c:v>
                </c:pt>
                <c:pt idx="3">
                  <c:v>休閒運動學系</c:v>
                </c:pt>
                <c:pt idx="4">
                  <c:v>運動事業管理學系</c:v>
                </c:pt>
                <c:pt idx="5">
                  <c:v>運動健康科學學系</c:v>
                </c:pt>
                <c:pt idx="6">
                  <c:v>運動資訊與傳播學系</c:v>
                </c:pt>
              </c:strCache>
            </c:strRef>
          </c:cat>
          <c:val>
            <c:numRef>
              <c:f>'碩班(含在職)'!$BE$4:$BE$10</c:f>
              <c:numCache>
                <c:formatCode>General</c:formatCode>
                <c:ptCount val="7"/>
                <c:pt idx="0">
                  <c:v>24</c:v>
                </c:pt>
                <c:pt idx="1">
                  <c:v>10</c:v>
                </c:pt>
                <c:pt idx="2">
                  <c:v>27</c:v>
                </c:pt>
                <c:pt idx="3">
                  <c:v>16</c:v>
                </c:pt>
                <c:pt idx="4">
                  <c:v>11</c:v>
                </c:pt>
                <c:pt idx="5">
                  <c:v>12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CF-4A85-B81A-26D3E7144D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3211408"/>
        <c:axId val="2232119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'碩班(含在職)'!$AX$3</c15:sqref>
                        </c15:formulaRef>
                      </c:ext>
                    </c:extLst>
                    <c:strCache>
                      <c:ptCount val="1"/>
                      <c:pt idx="0">
                        <c:v>106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defRPr>
                      </a:pPr>
                      <a:endParaRPr lang="zh-TW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'碩班(含在職)'!$AW$4:$AW$10</c15:sqref>
                        </c15:formulaRef>
                      </c:ext>
                    </c:extLst>
                    <c:strCache>
                      <c:ptCount val="7"/>
                      <c:pt idx="0">
                        <c:v>體育學系</c:v>
                      </c:pt>
                      <c:pt idx="1">
                        <c:v>舞蹈學系</c:v>
                      </c:pt>
                      <c:pt idx="2">
                        <c:v>競技運動學系</c:v>
                      </c:pt>
                      <c:pt idx="3">
                        <c:v>休閒運動學系</c:v>
                      </c:pt>
                      <c:pt idx="4">
                        <c:v>運動事業管理學系</c:v>
                      </c:pt>
                      <c:pt idx="5">
                        <c:v>運動健康科學學系</c:v>
                      </c:pt>
                      <c:pt idx="6">
                        <c:v>運動資訊與傳播學系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'碩班(含在職)'!$AX$4:$AX$10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27</c:v>
                      </c:pt>
                      <c:pt idx="1">
                        <c:v>11</c:v>
                      </c:pt>
                      <c:pt idx="2">
                        <c:v>15</c:v>
                      </c:pt>
                      <c:pt idx="3">
                        <c:v>13</c:v>
                      </c:pt>
                      <c:pt idx="4">
                        <c:v>9</c:v>
                      </c:pt>
                      <c:pt idx="5">
                        <c:v>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ECF-4A85-B81A-26D3E7144DD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'碩班(含在職)'!$AY$3</c15:sqref>
                        </c15:formulaRef>
                      </c:ext>
                    </c:extLst>
                    <c:strCache>
                      <c:ptCount val="1"/>
                      <c:pt idx="0">
                        <c:v>107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defRPr>
                      </a:pPr>
                      <a:endParaRPr lang="zh-TW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'碩班(含在職)'!$AW$4:$AW$10</c15:sqref>
                        </c15:formulaRef>
                      </c:ext>
                    </c:extLst>
                    <c:strCache>
                      <c:ptCount val="7"/>
                      <c:pt idx="0">
                        <c:v>體育學系</c:v>
                      </c:pt>
                      <c:pt idx="1">
                        <c:v>舞蹈學系</c:v>
                      </c:pt>
                      <c:pt idx="2">
                        <c:v>競技運動學系</c:v>
                      </c:pt>
                      <c:pt idx="3">
                        <c:v>休閒運動學系</c:v>
                      </c:pt>
                      <c:pt idx="4">
                        <c:v>運動事業管理學系</c:v>
                      </c:pt>
                      <c:pt idx="5">
                        <c:v>運動健康科學學系</c:v>
                      </c:pt>
                      <c:pt idx="6">
                        <c:v>運動資訊與傳播學系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'碩班(含在職)'!$AY$4:$AY$10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16</c:v>
                      </c:pt>
                      <c:pt idx="1">
                        <c:v>11</c:v>
                      </c:pt>
                      <c:pt idx="2">
                        <c:v>16</c:v>
                      </c:pt>
                      <c:pt idx="3">
                        <c:v>11</c:v>
                      </c:pt>
                      <c:pt idx="4">
                        <c:v>12</c:v>
                      </c:pt>
                      <c:pt idx="5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ECF-4A85-B81A-26D3E7144DD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'碩班(含在職)'!$AZ$3</c15:sqref>
                        </c15:formulaRef>
                      </c:ext>
                    </c:extLst>
                    <c:strCache>
                      <c:ptCount val="1"/>
                      <c:pt idx="0">
                        <c:v>108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defRPr>
                      </a:pPr>
                      <a:endParaRPr lang="zh-TW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'碩班(含在職)'!$AW$4:$AW$10</c15:sqref>
                        </c15:formulaRef>
                      </c:ext>
                    </c:extLst>
                    <c:strCache>
                      <c:ptCount val="7"/>
                      <c:pt idx="0">
                        <c:v>體育學系</c:v>
                      </c:pt>
                      <c:pt idx="1">
                        <c:v>舞蹈學系</c:v>
                      </c:pt>
                      <c:pt idx="2">
                        <c:v>競技運動學系</c:v>
                      </c:pt>
                      <c:pt idx="3">
                        <c:v>休閒運動學系</c:v>
                      </c:pt>
                      <c:pt idx="4">
                        <c:v>運動事業管理學系</c:v>
                      </c:pt>
                      <c:pt idx="5">
                        <c:v>運動健康科學學系</c:v>
                      </c:pt>
                      <c:pt idx="6">
                        <c:v>運動資訊與傳播學系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'碩班(含在職)'!$AZ$4:$AZ$10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28</c:v>
                      </c:pt>
                      <c:pt idx="1">
                        <c:v>6</c:v>
                      </c:pt>
                      <c:pt idx="2">
                        <c:v>29</c:v>
                      </c:pt>
                      <c:pt idx="3">
                        <c:v>20</c:v>
                      </c:pt>
                      <c:pt idx="4">
                        <c:v>13</c:v>
                      </c:pt>
                      <c:pt idx="5">
                        <c:v>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ECF-4A85-B81A-26D3E7144DD9}"/>
                  </c:ext>
                </c:extLst>
              </c15:ser>
            </c15:filteredBarSeries>
          </c:ext>
        </c:extLst>
      </c:barChart>
      <c:catAx>
        <c:axId val="22321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3211968"/>
        <c:crosses val="autoZero"/>
        <c:auto val="1"/>
        <c:lblAlgn val="ctr"/>
        <c:lblOffset val="100"/>
        <c:noMultiLvlLbl val="0"/>
      </c:catAx>
      <c:valAx>
        <c:axId val="22321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321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109-113</a:t>
            </a: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學年度招生情況統計表</a:t>
            </a: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碩士在職專班</a:t>
            </a:r>
          </a:p>
        </c:rich>
      </c:tx>
      <c:layout>
        <c:manualLayout>
          <c:xMode val="edge"/>
          <c:yMode val="edge"/>
          <c:x val="0.23602912747418425"/>
          <c:y val="3.0639189163136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5.813847890441725E-2"/>
          <c:y val="0.12493771093449159"/>
          <c:w val="0.92385281035679145"/>
          <c:h val="0.62684161836057828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'碩班(含在職)'!$BA$13</c:f>
              <c:strCache>
                <c:ptCount val="1"/>
                <c:pt idx="0">
                  <c:v>109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'碩班(含在職)'!$AW$14:$AW$18</c:f>
              <c:strCache>
                <c:ptCount val="5"/>
                <c:pt idx="0">
                  <c:v>體育學系</c:v>
                </c:pt>
                <c:pt idx="1">
                  <c:v>競技運動學系</c:v>
                </c:pt>
                <c:pt idx="2">
                  <c:v>休閒運動管理碩士在職學位學程</c:v>
                </c:pt>
                <c:pt idx="3">
                  <c:v>運動事業管理學系</c:v>
                </c:pt>
                <c:pt idx="4">
                  <c:v>運動健康科學學系</c:v>
                </c:pt>
              </c:strCache>
            </c:strRef>
          </c:cat>
          <c:val>
            <c:numRef>
              <c:f>'碩班(含在職)'!$BA$14:$BA$18</c:f>
              <c:numCache>
                <c:formatCode>General</c:formatCode>
                <c:ptCount val="5"/>
                <c:pt idx="0">
                  <c:v>14</c:v>
                </c:pt>
                <c:pt idx="1">
                  <c:v>8</c:v>
                </c:pt>
                <c:pt idx="2">
                  <c:v>13</c:v>
                </c:pt>
                <c:pt idx="3">
                  <c:v>17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E-4766-AB5B-7359201162E9}"/>
            </c:ext>
          </c:extLst>
        </c:ser>
        <c:ser>
          <c:idx val="4"/>
          <c:order val="4"/>
          <c:tx>
            <c:strRef>
              <c:f>'碩班(含在職)'!$BB$13</c:f>
              <c:strCache>
                <c:ptCount val="1"/>
                <c:pt idx="0">
                  <c:v>110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'碩班(含在職)'!$AW$14:$AW$18</c:f>
              <c:strCache>
                <c:ptCount val="5"/>
                <c:pt idx="0">
                  <c:v>體育學系</c:v>
                </c:pt>
                <c:pt idx="1">
                  <c:v>競技運動學系</c:v>
                </c:pt>
                <c:pt idx="2">
                  <c:v>休閒運動管理碩士在職學位學程</c:v>
                </c:pt>
                <c:pt idx="3">
                  <c:v>運動事業管理學系</c:v>
                </c:pt>
                <c:pt idx="4">
                  <c:v>運動健康科學學系</c:v>
                </c:pt>
              </c:strCache>
            </c:strRef>
          </c:cat>
          <c:val>
            <c:numRef>
              <c:f>'碩班(含在職)'!$BB$14:$BB$18</c:f>
              <c:numCache>
                <c:formatCode>General</c:formatCode>
                <c:ptCount val="5"/>
                <c:pt idx="0">
                  <c:v>14</c:v>
                </c:pt>
                <c:pt idx="1">
                  <c:v>21</c:v>
                </c:pt>
                <c:pt idx="2">
                  <c:v>18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E-4766-AB5B-7359201162E9}"/>
            </c:ext>
          </c:extLst>
        </c:ser>
        <c:ser>
          <c:idx val="5"/>
          <c:order val="5"/>
          <c:tx>
            <c:strRef>
              <c:f>'碩班(含在職)'!$BC$13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'碩班(含在職)'!$AW$14:$AW$18</c:f>
              <c:strCache>
                <c:ptCount val="5"/>
                <c:pt idx="0">
                  <c:v>體育學系</c:v>
                </c:pt>
                <c:pt idx="1">
                  <c:v>競技運動學系</c:v>
                </c:pt>
                <c:pt idx="2">
                  <c:v>休閒運動管理碩士在職學位學程</c:v>
                </c:pt>
                <c:pt idx="3">
                  <c:v>運動事業管理學系</c:v>
                </c:pt>
                <c:pt idx="4">
                  <c:v>運動健康科學學系</c:v>
                </c:pt>
              </c:strCache>
            </c:strRef>
          </c:cat>
          <c:val>
            <c:numRef>
              <c:f>'碩班(含在職)'!$BC$14:$BC$18</c:f>
              <c:numCache>
                <c:formatCode>General</c:formatCode>
                <c:ptCount val="5"/>
                <c:pt idx="0">
                  <c:v>19</c:v>
                </c:pt>
                <c:pt idx="1">
                  <c:v>14</c:v>
                </c:pt>
                <c:pt idx="2">
                  <c:v>13</c:v>
                </c:pt>
                <c:pt idx="3">
                  <c:v>11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E-4766-AB5B-7359201162E9}"/>
            </c:ext>
          </c:extLst>
        </c:ser>
        <c:ser>
          <c:idx val="6"/>
          <c:order val="6"/>
          <c:tx>
            <c:strRef>
              <c:f>'碩班(含在職)'!$BD$13</c:f>
              <c:strCache>
                <c:ptCount val="1"/>
                <c:pt idx="0">
                  <c:v>112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'碩班(含在職)'!$AW$14:$AW$18</c:f>
              <c:strCache>
                <c:ptCount val="5"/>
                <c:pt idx="0">
                  <c:v>體育學系</c:v>
                </c:pt>
                <c:pt idx="1">
                  <c:v>競技運動學系</c:v>
                </c:pt>
                <c:pt idx="2">
                  <c:v>休閒運動管理碩士在職學位學程</c:v>
                </c:pt>
                <c:pt idx="3">
                  <c:v>運動事業管理學系</c:v>
                </c:pt>
                <c:pt idx="4">
                  <c:v>運動健康科學學系</c:v>
                </c:pt>
              </c:strCache>
            </c:strRef>
          </c:cat>
          <c:val>
            <c:numRef>
              <c:f>'碩班(含在職)'!$BD$14:$BD$18</c:f>
              <c:numCache>
                <c:formatCode>General</c:formatCode>
                <c:ptCount val="5"/>
                <c:pt idx="0">
                  <c:v>18</c:v>
                </c:pt>
                <c:pt idx="1">
                  <c:v>9</c:v>
                </c:pt>
                <c:pt idx="2">
                  <c:v>15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EE-4766-AB5B-7359201162E9}"/>
            </c:ext>
          </c:extLst>
        </c:ser>
        <c:ser>
          <c:idx val="7"/>
          <c:order val="7"/>
          <c:tx>
            <c:strRef>
              <c:f>'碩班(含在職)'!$BE$13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58520200170167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EE-4766-AB5B-7359201162E9}"/>
                </c:ext>
              </c:extLst>
            </c:dLbl>
            <c:dLbl>
              <c:idx val="1"/>
              <c:layout>
                <c:manualLayout>
                  <c:x val="1.4105906031784865E-3"/>
                  <c:y val="6.895081629691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EE-4766-AB5B-7359201162E9}"/>
                </c:ext>
              </c:extLst>
            </c:dLbl>
            <c:dLbl>
              <c:idx val="2"/>
              <c:layout>
                <c:manualLayout>
                  <c:x val="-1.4105906031786418E-3"/>
                  <c:y val="1.15148408856696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EE-4766-AB5B-7359201162E9}"/>
                </c:ext>
              </c:extLst>
            </c:dLbl>
            <c:dLbl>
              <c:idx val="3"/>
              <c:layout>
                <c:manualLayout>
                  <c:x val="-1.4105906031785381E-3"/>
                  <c:y val="1.15148408856696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EE-4766-AB5B-7359201162E9}"/>
                </c:ext>
              </c:extLst>
            </c:dLbl>
            <c:dLbl>
              <c:idx val="4"/>
              <c:layout>
                <c:manualLayout>
                  <c:x val="0"/>
                  <c:y val="4.58520200170167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EE-4766-AB5B-735920116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'碩班(含在職)'!$AW$14:$AW$18</c:f>
              <c:strCache>
                <c:ptCount val="5"/>
                <c:pt idx="0">
                  <c:v>體育學系</c:v>
                </c:pt>
                <c:pt idx="1">
                  <c:v>競技運動學系</c:v>
                </c:pt>
                <c:pt idx="2">
                  <c:v>休閒運動管理碩士在職學位學程</c:v>
                </c:pt>
                <c:pt idx="3">
                  <c:v>運動事業管理學系</c:v>
                </c:pt>
                <c:pt idx="4">
                  <c:v>運動健康科學學系</c:v>
                </c:pt>
              </c:strCache>
            </c:strRef>
          </c:cat>
          <c:val>
            <c:numRef>
              <c:f>'碩班(含在職)'!$BE$14:$BE$18</c:f>
              <c:numCache>
                <c:formatCode>General</c:formatCode>
                <c:ptCount val="5"/>
                <c:pt idx="0">
                  <c:v>23</c:v>
                </c:pt>
                <c:pt idx="1">
                  <c:v>23</c:v>
                </c:pt>
                <c:pt idx="2">
                  <c:v>11</c:v>
                </c:pt>
                <c:pt idx="3">
                  <c:v>11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EE-4766-AB5B-7359201162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3211408"/>
        <c:axId val="2232119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'碩班(含在職)'!$AX$13</c15:sqref>
                        </c15:formulaRef>
                      </c:ext>
                    </c:extLst>
                    <c:strCache>
                      <c:ptCount val="1"/>
                      <c:pt idx="0">
                        <c:v>106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defRPr>
                      </a:pPr>
                      <a:endParaRPr lang="zh-TW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'碩班(含在職)'!$AW$14:$AW$18</c15:sqref>
                        </c15:formulaRef>
                      </c:ext>
                    </c:extLst>
                    <c:strCache>
                      <c:ptCount val="5"/>
                      <c:pt idx="0">
                        <c:v>體育學系</c:v>
                      </c:pt>
                      <c:pt idx="1">
                        <c:v>競技運動學系</c:v>
                      </c:pt>
                      <c:pt idx="2">
                        <c:v>休閒運動管理碩士在職學位學程</c:v>
                      </c:pt>
                      <c:pt idx="3">
                        <c:v>運動事業管理學系</c:v>
                      </c:pt>
                      <c:pt idx="4">
                        <c:v>運動健康科學學系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'碩班(含在職)'!$AX$14:$AX$18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14</c:v>
                      </c:pt>
                      <c:pt idx="1">
                        <c:v>13</c:v>
                      </c:pt>
                      <c:pt idx="2">
                        <c:v>16</c:v>
                      </c:pt>
                      <c:pt idx="3">
                        <c:v>8</c:v>
                      </c:pt>
                      <c:pt idx="4">
                        <c:v>10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02EE-4766-AB5B-7359201162E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'碩班(含在職)'!$AY$13</c15:sqref>
                        </c15:formulaRef>
                      </c:ext>
                    </c:extLst>
                    <c:strCache>
                      <c:ptCount val="1"/>
                      <c:pt idx="0">
                        <c:v>107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defRPr>
                      </a:pPr>
                      <a:endParaRPr lang="zh-TW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'碩班(含在職)'!$AW$14:$AW$18</c15:sqref>
                        </c15:formulaRef>
                      </c:ext>
                    </c:extLst>
                    <c:strCache>
                      <c:ptCount val="5"/>
                      <c:pt idx="0">
                        <c:v>體育學系</c:v>
                      </c:pt>
                      <c:pt idx="1">
                        <c:v>競技運動學系</c:v>
                      </c:pt>
                      <c:pt idx="2">
                        <c:v>休閒運動管理碩士在職學位學程</c:v>
                      </c:pt>
                      <c:pt idx="3">
                        <c:v>運動事業管理學系</c:v>
                      </c:pt>
                      <c:pt idx="4">
                        <c:v>運動健康科學學系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'碩班(含在職)'!$AY$14:$AY$18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16</c:v>
                      </c:pt>
                      <c:pt idx="1">
                        <c:v>16</c:v>
                      </c:pt>
                      <c:pt idx="2">
                        <c:v>15</c:v>
                      </c:pt>
                      <c:pt idx="3">
                        <c:v>17</c:v>
                      </c:pt>
                      <c:pt idx="4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2EE-4766-AB5B-7359201162E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'碩班(含在職)'!$AZ$13</c15:sqref>
                        </c15:formulaRef>
                      </c:ext>
                    </c:extLst>
                    <c:strCache>
                      <c:ptCount val="1"/>
                      <c:pt idx="0">
                        <c:v>108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defRPr>
                      </a:pPr>
                      <a:endParaRPr lang="zh-TW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'碩班(含在職)'!$AW$14:$AW$18</c15:sqref>
                        </c15:formulaRef>
                      </c:ext>
                    </c:extLst>
                    <c:strCache>
                      <c:ptCount val="5"/>
                      <c:pt idx="0">
                        <c:v>體育學系</c:v>
                      </c:pt>
                      <c:pt idx="1">
                        <c:v>競技運動學系</c:v>
                      </c:pt>
                      <c:pt idx="2">
                        <c:v>休閒運動管理碩士在職學位學程</c:v>
                      </c:pt>
                      <c:pt idx="3">
                        <c:v>運動事業管理學系</c:v>
                      </c:pt>
                      <c:pt idx="4">
                        <c:v>運動健康科學學系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'碩班(含在職)'!$AZ$14:$AZ$18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17</c:v>
                      </c:pt>
                      <c:pt idx="1">
                        <c:v>10</c:v>
                      </c:pt>
                      <c:pt idx="2">
                        <c:v>11</c:v>
                      </c:pt>
                      <c:pt idx="3">
                        <c:v>9</c:v>
                      </c:pt>
                      <c:pt idx="4">
                        <c:v>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2EE-4766-AB5B-7359201162E9}"/>
                  </c:ext>
                </c:extLst>
              </c15:ser>
            </c15:filteredBarSeries>
          </c:ext>
        </c:extLst>
      </c:barChart>
      <c:catAx>
        <c:axId val="22321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3211968"/>
        <c:crosses val="autoZero"/>
        <c:auto val="1"/>
        <c:lblAlgn val="ctr"/>
        <c:lblOffset val="100"/>
        <c:noMultiLvlLbl val="0"/>
      </c:catAx>
      <c:valAx>
        <c:axId val="22321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321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01634874509087"/>
          <c:y val="0.87641325528971525"/>
          <c:w val="0.26596719143969211"/>
          <c:h val="4.7360716986636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109-113</a:t>
            </a: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學年度招生情況統計表</a:t>
            </a: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學士班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學士班獨招!$BN$3</c:f>
              <c:strCache>
                <c:ptCount val="1"/>
                <c:pt idx="0">
                  <c:v>109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學士班獨招!$BJ$4:$BJ$9</c:f>
              <c:strCache>
                <c:ptCount val="6"/>
                <c:pt idx="0">
                  <c:v>競技運動學系</c:v>
                </c:pt>
                <c:pt idx="1">
                  <c:v>球類運動學系</c:v>
                </c:pt>
                <c:pt idx="2">
                  <c:v>技擊運動學系</c:v>
                </c:pt>
                <c:pt idx="3">
                  <c:v>休閒運動學系</c:v>
                </c:pt>
                <c:pt idx="4">
                  <c:v>舞蹈學系</c:v>
                </c:pt>
                <c:pt idx="5">
                  <c:v>進修學士班</c:v>
                </c:pt>
              </c:strCache>
            </c:strRef>
          </c:cat>
          <c:val>
            <c:numRef>
              <c:f>學士班獨招!$BN$4:$BN$9</c:f>
              <c:numCache>
                <c:formatCode>General</c:formatCode>
                <c:ptCount val="6"/>
                <c:pt idx="0">
                  <c:v>146</c:v>
                </c:pt>
                <c:pt idx="1">
                  <c:v>424</c:v>
                </c:pt>
                <c:pt idx="2">
                  <c:v>147</c:v>
                </c:pt>
                <c:pt idx="3">
                  <c:v>69</c:v>
                </c:pt>
                <c:pt idx="4">
                  <c:v>265</c:v>
                </c:pt>
                <c:pt idx="5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B-4D5D-8480-67D0CD82B7C6}"/>
            </c:ext>
          </c:extLst>
        </c:ser>
        <c:ser>
          <c:idx val="4"/>
          <c:order val="4"/>
          <c:tx>
            <c:strRef>
              <c:f>學士班獨招!$BO$3</c:f>
              <c:strCache>
                <c:ptCount val="1"/>
                <c:pt idx="0">
                  <c:v>110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學士班獨招!$BJ$4:$BJ$9</c:f>
              <c:strCache>
                <c:ptCount val="6"/>
                <c:pt idx="0">
                  <c:v>競技運動學系</c:v>
                </c:pt>
                <c:pt idx="1">
                  <c:v>球類運動學系</c:v>
                </c:pt>
                <c:pt idx="2">
                  <c:v>技擊運動學系</c:v>
                </c:pt>
                <c:pt idx="3">
                  <c:v>休閒運動學系</c:v>
                </c:pt>
                <c:pt idx="4">
                  <c:v>舞蹈學系</c:v>
                </c:pt>
                <c:pt idx="5">
                  <c:v>進修學士班</c:v>
                </c:pt>
              </c:strCache>
            </c:strRef>
          </c:cat>
          <c:val>
            <c:numRef>
              <c:f>學士班獨招!$BO$4:$BO$9</c:f>
              <c:numCache>
                <c:formatCode>General</c:formatCode>
                <c:ptCount val="6"/>
                <c:pt idx="0">
                  <c:v>177</c:v>
                </c:pt>
                <c:pt idx="1">
                  <c:v>483</c:v>
                </c:pt>
                <c:pt idx="2">
                  <c:v>209</c:v>
                </c:pt>
                <c:pt idx="3">
                  <c:v>78</c:v>
                </c:pt>
                <c:pt idx="4">
                  <c:v>278</c:v>
                </c:pt>
                <c:pt idx="5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9B-4D5D-8480-67D0CD82B7C6}"/>
            </c:ext>
          </c:extLst>
        </c:ser>
        <c:ser>
          <c:idx val="5"/>
          <c:order val="5"/>
          <c:tx>
            <c:strRef>
              <c:f>學士班獨招!$BP$3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學士班獨招!$BJ$4:$BJ$9</c:f>
              <c:strCache>
                <c:ptCount val="6"/>
                <c:pt idx="0">
                  <c:v>競技運動學系</c:v>
                </c:pt>
                <c:pt idx="1">
                  <c:v>球類運動學系</c:v>
                </c:pt>
                <c:pt idx="2">
                  <c:v>技擊運動學系</c:v>
                </c:pt>
                <c:pt idx="3">
                  <c:v>休閒運動學系</c:v>
                </c:pt>
                <c:pt idx="4">
                  <c:v>舞蹈學系</c:v>
                </c:pt>
                <c:pt idx="5">
                  <c:v>進修學士班</c:v>
                </c:pt>
              </c:strCache>
            </c:strRef>
          </c:cat>
          <c:val>
            <c:numRef>
              <c:f>學士班獨招!$BP$4:$BP$9</c:f>
              <c:numCache>
                <c:formatCode>General</c:formatCode>
                <c:ptCount val="6"/>
                <c:pt idx="0">
                  <c:v>148</c:v>
                </c:pt>
                <c:pt idx="1">
                  <c:v>403</c:v>
                </c:pt>
                <c:pt idx="2">
                  <c:v>184</c:v>
                </c:pt>
                <c:pt idx="3">
                  <c:v>86</c:v>
                </c:pt>
                <c:pt idx="4">
                  <c:v>231</c:v>
                </c:pt>
                <c:pt idx="5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9B-4D5D-8480-67D0CD82B7C6}"/>
            </c:ext>
          </c:extLst>
        </c:ser>
        <c:ser>
          <c:idx val="6"/>
          <c:order val="6"/>
          <c:tx>
            <c:strRef>
              <c:f>學士班獨招!$BQ$3</c:f>
              <c:strCache>
                <c:ptCount val="1"/>
                <c:pt idx="0">
                  <c:v>112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學士班獨招!$BJ$4:$BJ$9</c:f>
              <c:strCache>
                <c:ptCount val="6"/>
                <c:pt idx="0">
                  <c:v>競技運動學系</c:v>
                </c:pt>
                <c:pt idx="1">
                  <c:v>球類運動學系</c:v>
                </c:pt>
                <c:pt idx="2">
                  <c:v>技擊運動學系</c:v>
                </c:pt>
                <c:pt idx="3">
                  <c:v>休閒運動學系</c:v>
                </c:pt>
                <c:pt idx="4">
                  <c:v>舞蹈學系</c:v>
                </c:pt>
                <c:pt idx="5">
                  <c:v>進修學士班</c:v>
                </c:pt>
              </c:strCache>
            </c:strRef>
          </c:cat>
          <c:val>
            <c:numRef>
              <c:f>學士班獨招!$BQ$4:$BQ$9</c:f>
              <c:numCache>
                <c:formatCode>General</c:formatCode>
                <c:ptCount val="6"/>
                <c:pt idx="0">
                  <c:v>179</c:v>
                </c:pt>
                <c:pt idx="1">
                  <c:v>535</c:v>
                </c:pt>
                <c:pt idx="2">
                  <c:v>169</c:v>
                </c:pt>
                <c:pt idx="3">
                  <c:v>60</c:v>
                </c:pt>
                <c:pt idx="4">
                  <c:v>289</c:v>
                </c:pt>
                <c:pt idx="5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9B-4D5D-8480-67D0CD82B7C6}"/>
            </c:ext>
          </c:extLst>
        </c:ser>
        <c:ser>
          <c:idx val="7"/>
          <c:order val="7"/>
          <c:tx>
            <c:strRef>
              <c:f>學士班獨招!$BR$3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學士班獨招!$BJ$4:$BJ$9</c:f>
              <c:strCache>
                <c:ptCount val="6"/>
                <c:pt idx="0">
                  <c:v>競技運動學系</c:v>
                </c:pt>
                <c:pt idx="1">
                  <c:v>球類運動學系</c:v>
                </c:pt>
                <c:pt idx="2">
                  <c:v>技擊運動學系</c:v>
                </c:pt>
                <c:pt idx="3">
                  <c:v>休閒運動學系</c:v>
                </c:pt>
                <c:pt idx="4">
                  <c:v>舞蹈學系</c:v>
                </c:pt>
                <c:pt idx="5">
                  <c:v>進修學士班</c:v>
                </c:pt>
              </c:strCache>
            </c:strRef>
          </c:cat>
          <c:val>
            <c:numRef>
              <c:f>學士班獨招!$BR$4:$BR$9</c:f>
              <c:numCache>
                <c:formatCode>General</c:formatCode>
                <c:ptCount val="6"/>
                <c:pt idx="0">
                  <c:v>158</c:v>
                </c:pt>
                <c:pt idx="1">
                  <c:v>393</c:v>
                </c:pt>
                <c:pt idx="2">
                  <c:v>167</c:v>
                </c:pt>
                <c:pt idx="3">
                  <c:v>85</c:v>
                </c:pt>
                <c:pt idx="4">
                  <c:v>299</c:v>
                </c:pt>
                <c:pt idx="5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9B-4D5D-8480-67D0CD82B7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3396096"/>
        <c:axId val="2230377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學士班獨招!$BK$3</c15:sqref>
                        </c15:formulaRef>
                      </c:ext>
                    </c:extLst>
                    <c:strCache>
                      <c:ptCount val="1"/>
                      <c:pt idx="0">
                        <c:v>106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學士班獨招!$BJ$4:$BJ$9</c15:sqref>
                        </c15:formulaRef>
                      </c:ext>
                    </c:extLst>
                    <c:strCache>
                      <c:ptCount val="6"/>
                      <c:pt idx="0">
                        <c:v>競技運動學系</c:v>
                      </c:pt>
                      <c:pt idx="1">
                        <c:v>球類運動學系</c:v>
                      </c:pt>
                      <c:pt idx="2">
                        <c:v>技擊運動學系</c:v>
                      </c:pt>
                      <c:pt idx="3">
                        <c:v>休閒運動學系</c:v>
                      </c:pt>
                      <c:pt idx="4">
                        <c:v>舞蹈學系</c:v>
                      </c:pt>
                      <c:pt idx="5">
                        <c:v>進修學士班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學士班獨招!$BK$4:$BK$9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104</c:v>
                      </c:pt>
                      <c:pt idx="1">
                        <c:v>345</c:v>
                      </c:pt>
                      <c:pt idx="2">
                        <c:v>99</c:v>
                      </c:pt>
                      <c:pt idx="3">
                        <c:v>86</c:v>
                      </c:pt>
                      <c:pt idx="4">
                        <c:v>300</c:v>
                      </c:pt>
                      <c:pt idx="5">
                        <c:v>216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8A9B-4D5D-8480-67D0CD82B7C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學士班獨招!$BL$3</c15:sqref>
                        </c15:formulaRef>
                      </c:ext>
                    </c:extLst>
                    <c:strCache>
                      <c:ptCount val="1"/>
                      <c:pt idx="0">
                        <c:v>107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學士班獨招!$BJ$4:$BJ$9</c15:sqref>
                        </c15:formulaRef>
                      </c:ext>
                    </c:extLst>
                    <c:strCache>
                      <c:ptCount val="6"/>
                      <c:pt idx="0">
                        <c:v>競技運動學系</c:v>
                      </c:pt>
                      <c:pt idx="1">
                        <c:v>球類運動學系</c:v>
                      </c:pt>
                      <c:pt idx="2">
                        <c:v>技擊運動學系</c:v>
                      </c:pt>
                      <c:pt idx="3">
                        <c:v>休閒運動學系</c:v>
                      </c:pt>
                      <c:pt idx="4">
                        <c:v>舞蹈學系</c:v>
                      </c:pt>
                      <c:pt idx="5">
                        <c:v>進修學士班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學士班獨招!$BL$4:$BL$9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123</c:v>
                      </c:pt>
                      <c:pt idx="1">
                        <c:v>434</c:v>
                      </c:pt>
                      <c:pt idx="2">
                        <c:v>154</c:v>
                      </c:pt>
                      <c:pt idx="3">
                        <c:v>64</c:v>
                      </c:pt>
                      <c:pt idx="4">
                        <c:v>317</c:v>
                      </c:pt>
                      <c:pt idx="5">
                        <c:v>233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A9B-4D5D-8480-67D0CD82B7C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學士班獨招!$BM$3</c15:sqref>
                        </c15:formulaRef>
                      </c:ext>
                    </c:extLst>
                    <c:strCache>
                      <c:ptCount val="1"/>
                      <c:pt idx="0">
                        <c:v>108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學士班獨招!$BJ$4:$BJ$9</c15:sqref>
                        </c15:formulaRef>
                      </c:ext>
                    </c:extLst>
                    <c:strCache>
                      <c:ptCount val="6"/>
                      <c:pt idx="0">
                        <c:v>競技運動學系</c:v>
                      </c:pt>
                      <c:pt idx="1">
                        <c:v>球類運動學系</c:v>
                      </c:pt>
                      <c:pt idx="2">
                        <c:v>技擊運動學系</c:v>
                      </c:pt>
                      <c:pt idx="3">
                        <c:v>休閒運動學系</c:v>
                      </c:pt>
                      <c:pt idx="4">
                        <c:v>舞蹈學系</c:v>
                      </c:pt>
                      <c:pt idx="5">
                        <c:v>進修學士班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學士班獨招!$BM$4:$BM$9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163</c:v>
                      </c:pt>
                      <c:pt idx="1">
                        <c:v>445</c:v>
                      </c:pt>
                      <c:pt idx="2">
                        <c:v>164</c:v>
                      </c:pt>
                      <c:pt idx="3">
                        <c:v>66</c:v>
                      </c:pt>
                      <c:pt idx="4">
                        <c:v>315</c:v>
                      </c:pt>
                      <c:pt idx="5">
                        <c:v>243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A9B-4D5D-8480-67D0CD82B7C6}"/>
                  </c:ext>
                </c:extLst>
              </c15:ser>
            </c15:filteredBarSeries>
          </c:ext>
        </c:extLst>
      </c:barChart>
      <c:catAx>
        <c:axId val="2233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3037712"/>
        <c:crosses val="autoZero"/>
        <c:auto val="1"/>
        <c:lblAlgn val="ctr"/>
        <c:lblOffset val="100"/>
        <c:noMultiLvlLbl val="0"/>
      </c:catAx>
      <c:valAx>
        <c:axId val="22303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339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62881171220096"/>
          <c:y val="4.4136735111025413E-3"/>
          <c:w val="0.5703259139253648"/>
          <c:h val="0.990956644120787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開始日期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工作表1!$A$2:$A$9</c:f>
              <c:strCache>
                <c:ptCount val="8"/>
                <c:pt idx="0">
                  <c:v>辦理工作坊</c:v>
                </c:pt>
                <c:pt idx="1">
                  <c:v>與高中、大學互動交流</c:v>
                </c:pt>
                <c:pt idx="2">
                  <c:v>書審評量尺規初稿擬定</c:v>
                </c:pt>
                <c:pt idx="3">
                  <c:v>書面審查指引擬定及公告</c:v>
                </c:pt>
                <c:pt idx="4">
                  <c:v>滾動式修正評量尺規及最終版確認</c:v>
                </c:pt>
                <c:pt idx="5">
                  <c:v>辦理模擬試評</c:v>
                </c:pt>
                <c:pt idx="6">
                  <c:v>書審評分委員共識會議</c:v>
                </c:pt>
                <c:pt idx="7">
                  <c:v>正式書審及書審後檢討</c:v>
                </c:pt>
              </c:strCache>
            </c:strRef>
          </c:cat>
          <c:val>
            <c:numRef>
              <c:f>工作表1!$B$2:$B$9</c:f>
              <c:numCache>
                <c:formatCode>yyyy/m/d;@</c:formatCode>
                <c:ptCount val="8"/>
                <c:pt idx="0">
                  <c:v>45139</c:v>
                </c:pt>
                <c:pt idx="1">
                  <c:v>45139</c:v>
                </c:pt>
                <c:pt idx="2">
                  <c:v>45139</c:v>
                </c:pt>
                <c:pt idx="3">
                  <c:v>45231</c:v>
                </c:pt>
                <c:pt idx="4">
                  <c:v>45231</c:v>
                </c:pt>
                <c:pt idx="5">
                  <c:v>45352</c:v>
                </c:pt>
                <c:pt idx="6">
                  <c:v>45383</c:v>
                </c:pt>
                <c:pt idx="7">
                  <c:v>45413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5-4FD5-92FA-63EDA251BF8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F95-4FD5-92FA-63EDA251BF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95-4FD5-92FA-63EDA251BF8B}"/>
              </c:ext>
            </c:extLst>
          </c:dPt>
          <c:val>
            <c:numRef>
              <c:f>工作表1!$D$2:$D$9</c:f>
              <c:numCache>
                <c:formatCode>General</c:formatCode>
                <c:ptCount val="8"/>
                <c:pt idx="0">
                  <c:v>336</c:v>
                </c:pt>
                <c:pt idx="1">
                  <c:v>336</c:v>
                </c:pt>
                <c:pt idx="2">
                  <c:v>122</c:v>
                </c:pt>
                <c:pt idx="3">
                  <c:v>122</c:v>
                </c:pt>
                <c:pt idx="4">
                  <c:v>153</c:v>
                </c:pt>
                <c:pt idx="5">
                  <c:v>32</c:v>
                </c:pt>
                <c:pt idx="6">
                  <c:v>31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95-4FD5-92FA-63EDA251B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0009231"/>
        <c:axId val="255023631"/>
      </c:barChart>
      <c:catAx>
        <c:axId val="2600092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55023631"/>
        <c:crosses val="autoZero"/>
        <c:auto val="1"/>
        <c:lblAlgn val="ctr"/>
        <c:lblOffset val="100"/>
        <c:noMultiLvlLbl val="0"/>
      </c:catAx>
      <c:valAx>
        <c:axId val="255023631"/>
        <c:scaling>
          <c:orientation val="minMax"/>
          <c:max val="45500"/>
          <c:min val="45139"/>
        </c:scaling>
        <c:delete val="1"/>
        <c:axPos val="t"/>
        <c:numFmt formatCode="yyyy/m/d;@" sourceLinked="0"/>
        <c:majorTickMark val="none"/>
        <c:minorTickMark val="none"/>
        <c:tickLblPos val="nextTo"/>
        <c:crossAx val="260009231"/>
        <c:crosses val="autoZero"/>
        <c:crossBetween val="between"/>
        <c:majorUnit val="31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B6D49-CC2A-4504-83E1-61955C57AEE6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A64DF29D-3CCB-4B55-B13F-2DDD2EFA0F1A}">
      <dgm:prSet phldrT="[文字]" custT="1"/>
      <dgm:spPr/>
      <dgm:t>
        <a:bodyPr/>
        <a:lstStyle/>
        <a:p>
          <a:pPr algn="ctr"/>
          <a:r>
            <a:rPr lang="en-US" altLang="zh-TW" sz="2000" dirty="0"/>
            <a:t>108</a:t>
          </a:r>
          <a:r>
            <a:rPr lang="zh-TW" altLang="zh-TW" sz="2000" dirty="0"/>
            <a:t>年</a:t>
          </a:r>
          <a:br>
            <a:rPr lang="en-US" altLang="zh-TW" sz="2000" dirty="0"/>
          </a:br>
          <a:r>
            <a:rPr lang="zh-TW" altLang="zh-TW" sz="2000" dirty="0"/>
            <a:t>大學招生專業化發展</a:t>
          </a:r>
          <a:r>
            <a:rPr lang="zh-TW" altLang="zh-TW" sz="2000" b="1" dirty="0"/>
            <a:t>試辦計畫</a:t>
          </a:r>
          <a:endParaRPr lang="zh-TW" altLang="en-US" sz="2400" b="1" dirty="0"/>
        </a:p>
      </dgm:t>
    </dgm:pt>
    <dgm:pt modelId="{A4E710EB-591C-4C2B-9314-E366D865FF1C}" type="parTrans" cxnId="{C48C1E2F-18C5-4C7A-9983-71CC57C5C1D2}">
      <dgm:prSet/>
      <dgm:spPr/>
      <dgm:t>
        <a:bodyPr/>
        <a:lstStyle/>
        <a:p>
          <a:endParaRPr lang="zh-TW" altLang="en-US"/>
        </a:p>
      </dgm:t>
    </dgm:pt>
    <dgm:pt modelId="{AB071C35-86FD-4A8E-86EE-6AA3CBE7C88E}" type="sibTrans" cxnId="{C48C1E2F-18C5-4C7A-9983-71CC57C5C1D2}">
      <dgm:prSet/>
      <dgm:spPr/>
      <dgm:t>
        <a:bodyPr/>
        <a:lstStyle/>
        <a:p>
          <a:endParaRPr lang="zh-TW" altLang="en-US"/>
        </a:p>
      </dgm:t>
    </dgm:pt>
    <dgm:pt modelId="{7005D588-FD87-4C36-9E07-B430228027A2}">
      <dgm:prSet phldrT="[文字]"/>
      <dgm:spPr/>
      <dgm:t>
        <a:bodyPr/>
        <a:lstStyle/>
        <a:p>
          <a:r>
            <a:rPr lang="en-US" altLang="zh-TW" dirty="0"/>
            <a:t>108/11/07</a:t>
          </a:r>
        </a:p>
        <a:p>
          <a:r>
            <a:rPr lang="en-US" altLang="zh-TW" dirty="0"/>
            <a:t>109/09/30</a:t>
          </a:r>
          <a:endParaRPr lang="zh-TW" altLang="en-US" dirty="0"/>
        </a:p>
      </dgm:t>
    </dgm:pt>
    <dgm:pt modelId="{25E4CC69-35ED-4D50-839F-023529382782}" type="parTrans" cxnId="{4C38CDBF-4F62-43A0-941F-06661D6DAB29}">
      <dgm:prSet/>
      <dgm:spPr/>
      <dgm:t>
        <a:bodyPr/>
        <a:lstStyle/>
        <a:p>
          <a:endParaRPr lang="zh-TW" altLang="en-US"/>
        </a:p>
      </dgm:t>
    </dgm:pt>
    <dgm:pt modelId="{62FA8A8E-65FE-46BD-B3BF-1269B1718D33}" type="sibTrans" cxnId="{4C38CDBF-4F62-43A0-941F-06661D6DAB29}">
      <dgm:prSet/>
      <dgm:spPr/>
      <dgm:t>
        <a:bodyPr/>
        <a:lstStyle/>
        <a:p>
          <a:endParaRPr lang="zh-TW" altLang="en-US"/>
        </a:p>
      </dgm:t>
    </dgm:pt>
    <dgm:pt modelId="{09BEACEE-A0CC-44F4-B118-45D1F6158F1D}">
      <dgm:prSet phldrT="[文字]"/>
      <dgm:spPr/>
      <dgm:t>
        <a:bodyPr/>
        <a:lstStyle/>
        <a:p>
          <a:r>
            <a:rPr lang="en-US" altLang="zh-TW" dirty="0"/>
            <a:t>150</a:t>
          </a:r>
          <a:r>
            <a:rPr lang="zh-TW" altLang="en-US" dirty="0"/>
            <a:t>萬</a:t>
          </a:r>
          <a:r>
            <a:rPr lang="en-US" altLang="zh-TW" dirty="0"/>
            <a:t>/</a:t>
          </a:r>
          <a:br>
            <a:rPr lang="en-US" altLang="zh-TW" dirty="0"/>
          </a:br>
          <a:r>
            <a:rPr lang="en-US" altLang="zh-TW" dirty="0"/>
            <a:t>30</a:t>
          </a:r>
          <a:r>
            <a:rPr lang="zh-TW" altLang="en-US" dirty="0"/>
            <a:t>萬</a:t>
          </a:r>
        </a:p>
      </dgm:t>
    </dgm:pt>
    <dgm:pt modelId="{09C4081F-5AAD-40DB-95AD-0EEE95E07E0E}" type="parTrans" cxnId="{36CFE7F9-7D13-4FD0-AC9E-6F6FD701F65E}">
      <dgm:prSet/>
      <dgm:spPr/>
      <dgm:t>
        <a:bodyPr/>
        <a:lstStyle/>
        <a:p>
          <a:endParaRPr lang="zh-TW" altLang="en-US"/>
        </a:p>
      </dgm:t>
    </dgm:pt>
    <dgm:pt modelId="{3C388FF3-42B3-4C24-9F2C-2740DEE3DA71}" type="sibTrans" cxnId="{36CFE7F9-7D13-4FD0-AC9E-6F6FD701F65E}">
      <dgm:prSet/>
      <dgm:spPr/>
      <dgm:t>
        <a:bodyPr/>
        <a:lstStyle/>
        <a:p>
          <a:endParaRPr lang="zh-TW" altLang="en-US"/>
        </a:p>
      </dgm:t>
    </dgm:pt>
    <dgm:pt modelId="{E953064D-60A7-4DB6-AEFC-F65E97A65A26}">
      <dgm:prSet phldrT="[文字]"/>
      <dgm:spPr/>
      <dgm:t>
        <a:bodyPr/>
        <a:lstStyle/>
        <a:p>
          <a:r>
            <a:rPr lang="en-US" altLang="zh-TW" dirty="0"/>
            <a:t>109-110</a:t>
          </a:r>
          <a:r>
            <a:rPr lang="zh-TW" altLang="zh-TW" dirty="0"/>
            <a:t>年</a:t>
          </a:r>
          <a:br>
            <a:rPr lang="en-US" altLang="zh-TW" dirty="0"/>
          </a:br>
          <a:r>
            <a:rPr lang="zh-TW" altLang="zh-TW" dirty="0"/>
            <a:t>大學招生專業化發展</a:t>
          </a:r>
          <a:r>
            <a:rPr lang="zh-TW" altLang="zh-TW" b="0" dirty="0"/>
            <a:t>計畫</a:t>
          </a:r>
          <a:endParaRPr lang="zh-TW" altLang="en-US" b="0" dirty="0"/>
        </a:p>
      </dgm:t>
    </dgm:pt>
    <dgm:pt modelId="{71892CB4-F10A-494A-AD89-54834A6E750E}" type="parTrans" cxnId="{9A3873D9-B214-4A1E-A5DA-6E1EDEA625AB}">
      <dgm:prSet/>
      <dgm:spPr/>
      <dgm:t>
        <a:bodyPr/>
        <a:lstStyle/>
        <a:p>
          <a:endParaRPr lang="zh-TW" altLang="en-US"/>
        </a:p>
      </dgm:t>
    </dgm:pt>
    <dgm:pt modelId="{A80DF02C-8694-46DD-81F2-339C5F60F86B}" type="sibTrans" cxnId="{9A3873D9-B214-4A1E-A5DA-6E1EDEA625AB}">
      <dgm:prSet/>
      <dgm:spPr/>
      <dgm:t>
        <a:bodyPr/>
        <a:lstStyle/>
        <a:p>
          <a:endParaRPr lang="zh-TW" altLang="en-US"/>
        </a:p>
      </dgm:t>
    </dgm:pt>
    <dgm:pt modelId="{65CCA64C-3FD2-4891-A438-34BAAE6D717F}">
      <dgm:prSet phldrT="[文字]"/>
      <dgm:spPr/>
      <dgm:t>
        <a:bodyPr/>
        <a:lstStyle/>
        <a:p>
          <a:r>
            <a:rPr lang="en-US" altLang="zh-TW" dirty="0"/>
            <a:t>109/10/01</a:t>
          </a:r>
        </a:p>
        <a:p>
          <a:r>
            <a:rPr lang="en-US" altLang="zh-TW" dirty="0"/>
            <a:t>111/07/31</a:t>
          </a:r>
          <a:endParaRPr lang="zh-TW" altLang="en-US" dirty="0"/>
        </a:p>
      </dgm:t>
    </dgm:pt>
    <dgm:pt modelId="{FE09F464-C034-45ED-B5A0-71E09910214C}" type="parTrans" cxnId="{747844F7-8E5D-4152-8C70-A66A4DF84D62}">
      <dgm:prSet/>
      <dgm:spPr/>
      <dgm:t>
        <a:bodyPr/>
        <a:lstStyle/>
        <a:p>
          <a:endParaRPr lang="zh-TW" altLang="en-US"/>
        </a:p>
      </dgm:t>
    </dgm:pt>
    <dgm:pt modelId="{16FC34AC-5745-41D1-98D6-2DF4C030DE6A}" type="sibTrans" cxnId="{747844F7-8E5D-4152-8C70-A66A4DF84D62}">
      <dgm:prSet/>
      <dgm:spPr/>
      <dgm:t>
        <a:bodyPr/>
        <a:lstStyle/>
        <a:p>
          <a:endParaRPr lang="zh-TW" altLang="en-US"/>
        </a:p>
      </dgm:t>
    </dgm:pt>
    <dgm:pt modelId="{B03A2652-A4B6-48E2-85F2-4B7DC6E4B79A}">
      <dgm:prSet phldrT="[文字]"/>
      <dgm:spPr/>
      <dgm:t>
        <a:bodyPr/>
        <a:lstStyle/>
        <a:p>
          <a:r>
            <a:rPr lang="en-US" altLang="zh-TW" dirty="0"/>
            <a:t>540</a:t>
          </a:r>
          <a:r>
            <a:rPr lang="zh-TW" altLang="en-US" dirty="0"/>
            <a:t>萬</a:t>
          </a:r>
        </a:p>
      </dgm:t>
    </dgm:pt>
    <dgm:pt modelId="{CF94B3D0-61F9-490E-86E0-04B4D89F85F4}" type="parTrans" cxnId="{B1DDE140-572C-461F-AE5A-59C8628816C0}">
      <dgm:prSet/>
      <dgm:spPr/>
      <dgm:t>
        <a:bodyPr/>
        <a:lstStyle/>
        <a:p>
          <a:endParaRPr lang="zh-TW" altLang="en-US"/>
        </a:p>
      </dgm:t>
    </dgm:pt>
    <dgm:pt modelId="{CE526310-04FD-4BED-9805-408ECFCA8396}" type="sibTrans" cxnId="{B1DDE140-572C-461F-AE5A-59C8628816C0}">
      <dgm:prSet/>
      <dgm:spPr/>
      <dgm:t>
        <a:bodyPr/>
        <a:lstStyle/>
        <a:p>
          <a:endParaRPr lang="zh-TW" altLang="en-US"/>
        </a:p>
      </dgm:t>
    </dgm:pt>
    <dgm:pt modelId="{18B563C6-C2ED-4F15-BDAA-8C19FB29F43E}">
      <dgm:prSet phldrT="[文字]"/>
      <dgm:spPr/>
      <dgm:t>
        <a:bodyPr/>
        <a:lstStyle/>
        <a:p>
          <a:r>
            <a:rPr lang="en-US" altLang="zh-TW" dirty="0"/>
            <a:t>111-112</a:t>
          </a:r>
          <a:r>
            <a:rPr lang="zh-TW" altLang="zh-TW" dirty="0"/>
            <a:t>年</a:t>
          </a:r>
          <a:br>
            <a:rPr lang="en-US" altLang="zh-TW" dirty="0"/>
          </a:br>
          <a:r>
            <a:rPr lang="zh-TW" altLang="zh-TW" dirty="0"/>
            <a:t>大學招生專業化發展</a:t>
          </a:r>
          <a:r>
            <a:rPr lang="zh-TW" altLang="zh-TW" b="0" dirty="0"/>
            <a:t>計畫</a:t>
          </a:r>
          <a:endParaRPr lang="zh-TW" altLang="en-US" dirty="0"/>
        </a:p>
      </dgm:t>
    </dgm:pt>
    <dgm:pt modelId="{2676FB6A-248C-423D-A967-789AFA627F3E}" type="parTrans" cxnId="{CCEBD46B-076F-4962-9F8B-16D7AA100C83}">
      <dgm:prSet/>
      <dgm:spPr/>
      <dgm:t>
        <a:bodyPr/>
        <a:lstStyle/>
        <a:p>
          <a:endParaRPr lang="zh-TW" altLang="en-US"/>
        </a:p>
      </dgm:t>
    </dgm:pt>
    <dgm:pt modelId="{6D67CBA0-F11E-401A-AF10-47ECCAA5A992}" type="sibTrans" cxnId="{CCEBD46B-076F-4962-9F8B-16D7AA100C83}">
      <dgm:prSet/>
      <dgm:spPr/>
      <dgm:t>
        <a:bodyPr/>
        <a:lstStyle/>
        <a:p>
          <a:endParaRPr lang="zh-TW" altLang="en-US"/>
        </a:p>
      </dgm:t>
    </dgm:pt>
    <dgm:pt modelId="{B98D6CDC-4698-4A42-8429-880D354FE969}">
      <dgm:prSet phldrT="[文字]"/>
      <dgm:spPr/>
      <dgm:t>
        <a:bodyPr/>
        <a:lstStyle/>
        <a:p>
          <a:r>
            <a:rPr lang="en-US" altLang="zh-TW" dirty="0"/>
            <a:t>111/08/01</a:t>
          </a:r>
        </a:p>
        <a:p>
          <a:r>
            <a:rPr lang="en-US" altLang="zh-TW" dirty="0"/>
            <a:t>113/07/31</a:t>
          </a:r>
          <a:endParaRPr lang="zh-TW" altLang="en-US" dirty="0"/>
        </a:p>
      </dgm:t>
    </dgm:pt>
    <dgm:pt modelId="{CCB6BBE2-3ACE-4B9A-A874-603929E26000}" type="parTrans" cxnId="{5D3FD145-4B6E-4B18-AE66-0425B3A9FEE4}">
      <dgm:prSet/>
      <dgm:spPr/>
      <dgm:t>
        <a:bodyPr/>
        <a:lstStyle/>
        <a:p>
          <a:endParaRPr lang="zh-TW" altLang="en-US"/>
        </a:p>
      </dgm:t>
    </dgm:pt>
    <dgm:pt modelId="{48D13E1A-BCE9-419C-B5E1-89C190BD93A9}" type="sibTrans" cxnId="{5D3FD145-4B6E-4B18-AE66-0425B3A9FEE4}">
      <dgm:prSet/>
      <dgm:spPr/>
      <dgm:t>
        <a:bodyPr/>
        <a:lstStyle/>
        <a:p>
          <a:endParaRPr lang="zh-TW" altLang="en-US"/>
        </a:p>
      </dgm:t>
    </dgm:pt>
    <dgm:pt modelId="{A0411544-FFF4-43BE-817D-108603B7A3B5}">
      <dgm:prSet phldrT="[文字]"/>
      <dgm:spPr/>
      <dgm:t>
        <a:bodyPr/>
        <a:lstStyle/>
        <a:p>
          <a:r>
            <a:rPr lang="en-US" altLang="zh-TW" dirty="0"/>
            <a:t>500</a:t>
          </a:r>
          <a:r>
            <a:rPr lang="zh-TW" altLang="en-US" dirty="0"/>
            <a:t>萬</a:t>
          </a:r>
          <a:r>
            <a:rPr lang="en-US" altLang="zh-TW" dirty="0"/>
            <a:t>/</a:t>
          </a:r>
          <a:br>
            <a:rPr lang="en-US" altLang="zh-TW" dirty="0"/>
          </a:br>
          <a:r>
            <a:rPr lang="en-US" altLang="zh-TW" dirty="0"/>
            <a:t>100</a:t>
          </a:r>
          <a:r>
            <a:rPr lang="zh-TW" altLang="en-US" dirty="0"/>
            <a:t>萬</a:t>
          </a:r>
        </a:p>
      </dgm:t>
    </dgm:pt>
    <dgm:pt modelId="{A635382D-9712-4332-8B4D-5405AE3C3813}" type="parTrans" cxnId="{2E4FD9F3-268C-4477-ABC1-E1F2846CABB1}">
      <dgm:prSet/>
      <dgm:spPr/>
      <dgm:t>
        <a:bodyPr/>
        <a:lstStyle/>
        <a:p>
          <a:endParaRPr lang="zh-TW" altLang="en-US"/>
        </a:p>
      </dgm:t>
    </dgm:pt>
    <dgm:pt modelId="{115FE514-4B71-458F-A669-FF892922D960}" type="sibTrans" cxnId="{2E4FD9F3-268C-4477-ABC1-E1F2846CABB1}">
      <dgm:prSet/>
      <dgm:spPr/>
      <dgm:t>
        <a:bodyPr/>
        <a:lstStyle/>
        <a:p>
          <a:endParaRPr lang="zh-TW" altLang="en-US"/>
        </a:p>
      </dgm:t>
    </dgm:pt>
    <dgm:pt modelId="{E19F7A84-02F7-465E-8E16-61605C909F95}">
      <dgm:prSet/>
      <dgm:spPr/>
      <dgm:t>
        <a:bodyPr/>
        <a:lstStyle/>
        <a:p>
          <a:r>
            <a:rPr lang="en-US" altLang="zh-TW" dirty="0"/>
            <a:t>450</a:t>
          </a:r>
          <a:r>
            <a:rPr lang="zh-TW" altLang="en-US" dirty="0"/>
            <a:t>萬</a:t>
          </a:r>
          <a:r>
            <a:rPr lang="en-US" altLang="zh-TW" dirty="0"/>
            <a:t>/</a:t>
          </a:r>
          <a:br>
            <a:rPr lang="en-US" altLang="zh-TW" dirty="0"/>
          </a:br>
          <a:r>
            <a:rPr lang="en-US" altLang="zh-TW" dirty="0"/>
            <a:t>90</a:t>
          </a:r>
          <a:r>
            <a:rPr lang="zh-TW" altLang="en-US" dirty="0"/>
            <a:t>萬</a:t>
          </a:r>
        </a:p>
      </dgm:t>
    </dgm:pt>
    <dgm:pt modelId="{6C7993B5-D08B-4BA6-A062-074A99A9FA68}" type="parTrans" cxnId="{4CF2E74D-88F3-4E71-A93D-D5C36B0A1832}">
      <dgm:prSet/>
      <dgm:spPr/>
      <dgm:t>
        <a:bodyPr/>
        <a:lstStyle/>
        <a:p>
          <a:endParaRPr lang="zh-TW" altLang="en-US"/>
        </a:p>
      </dgm:t>
    </dgm:pt>
    <dgm:pt modelId="{98122824-E34A-42CF-A3BD-12B989C05B4A}" type="sibTrans" cxnId="{4CF2E74D-88F3-4E71-A93D-D5C36B0A1832}">
      <dgm:prSet/>
      <dgm:spPr/>
      <dgm:t>
        <a:bodyPr/>
        <a:lstStyle/>
        <a:p>
          <a:endParaRPr lang="zh-TW" altLang="en-US"/>
        </a:p>
      </dgm:t>
    </dgm:pt>
    <dgm:pt modelId="{5CE16BB8-1389-4D17-AA75-3753380DAA04}">
      <dgm:prSet/>
      <dgm:spPr/>
      <dgm:t>
        <a:bodyPr/>
        <a:lstStyle/>
        <a:p>
          <a:r>
            <a:rPr lang="en-US" altLang="zh-TW" dirty="0"/>
            <a:t>180</a:t>
          </a:r>
          <a:r>
            <a:rPr lang="zh-TW" altLang="en-US" dirty="0"/>
            <a:t>萬</a:t>
          </a:r>
        </a:p>
      </dgm:t>
    </dgm:pt>
    <dgm:pt modelId="{8124BA7B-B925-4977-8430-A33EF4C613EE}" type="parTrans" cxnId="{A382C503-19F0-40B7-A3D5-321CE25F730E}">
      <dgm:prSet/>
      <dgm:spPr/>
      <dgm:t>
        <a:bodyPr/>
        <a:lstStyle/>
        <a:p>
          <a:endParaRPr lang="zh-TW" altLang="en-US"/>
        </a:p>
      </dgm:t>
    </dgm:pt>
    <dgm:pt modelId="{161986BF-E0E4-48D1-8E14-D2518487DA34}" type="sibTrans" cxnId="{A382C503-19F0-40B7-A3D5-321CE25F730E}">
      <dgm:prSet/>
      <dgm:spPr/>
      <dgm:t>
        <a:bodyPr/>
        <a:lstStyle/>
        <a:p>
          <a:endParaRPr lang="zh-TW" altLang="en-US"/>
        </a:p>
      </dgm:t>
    </dgm:pt>
    <dgm:pt modelId="{9071A44E-0AD2-40D2-BD8F-248D6FD57E57}">
      <dgm:prSet/>
      <dgm:spPr/>
      <dgm:t>
        <a:bodyPr/>
        <a:lstStyle/>
        <a:p>
          <a:r>
            <a:rPr lang="en-US" altLang="zh-TW" dirty="0"/>
            <a:t>600</a:t>
          </a:r>
          <a:r>
            <a:rPr lang="zh-TW" altLang="en-US" dirty="0"/>
            <a:t>萬</a:t>
          </a:r>
        </a:p>
      </dgm:t>
    </dgm:pt>
    <dgm:pt modelId="{33DE9E3E-88B5-4729-9808-88663D795ABF}" type="parTrans" cxnId="{82ADB440-7BAA-4673-BFC9-3CA83CAD4B45}">
      <dgm:prSet/>
      <dgm:spPr/>
      <dgm:t>
        <a:bodyPr/>
        <a:lstStyle/>
        <a:p>
          <a:endParaRPr lang="zh-TW" altLang="en-US"/>
        </a:p>
      </dgm:t>
    </dgm:pt>
    <dgm:pt modelId="{4EADC9A0-C429-4A19-BFAD-5F777C84B512}" type="sibTrans" cxnId="{82ADB440-7BAA-4673-BFC9-3CA83CAD4B45}">
      <dgm:prSet/>
      <dgm:spPr/>
      <dgm:t>
        <a:bodyPr/>
        <a:lstStyle/>
        <a:p>
          <a:endParaRPr lang="zh-TW" altLang="en-US"/>
        </a:p>
      </dgm:t>
    </dgm:pt>
    <dgm:pt modelId="{AB5F0106-96A0-47BF-9E3B-3B62CB72F01E}">
      <dgm:prSet phldrT="[文字]"/>
      <dgm:spPr/>
      <dgm:t>
        <a:bodyPr/>
        <a:lstStyle/>
        <a:p>
          <a:r>
            <a:rPr lang="en-US" altLang="zh-TW" dirty="0"/>
            <a:t>113-114</a:t>
          </a:r>
          <a:r>
            <a:rPr lang="zh-TW" altLang="zh-TW" dirty="0"/>
            <a:t>年</a:t>
          </a:r>
          <a:br>
            <a:rPr lang="en-US" altLang="zh-TW" dirty="0"/>
          </a:br>
          <a:r>
            <a:rPr lang="zh-TW" altLang="zh-TW" dirty="0"/>
            <a:t>大學招生專業化發展</a:t>
          </a:r>
          <a:r>
            <a:rPr lang="zh-TW" altLang="zh-TW" b="0" dirty="0"/>
            <a:t>計畫</a:t>
          </a:r>
          <a:endParaRPr lang="zh-TW" altLang="en-US" dirty="0"/>
        </a:p>
      </dgm:t>
    </dgm:pt>
    <dgm:pt modelId="{0EA6B8B0-7F13-4783-8944-95E365EDDF42}" type="parTrans" cxnId="{7DB300AE-C086-4994-A4EB-3351165F5B08}">
      <dgm:prSet/>
      <dgm:spPr/>
      <dgm:t>
        <a:bodyPr/>
        <a:lstStyle/>
        <a:p>
          <a:endParaRPr lang="zh-TW" altLang="en-US"/>
        </a:p>
      </dgm:t>
    </dgm:pt>
    <dgm:pt modelId="{607CA85C-F3BD-4220-BC39-BF749FBBB6B3}" type="sibTrans" cxnId="{7DB300AE-C086-4994-A4EB-3351165F5B08}">
      <dgm:prSet/>
      <dgm:spPr/>
      <dgm:t>
        <a:bodyPr/>
        <a:lstStyle/>
        <a:p>
          <a:endParaRPr lang="zh-TW" altLang="en-US"/>
        </a:p>
      </dgm:t>
    </dgm:pt>
    <dgm:pt modelId="{B6144219-A8DA-4124-81EE-4DBE3E4A211C}">
      <dgm:prSet/>
      <dgm:spPr/>
      <dgm:t>
        <a:bodyPr/>
        <a:lstStyle/>
        <a:p>
          <a:r>
            <a:rPr lang="en-US" altLang="zh-TW" dirty="0"/>
            <a:t>113/08/01</a:t>
          </a:r>
        </a:p>
        <a:p>
          <a:r>
            <a:rPr lang="en-US" altLang="zh-TW" dirty="0"/>
            <a:t>115/07/31</a:t>
          </a:r>
          <a:endParaRPr lang="zh-TW" altLang="en-US" dirty="0"/>
        </a:p>
      </dgm:t>
    </dgm:pt>
    <dgm:pt modelId="{83E549AF-C8E5-4F26-A4DC-DB440CB904D2}" type="parTrans" cxnId="{937FE775-7630-4BF8-BBB7-D0971AE3516C}">
      <dgm:prSet/>
      <dgm:spPr/>
      <dgm:t>
        <a:bodyPr/>
        <a:lstStyle/>
        <a:p>
          <a:endParaRPr lang="zh-TW" altLang="en-US"/>
        </a:p>
      </dgm:t>
    </dgm:pt>
    <dgm:pt modelId="{E31A558C-0564-411B-A086-3C99C6302F1E}" type="sibTrans" cxnId="{937FE775-7630-4BF8-BBB7-D0971AE3516C}">
      <dgm:prSet/>
      <dgm:spPr/>
      <dgm:t>
        <a:bodyPr/>
        <a:lstStyle/>
        <a:p>
          <a:endParaRPr lang="zh-TW" altLang="en-US"/>
        </a:p>
      </dgm:t>
    </dgm:pt>
    <dgm:pt modelId="{EC0FB847-F893-42FF-A705-2C2A4A887C52}">
      <dgm:prSet/>
      <dgm:spPr/>
      <dgm:t>
        <a:bodyPr/>
        <a:lstStyle/>
        <a:p>
          <a:r>
            <a:rPr lang="en-US" altLang="zh-TW" dirty="0"/>
            <a:t>600</a:t>
          </a:r>
          <a:r>
            <a:rPr lang="zh-TW" altLang="en-US" dirty="0"/>
            <a:t>萬</a:t>
          </a:r>
        </a:p>
      </dgm:t>
    </dgm:pt>
    <dgm:pt modelId="{CE8041B9-D071-437B-B583-E7AD68573DCA}" type="parTrans" cxnId="{0BD4366A-FE3A-4FA5-ADF2-86442FBFF9B0}">
      <dgm:prSet/>
      <dgm:spPr/>
      <dgm:t>
        <a:bodyPr/>
        <a:lstStyle/>
        <a:p>
          <a:endParaRPr lang="zh-TW" altLang="en-US"/>
        </a:p>
      </dgm:t>
    </dgm:pt>
    <dgm:pt modelId="{50AC752B-E020-4E3F-8235-66B8D06EE354}" type="sibTrans" cxnId="{0BD4366A-FE3A-4FA5-ADF2-86442FBFF9B0}">
      <dgm:prSet/>
      <dgm:spPr/>
      <dgm:t>
        <a:bodyPr/>
        <a:lstStyle/>
        <a:p>
          <a:endParaRPr lang="zh-TW" altLang="en-US"/>
        </a:p>
      </dgm:t>
    </dgm:pt>
    <dgm:pt modelId="{E403D67E-0B40-48CD-A6C5-6C4F17394701}">
      <dgm:prSet/>
      <dgm:spPr/>
      <dgm:t>
        <a:bodyPr/>
        <a:lstStyle/>
        <a:p>
          <a:r>
            <a:rPr lang="en-US" altLang="zh-TW" dirty="0"/>
            <a:t>500</a:t>
          </a:r>
          <a:r>
            <a:rPr lang="zh-TW" altLang="en-US" dirty="0"/>
            <a:t>萬</a:t>
          </a:r>
          <a:r>
            <a:rPr lang="en-US" altLang="zh-TW" dirty="0"/>
            <a:t>/</a:t>
          </a:r>
          <a:br>
            <a:rPr lang="en-US" altLang="zh-TW" dirty="0"/>
          </a:br>
          <a:r>
            <a:rPr lang="en-US" altLang="zh-TW" dirty="0"/>
            <a:t>100</a:t>
          </a:r>
          <a:r>
            <a:rPr lang="zh-TW" altLang="en-US" dirty="0"/>
            <a:t>萬</a:t>
          </a:r>
        </a:p>
      </dgm:t>
    </dgm:pt>
    <dgm:pt modelId="{106DCB98-01B8-483F-86B9-0AA3F4713760}" type="parTrans" cxnId="{407CE934-1F26-4761-A44E-5E8195E89854}">
      <dgm:prSet/>
      <dgm:spPr/>
      <dgm:t>
        <a:bodyPr/>
        <a:lstStyle/>
        <a:p>
          <a:endParaRPr lang="zh-TW" altLang="en-US"/>
        </a:p>
      </dgm:t>
    </dgm:pt>
    <dgm:pt modelId="{08E91551-F874-4033-B083-F95481171963}" type="sibTrans" cxnId="{407CE934-1F26-4761-A44E-5E8195E89854}">
      <dgm:prSet/>
      <dgm:spPr/>
      <dgm:t>
        <a:bodyPr/>
        <a:lstStyle/>
        <a:p>
          <a:endParaRPr lang="zh-TW" altLang="en-US"/>
        </a:p>
      </dgm:t>
    </dgm:pt>
    <dgm:pt modelId="{F7FFB072-5529-4D40-833A-B78DF7138B67}" type="pres">
      <dgm:prSet presAssocID="{029B6D49-CC2A-4504-83E1-61955C57AEE6}" presName="theList" presStyleCnt="0">
        <dgm:presLayoutVars>
          <dgm:dir/>
          <dgm:animLvl val="lvl"/>
          <dgm:resizeHandles val="exact"/>
        </dgm:presLayoutVars>
      </dgm:prSet>
      <dgm:spPr/>
    </dgm:pt>
    <dgm:pt modelId="{E68762C7-E7EE-4EC8-96DD-D868BEF707E9}" type="pres">
      <dgm:prSet presAssocID="{A64DF29D-3CCB-4B55-B13F-2DDD2EFA0F1A}" presName="compNode" presStyleCnt="0"/>
      <dgm:spPr/>
    </dgm:pt>
    <dgm:pt modelId="{E65795A5-3FD2-4B8D-A314-2E3110A50074}" type="pres">
      <dgm:prSet presAssocID="{A64DF29D-3CCB-4B55-B13F-2DDD2EFA0F1A}" presName="aNode" presStyleLbl="bgShp" presStyleIdx="0" presStyleCnt="4" custScaleX="116196"/>
      <dgm:spPr/>
    </dgm:pt>
    <dgm:pt modelId="{BA6F3198-A3E3-430E-8880-5B959D1C77FE}" type="pres">
      <dgm:prSet presAssocID="{A64DF29D-3CCB-4B55-B13F-2DDD2EFA0F1A}" presName="textNode" presStyleLbl="bgShp" presStyleIdx="0" presStyleCnt="4"/>
      <dgm:spPr/>
    </dgm:pt>
    <dgm:pt modelId="{3A8CC107-56CE-4087-985F-58CFEB57010C}" type="pres">
      <dgm:prSet presAssocID="{A64DF29D-3CCB-4B55-B13F-2DDD2EFA0F1A}" presName="compChildNode" presStyleCnt="0"/>
      <dgm:spPr/>
    </dgm:pt>
    <dgm:pt modelId="{4BDEDFB7-498D-419D-A604-0FBA85214E05}" type="pres">
      <dgm:prSet presAssocID="{A64DF29D-3CCB-4B55-B13F-2DDD2EFA0F1A}" presName="theInnerList" presStyleCnt="0"/>
      <dgm:spPr/>
    </dgm:pt>
    <dgm:pt modelId="{5552B7B1-4DF9-4CCD-AF7C-1195CFF52A0B}" type="pres">
      <dgm:prSet presAssocID="{7005D588-FD87-4C36-9E07-B430228027A2}" presName="childNode" presStyleLbl="node1" presStyleIdx="0" presStyleCnt="12">
        <dgm:presLayoutVars>
          <dgm:bulletEnabled val="1"/>
        </dgm:presLayoutVars>
      </dgm:prSet>
      <dgm:spPr/>
    </dgm:pt>
    <dgm:pt modelId="{50B48ACD-A204-42F5-83E2-11D8E5011B3C}" type="pres">
      <dgm:prSet presAssocID="{7005D588-FD87-4C36-9E07-B430228027A2}" presName="aSpace2" presStyleCnt="0"/>
      <dgm:spPr/>
    </dgm:pt>
    <dgm:pt modelId="{AE0335F2-5E08-47AA-BF02-82C93921A5CE}" type="pres">
      <dgm:prSet presAssocID="{5CE16BB8-1389-4D17-AA75-3753380DAA04}" presName="childNode" presStyleLbl="node1" presStyleIdx="1" presStyleCnt="12">
        <dgm:presLayoutVars>
          <dgm:bulletEnabled val="1"/>
        </dgm:presLayoutVars>
      </dgm:prSet>
      <dgm:spPr/>
    </dgm:pt>
    <dgm:pt modelId="{1871418E-20FC-4C8C-848F-88A29ACF1752}" type="pres">
      <dgm:prSet presAssocID="{5CE16BB8-1389-4D17-AA75-3753380DAA04}" presName="aSpace2" presStyleCnt="0"/>
      <dgm:spPr/>
    </dgm:pt>
    <dgm:pt modelId="{AA3271DF-F16E-46E9-8886-A244E6D0B55D}" type="pres">
      <dgm:prSet presAssocID="{09BEACEE-A0CC-44F4-B118-45D1F6158F1D}" presName="childNode" presStyleLbl="node1" presStyleIdx="2" presStyleCnt="12">
        <dgm:presLayoutVars>
          <dgm:bulletEnabled val="1"/>
        </dgm:presLayoutVars>
      </dgm:prSet>
      <dgm:spPr/>
    </dgm:pt>
    <dgm:pt modelId="{84741D70-82AE-4BEC-B6FB-C057CE1ADC15}" type="pres">
      <dgm:prSet presAssocID="{A64DF29D-3CCB-4B55-B13F-2DDD2EFA0F1A}" presName="aSpace" presStyleCnt="0"/>
      <dgm:spPr/>
    </dgm:pt>
    <dgm:pt modelId="{D27E376F-0D5A-4A26-9817-790DC775E29F}" type="pres">
      <dgm:prSet presAssocID="{E953064D-60A7-4DB6-AEFC-F65E97A65A26}" presName="compNode" presStyleCnt="0"/>
      <dgm:spPr/>
    </dgm:pt>
    <dgm:pt modelId="{7F6AB2AB-0C64-4CE4-A8FB-CBD172EFC1CE}" type="pres">
      <dgm:prSet presAssocID="{E953064D-60A7-4DB6-AEFC-F65E97A65A26}" presName="aNode" presStyleLbl="bgShp" presStyleIdx="1" presStyleCnt="4"/>
      <dgm:spPr/>
    </dgm:pt>
    <dgm:pt modelId="{A2D721F7-BC31-4609-94BB-B100989054C6}" type="pres">
      <dgm:prSet presAssocID="{E953064D-60A7-4DB6-AEFC-F65E97A65A26}" presName="textNode" presStyleLbl="bgShp" presStyleIdx="1" presStyleCnt="4"/>
      <dgm:spPr/>
    </dgm:pt>
    <dgm:pt modelId="{D750DF1A-0F7B-44D8-90C0-B5EEFFFF04CE}" type="pres">
      <dgm:prSet presAssocID="{E953064D-60A7-4DB6-AEFC-F65E97A65A26}" presName="compChildNode" presStyleCnt="0"/>
      <dgm:spPr/>
    </dgm:pt>
    <dgm:pt modelId="{FBC06949-5083-40E2-8A80-069F5C30E75C}" type="pres">
      <dgm:prSet presAssocID="{E953064D-60A7-4DB6-AEFC-F65E97A65A26}" presName="theInnerList" presStyleCnt="0"/>
      <dgm:spPr/>
    </dgm:pt>
    <dgm:pt modelId="{3E400798-4F7D-4D8F-834E-B0058E2ED00F}" type="pres">
      <dgm:prSet presAssocID="{65CCA64C-3FD2-4891-A438-34BAAE6D717F}" presName="childNode" presStyleLbl="node1" presStyleIdx="3" presStyleCnt="12">
        <dgm:presLayoutVars>
          <dgm:bulletEnabled val="1"/>
        </dgm:presLayoutVars>
      </dgm:prSet>
      <dgm:spPr/>
    </dgm:pt>
    <dgm:pt modelId="{E89438CF-9F65-41BD-BFDC-30A2546A7A92}" type="pres">
      <dgm:prSet presAssocID="{65CCA64C-3FD2-4891-A438-34BAAE6D717F}" presName="aSpace2" presStyleCnt="0"/>
      <dgm:spPr/>
    </dgm:pt>
    <dgm:pt modelId="{877527FE-A73D-4ABC-BDA6-4DDBF64B22E3}" type="pres">
      <dgm:prSet presAssocID="{B03A2652-A4B6-48E2-85F2-4B7DC6E4B79A}" presName="childNode" presStyleLbl="node1" presStyleIdx="4" presStyleCnt="12">
        <dgm:presLayoutVars>
          <dgm:bulletEnabled val="1"/>
        </dgm:presLayoutVars>
      </dgm:prSet>
      <dgm:spPr/>
    </dgm:pt>
    <dgm:pt modelId="{14680CB1-4C6C-4F6F-9765-55FF698E60C0}" type="pres">
      <dgm:prSet presAssocID="{B03A2652-A4B6-48E2-85F2-4B7DC6E4B79A}" presName="aSpace2" presStyleCnt="0"/>
      <dgm:spPr/>
    </dgm:pt>
    <dgm:pt modelId="{5F6CDB50-A352-4471-B80E-872D6124D179}" type="pres">
      <dgm:prSet presAssocID="{E19F7A84-02F7-465E-8E16-61605C909F95}" presName="childNode" presStyleLbl="node1" presStyleIdx="5" presStyleCnt="12">
        <dgm:presLayoutVars>
          <dgm:bulletEnabled val="1"/>
        </dgm:presLayoutVars>
      </dgm:prSet>
      <dgm:spPr/>
    </dgm:pt>
    <dgm:pt modelId="{468DE71B-E3B8-423B-B53B-3989E2BA4D39}" type="pres">
      <dgm:prSet presAssocID="{E953064D-60A7-4DB6-AEFC-F65E97A65A26}" presName="aSpace" presStyleCnt="0"/>
      <dgm:spPr/>
    </dgm:pt>
    <dgm:pt modelId="{5534D3AA-AB7F-4661-9C08-F4649D434883}" type="pres">
      <dgm:prSet presAssocID="{18B563C6-C2ED-4F15-BDAA-8C19FB29F43E}" presName="compNode" presStyleCnt="0"/>
      <dgm:spPr/>
    </dgm:pt>
    <dgm:pt modelId="{BE1AC2C1-F089-41E0-BA67-786650F2AA5D}" type="pres">
      <dgm:prSet presAssocID="{18B563C6-C2ED-4F15-BDAA-8C19FB29F43E}" presName="aNode" presStyleLbl="bgShp" presStyleIdx="2" presStyleCnt="4"/>
      <dgm:spPr/>
    </dgm:pt>
    <dgm:pt modelId="{173FF779-F54E-42D2-ADAC-FE4DDC0B467D}" type="pres">
      <dgm:prSet presAssocID="{18B563C6-C2ED-4F15-BDAA-8C19FB29F43E}" presName="textNode" presStyleLbl="bgShp" presStyleIdx="2" presStyleCnt="4"/>
      <dgm:spPr/>
    </dgm:pt>
    <dgm:pt modelId="{E74F96C2-96DB-4F96-B76A-7B3F7A8BD38E}" type="pres">
      <dgm:prSet presAssocID="{18B563C6-C2ED-4F15-BDAA-8C19FB29F43E}" presName="compChildNode" presStyleCnt="0"/>
      <dgm:spPr/>
    </dgm:pt>
    <dgm:pt modelId="{71703123-CBCF-425D-AB6F-E1025F8575B0}" type="pres">
      <dgm:prSet presAssocID="{18B563C6-C2ED-4F15-BDAA-8C19FB29F43E}" presName="theInnerList" presStyleCnt="0"/>
      <dgm:spPr/>
    </dgm:pt>
    <dgm:pt modelId="{00D3811D-C6CF-430F-BADC-F676F1103233}" type="pres">
      <dgm:prSet presAssocID="{B98D6CDC-4698-4A42-8429-880D354FE969}" presName="childNode" presStyleLbl="node1" presStyleIdx="6" presStyleCnt="12">
        <dgm:presLayoutVars>
          <dgm:bulletEnabled val="1"/>
        </dgm:presLayoutVars>
      </dgm:prSet>
      <dgm:spPr/>
    </dgm:pt>
    <dgm:pt modelId="{30B9C0CE-E1E0-4ABE-A0E4-BD45BC2D2FF9}" type="pres">
      <dgm:prSet presAssocID="{B98D6CDC-4698-4A42-8429-880D354FE969}" presName="aSpace2" presStyleCnt="0"/>
      <dgm:spPr/>
    </dgm:pt>
    <dgm:pt modelId="{3EBA9D07-E78B-4CF7-8842-1B06E6A7F993}" type="pres">
      <dgm:prSet presAssocID="{9071A44E-0AD2-40D2-BD8F-248D6FD57E57}" presName="childNode" presStyleLbl="node1" presStyleIdx="7" presStyleCnt="12">
        <dgm:presLayoutVars>
          <dgm:bulletEnabled val="1"/>
        </dgm:presLayoutVars>
      </dgm:prSet>
      <dgm:spPr/>
    </dgm:pt>
    <dgm:pt modelId="{B6BC28E5-0019-417C-BA81-1C7174F8232A}" type="pres">
      <dgm:prSet presAssocID="{9071A44E-0AD2-40D2-BD8F-248D6FD57E57}" presName="aSpace2" presStyleCnt="0"/>
      <dgm:spPr/>
    </dgm:pt>
    <dgm:pt modelId="{9671A6D8-1F7F-4550-A831-047005DBBB78}" type="pres">
      <dgm:prSet presAssocID="{A0411544-FFF4-43BE-817D-108603B7A3B5}" presName="childNode" presStyleLbl="node1" presStyleIdx="8" presStyleCnt="12">
        <dgm:presLayoutVars>
          <dgm:bulletEnabled val="1"/>
        </dgm:presLayoutVars>
      </dgm:prSet>
      <dgm:spPr/>
    </dgm:pt>
    <dgm:pt modelId="{4952E3D8-3057-4040-93A0-D6F14D146659}" type="pres">
      <dgm:prSet presAssocID="{18B563C6-C2ED-4F15-BDAA-8C19FB29F43E}" presName="aSpace" presStyleCnt="0"/>
      <dgm:spPr/>
    </dgm:pt>
    <dgm:pt modelId="{13658290-7BA2-41B5-8C76-9B96A5A120B8}" type="pres">
      <dgm:prSet presAssocID="{AB5F0106-96A0-47BF-9E3B-3B62CB72F01E}" presName="compNode" presStyleCnt="0"/>
      <dgm:spPr/>
    </dgm:pt>
    <dgm:pt modelId="{5AC2616F-BA69-4655-A7B8-5E3E85A9F06A}" type="pres">
      <dgm:prSet presAssocID="{AB5F0106-96A0-47BF-9E3B-3B62CB72F01E}" presName="aNode" presStyleLbl="bgShp" presStyleIdx="3" presStyleCnt="4" custLinFactNeighborX="49756"/>
      <dgm:spPr/>
    </dgm:pt>
    <dgm:pt modelId="{4A3582A8-2DEE-4682-B180-A57DA92A278A}" type="pres">
      <dgm:prSet presAssocID="{AB5F0106-96A0-47BF-9E3B-3B62CB72F01E}" presName="textNode" presStyleLbl="bgShp" presStyleIdx="3" presStyleCnt="4"/>
      <dgm:spPr/>
    </dgm:pt>
    <dgm:pt modelId="{23B374D4-33F3-4EAF-BD85-0D76B48D6841}" type="pres">
      <dgm:prSet presAssocID="{AB5F0106-96A0-47BF-9E3B-3B62CB72F01E}" presName="compChildNode" presStyleCnt="0"/>
      <dgm:spPr/>
    </dgm:pt>
    <dgm:pt modelId="{0BD3F8E4-3822-42EF-9C69-2AF717B1B5A1}" type="pres">
      <dgm:prSet presAssocID="{AB5F0106-96A0-47BF-9E3B-3B62CB72F01E}" presName="theInnerList" presStyleCnt="0"/>
      <dgm:spPr/>
    </dgm:pt>
    <dgm:pt modelId="{B394554C-416C-4237-A40F-4D1F41DAADBD}" type="pres">
      <dgm:prSet presAssocID="{B6144219-A8DA-4124-81EE-4DBE3E4A211C}" presName="childNode" presStyleLbl="node1" presStyleIdx="9" presStyleCnt="12">
        <dgm:presLayoutVars>
          <dgm:bulletEnabled val="1"/>
        </dgm:presLayoutVars>
      </dgm:prSet>
      <dgm:spPr/>
    </dgm:pt>
    <dgm:pt modelId="{191AAC2D-A18C-45E8-ABEF-29F2C896A518}" type="pres">
      <dgm:prSet presAssocID="{B6144219-A8DA-4124-81EE-4DBE3E4A211C}" presName="aSpace2" presStyleCnt="0"/>
      <dgm:spPr/>
    </dgm:pt>
    <dgm:pt modelId="{7FDF9D05-503D-472F-9EAF-5D9788341478}" type="pres">
      <dgm:prSet presAssocID="{EC0FB847-F893-42FF-A705-2C2A4A887C52}" presName="childNode" presStyleLbl="node1" presStyleIdx="10" presStyleCnt="12">
        <dgm:presLayoutVars>
          <dgm:bulletEnabled val="1"/>
        </dgm:presLayoutVars>
      </dgm:prSet>
      <dgm:spPr/>
    </dgm:pt>
    <dgm:pt modelId="{69AAFF5B-EEA6-4339-8B9B-AF4562EF9D36}" type="pres">
      <dgm:prSet presAssocID="{EC0FB847-F893-42FF-A705-2C2A4A887C52}" presName="aSpace2" presStyleCnt="0"/>
      <dgm:spPr/>
    </dgm:pt>
    <dgm:pt modelId="{4C965343-CB5D-4B9E-B480-4366CC80BB83}" type="pres">
      <dgm:prSet presAssocID="{E403D67E-0B40-48CD-A6C5-6C4F17394701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A382C503-19F0-40B7-A3D5-321CE25F730E}" srcId="{A64DF29D-3CCB-4B55-B13F-2DDD2EFA0F1A}" destId="{5CE16BB8-1389-4D17-AA75-3753380DAA04}" srcOrd="1" destOrd="0" parTransId="{8124BA7B-B925-4977-8430-A33EF4C613EE}" sibTransId="{161986BF-E0E4-48D1-8E14-D2518487DA34}"/>
    <dgm:cxn modelId="{85074A09-408F-4E74-BD36-96663AD82E09}" type="presOf" srcId="{EC0FB847-F893-42FF-A705-2C2A4A887C52}" destId="{7FDF9D05-503D-472F-9EAF-5D9788341478}" srcOrd="0" destOrd="0" presId="urn:microsoft.com/office/officeart/2005/8/layout/lProcess2"/>
    <dgm:cxn modelId="{DB724B1F-DFDF-4EE5-985A-5214D3411279}" type="presOf" srcId="{09BEACEE-A0CC-44F4-B118-45D1F6158F1D}" destId="{AA3271DF-F16E-46E9-8886-A244E6D0B55D}" srcOrd="0" destOrd="0" presId="urn:microsoft.com/office/officeart/2005/8/layout/lProcess2"/>
    <dgm:cxn modelId="{C48C1E2F-18C5-4C7A-9983-71CC57C5C1D2}" srcId="{029B6D49-CC2A-4504-83E1-61955C57AEE6}" destId="{A64DF29D-3CCB-4B55-B13F-2DDD2EFA0F1A}" srcOrd="0" destOrd="0" parTransId="{A4E710EB-591C-4C2B-9314-E366D865FF1C}" sibTransId="{AB071C35-86FD-4A8E-86EE-6AA3CBE7C88E}"/>
    <dgm:cxn modelId="{407CE934-1F26-4761-A44E-5E8195E89854}" srcId="{AB5F0106-96A0-47BF-9E3B-3B62CB72F01E}" destId="{E403D67E-0B40-48CD-A6C5-6C4F17394701}" srcOrd="2" destOrd="0" parTransId="{106DCB98-01B8-483F-86B9-0AA3F4713760}" sibTransId="{08E91551-F874-4033-B083-F95481171963}"/>
    <dgm:cxn modelId="{82ADB440-7BAA-4673-BFC9-3CA83CAD4B45}" srcId="{18B563C6-C2ED-4F15-BDAA-8C19FB29F43E}" destId="{9071A44E-0AD2-40D2-BD8F-248D6FD57E57}" srcOrd="1" destOrd="0" parTransId="{33DE9E3E-88B5-4729-9808-88663D795ABF}" sibTransId="{4EADC9A0-C429-4A19-BFAD-5F777C84B512}"/>
    <dgm:cxn modelId="{B1DDE140-572C-461F-AE5A-59C8628816C0}" srcId="{E953064D-60A7-4DB6-AEFC-F65E97A65A26}" destId="{B03A2652-A4B6-48E2-85F2-4B7DC6E4B79A}" srcOrd="1" destOrd="0" parTransId="{CF94B3D0-61F9-490E-86E0-04B4D89F85F4}" sibTransId="{CE526310-04FD-4BED-9805-408ECFCA8396}"/>
    <dgm:cxn modelId="{398D125D-F709-4587-99F6-1A76A2E681D4}" type="presOf" srcId="{5CE16BB8-1389-4D17-AA75-3753380DAA04}" destId="{AE0335F2-5E08-47AA-BF02-82C93921A5CE}" srcOrd="0" destOrd="0" presId="urn:microsoft.com/office/officeart/2005/8/layout/lProcess2"/>
    <dgm:cxn modelId="{87DFD663-C5C2-4FF5-B356-B7665FD8D859}" type="presOf" srcId="{9071A44E-0AD2-40D2-BD8F-248D6FD57E57}" destId="{3EBA9D07-E78B-4CF7-8842-1B06E6A7F993}" srcOrd="0" destOrd="0" presId="urn:microsoft.com/office/officeart/2005/8/layout/lProcess2"/>
    <dgm:cxn modelId="{4D409D45-5BCA-4DA5-95D5-216D2E5F9D85}" type="presOf" srcId="{B6144219-A8DA-4124-81EE-4DBE3E4A211C}" destId="{B394554C-416C-4237-A40F-4D1F41DAADBD}" srcOrd="0" destOrd="0" presId="urn:microsoft.com/office/officeart/2005/8/layout/lProcess2"/>
    <dgm:cxn modelId="{5D3FD145-4B6E-4B18-AE66-0425B3A9FEE4}" srcId="{18B563C6-C2ED-4F15-BDAA-8C19FB29F43E}" destId="{B98D6CDC-4698-4A42-8429-880D354FE969}" srcOrd="0" destOrd="0" parTransId="{CCB6BBE2-3ACE-4B9A-A874-603929E26000}" sibTransId="{48D13E1A-BCE9-419C-B5E1-89C190BD93A9}"/>
    <dgm:cxn modelId="{C0741E47-B0D6-4867-A028-3627E592BC37}" type="presOf" srcId="{B03A2652-A4B6-48E2-85F2-4B7DC6E4B79A}" destId="{877527FE-A73D-4ABC-BDA6-4DDBF64B22E3}" srcOrd="0" destOrd="0" presId="urn:microsoft.com/office/officeart/2005/8/layout/lProcess2"/>
    <dgm:cxn modelId="{B2FDFB48-241E-4D15-9F07-A1B44C01668E}" type="presOf" srcId="{A64DF29D-3CCB-4B55-B13F-2DDD2EFA0F1A}" destId="{E65795A5-3FD2-4B8D-A314-2E3110A50074}" srcOrd="0" destOrd="0" presId="urn:microsoft.com/office/officeart/2005/8/layout/lProcess2"/>
    <dgm:cxn modelId="{0BD4366A-FE3A-4FA5-ADF2-86442FBFF9B0}" srcId="{AB5F0106-96A0-47BF-9E3B-3B62CB72F01E}" destId="{EC0FB847-F893-42FF-A705-2C2A4A887C52}" srcOrd="1" destOrd="0" parTransId="{CE8041B9-D071-437B-B583-E7AD68573DCA}" sibTransId="{50AC752B-E020-4E3F-8235-66B8D06EE354}"/>
    <dgm:cxn modelId="{CCEBD46B-076F-4962-9F8B-16D7AA100C83}" srcId="{029B6D49-CC2A-4504-83E1-61955C57AEE6}" destId="{18B563C6-C2ED-4F15-BDAA-8C19FB29F43E}" srcOrd="2" destOrd="0" parTransId="{2676FB6A-248C-423D-A967-789AFA627F3E}" sibTransId="{6D67CBA0-F11E-401A-AF10-47ECCAA5A992}"/>
    <dgm:cxn modelId="{B05E114C-1280-432F-85C9-AD1D88AFEE63}" type="presOf" srcId="{A64DF29D-3CCB-4B55-B13F-2DDD2EFA0F1A}" destId="{BA6F3198-A3E3-430E-8880-5B959D1C77FE}" srcOrd="1" destOrd="0" presId="urn:microsoft.com/office/officeart/2005/8/layout/lProcess2"/>
    <dgm:cxn modelId="{4CF2E74D-88F3-4E71-A93D-D5C36B0A1832}" srcId="{E953064D-60A7-4DB6-AEFC-F65E97A65A26}" destId="{E19F7A84-02F7-465E-8E16-61605C909F95}" srcOrd="2" destOrd="0" parTransId="{6C7993B5-D08B-4BA6-A062-074A99A9FA68}" sibTransId="{98122824-E34A-42CF-A3BD-12B989C05B4A}"/>
    <dgm:cxn modelId="{A78F9673-29D3-479B-B693-FA1BBC7A7B5C}" type="presOf" srcId="{029B6D49-CC2A-4504-83E1-61955C57AEE6}" destId="{F7FFB072-5529-4D40-833A-B78DF7138B67}" srcOrd="0" destOrd="0" presId="urn:microsoft.com/office/officeart/2005/8/layout/lProcess2"/>
    <dgm:cxn modelId="{937FE775-7630-4BF8-BBB7-D0971AE3516C}" srcId="{AB5F0106-96A0-47BF-9E3B-3B62CB72F01E}" destId="{B6144219-A8DA-4124-81EE-4DBE3E4A211C}" srcOrd="0" destOrd="0" parTransId="{83E549AF-C8E5-4F26-A4DC-DB440CB904D2}" sibTransId="{E31A558C-0564-411B-A086-3C99C6302F1E}"/>
    <dgm:cxn modelId="{55CF1686-7313-424A-A71F-7E73D86767AC}" type="presOf" srcId="{E403D67E-0B40-48CD-A6C5-6C4F17394701}" destId="{4C965343-CB5D-4B9E-B480-4366CC80BB83}" srcOrd="0" destOrd="0" presId="urn:microsoft.com/office/officeart/2005/8/layout/lProcess2"/>
    <dgm:cxn modelId="{7A8A5492-02D4-4555-BF77-A017A63A34EC}" type="presOf" srcId="{B98D6CDC-4698-4A42-8429-880D354FE969}" destId="{00D3811D-C6CF-430F-BADC-F676F1103233}" srcOrd="0" destOrd="0" presId="urn:microsoft.com/office/officeart/2005/8/layout/lProcess2"/>
    <dgm:cxn modelId="{8772A396-BC1A-4AC2-A7F7-C91CC7FB5D4F}" type="presOf" srcId="{AB5F0106-96A0-47BF-9E3B-3B62CB72F01E}" destId="{5AC2616F-BA69-4655-A7B8-5E3E85A9F06A}" srcOrd="0" destOrd="0" presId="urn:microsoft.com/office/officeart/2005/8/layout/lProcess2"/>
    <dgm:cxn modelId="{03C799A2-CA99-4325-A112-D83762AA11E6}" type="presOf" srcId="{7005D588-FD87-4C36-9E07-B430228027A2}" destId="{5552B7B1-4DF9-4CCD-AF7C-1195CFF52A0B}" srcOrd="0" destOrd="0" presId="urn:microsoft.com/office/officeart/2005/8/layout/lProcess2"/>
    <dgm:cxn modelId="{7DB300AE-C086-4994-A4EB-3351165F5B08}" srcId="{029B6D49-CC2A-4504-83E1-61955C57AEE6}" destId="{AB5F0106-96A0-47BF-9E3B-3B62CB72F01E}" srcOrd="3" destOrd="0" parTransId="{0EA6B8B0-7F13-4783-8944-95E365EDDF42}" sibTransId="{607CA85C-F3BD-4220-BC39-BF749FBBB6B3}"/>
    <dgm:cxn modelId="{A64388AE-85CE-4EC0-BA0C-51382AE8A8B1}" type="presOf" srcId="{AB5F0106-96A0-47BF-9E3B-3B62CB72F01E}" destId="{4A3582A8-2DEE-4682-B180-A57DA92A278A}" srcOrd="1" destOrd="0" presId="urn:microsoft.com/office/officeart/2005/8/layout/lProcess2"/>
    <dgm:cxn modelId="{9389F0B9-DBE2-424B-B065-CB39064C55C3}" type="presOf" srcId="{E19F7A84-02F7-465E-8E16-61605C909F95}" destId="{5F6CDB50-A352-4471-B80E-872D6124D179}" srcOrd="0" destOrd="0" presId="urn:microsoft.com/office/officeart/2005/8/layout/lProcess2"/>
    <dgm:cxn modelId="{4C38CDBF-4F62-43A0-941F-06661D6DAB29}" srcId="{A64DF29D-3CCB-4B55-B13F-2DDD2EFA0F1A}" destId="{7005D588-FD87-4C36-9E07-B430228027A2}" srcOrd="0" destOrd="0" parTransId="{25E4CC69-35ED-4D50-839F-023529382782}" sibTransId="{62FA8A8E-65FE-46BD-B3BF-1269B1718D33}"/>
    <dgm:cxn modelId="{9A3873D9-B214-4A1E-A5DA-6E1EDEA625AB}" srcId="{029B6D49-CC2A-4504-83E1-61955C57AEE6}" destId="{E953064D-60A7-4DB6-AEFC-F65E97A65A26}" srcOrd="1" destOrd="0" parTransId="{71892CB4-F10A-494A-AD89-54834A6E750E}" sibTransId="{A80DF02C-8694-46DD-81F2-339C5F60F86B}"/>
    <dgm:cxn modelId="{863F67DA-A4B6-44E3-A672-FF99B91045DB}" type="presOf" srcId="{18B563C6-C2ED-4F15-BDAA-8C19FB29F43E}" destId="{BE1AC2C1-F089-41E0-BA67-786650F2AA5D}" srcOrd="0" destOrd="0" presId="urn:microsoft.com/office/officeart/2005/8/layout/lProcess2"/>
    <dgm:cxn modelId="{563EC4DD-40EA-48F5-997B-5C1C723C39C6}" type="presOf" srcId="{A0411544-FFF4-43BE-817D-108603B7A3B5}" destId="{9671A6D8-1F7F-4550-A831-047005DBBB78}" srcOrd="0" destOrd="0" presId="urn:microsoft.com/office/officeart/2005/8/layout/lProcess2"/>
    <dgm:cxn modelId="{57A90FE7-0875-4762-94ED-FB35490B09E0}" type="presOf" srcId="{18B563C6-C2ED-4F15-BDAA-8C19FB29F43E}" destId="{173FF779-F54E-42D2-ADAC-FE4DDC0B467D}" srcOrd="1" destOrd="0" presId="urn:microsoft.com/office/officeart/2005/8/layout/lProcess2"/>
    <dgm:cxn modelId="{9B89D8EA-15D7-4F22-99B9-3F12D3BA364E}" type="presOf" srcId="{65CCA64C-3FD2-4891-A438-34BAAE6D717F}" destId="{3E400798-4F7D-4D8F-834E-B0058E2ED00F}" srcOrd="0" destOrd="0" presId="urn:microsoft.com/office/officeart/2005/8/layout/lProcess2"/>
    <dgm:cxn modelId="{2E4FD9F3-268C-4477-ABC1-E1F2846CABB1}" srcId="{18B563C6-C2ED-4F15-BDAA-8C19FB29F43E}" destId="{A0411544-FFF4-43BE-817D-108603B7A3B5}" srcOrd="2" destOrd="0" parTransId="{A635382D-9712-4332-8B4D-5405AE3C3813}" sibTransId="{115FE514-4B71-458F-A669-FF892922D960}"/>
    <dgm:cxn modelId="{747844F7-8E5D-4152-8C70-A66A4DF84D62}" srcId="{E953064D-60A7-4DB6-AEFC-F65E97A65A26}" destId="{65CCA64C-3FD2-4891-A438-34BAAE6D717F}" srcOrd="0" destOrd="0" parTransId="{FE09F464-C034-45ED-B5A0-71E09910214C}" sibTransId="{16FC34AC-5745-41D1-98D6-2DF4C030DE6A}"/>
    <dgm:cxn modelId="{8CE0F1F8-734B-4EF2-A8EE-61993ABD445D}" type="presOf" srcId="{E953064D-60A7-4DB6-AEFC-F65E97A65A26}" destId="{7F6AB2AB-0C64-4CE4-A8FB-CBD172EFC1CE}" srcOrd="0" destOrd="0" presId="urn:microsoft.com/office/officeart/2005/8/layout/lProcess2"/>
    <dgm:cxn modelId="{36CFE7F9-7D13-4FD0-AC9E-6F6FD701F65E}" srcId="{A64DF29D-3CCB-4B55-B13F-2DDD2EFA0F1A}" destId="{09BEACEE-A0CC-44F4-B118-45D1F6158F1D}" srcOrd="2" destOrd="0" parTransId="{09C4081F-5AAD-40DB-95AD-0EEE95E07E0E}" sibTransId="{3C388FF3-42B3-4C24-9F2C-2740DEE3DA71}"/>
    <dgm:cxn modelId="{2FA537FB-3588-4FC0-9F99-A0B7E4E4FFF3}" type="presOf" srcId="{E953064D-60A7-4DB6-AEFC-F65E97A65A26}" destId="{A2D721F7-BC31-4609-94BB-B100989054C6}" srcOrd="1" destOrd="0" presId="urn:microsoft.com/office/officeart/2005/8/layout/lProcess2"/>
    <dgm:cxn modelId="{77005815-28DF-4D16-89E7-D1DF8A3E8C89}" type="presParOf" srcId="{F7FFB072-5529-4D40-833A-B78DF7138B67}" destId="{E68762C7-E7EE-4EC8-96DD-D868BEF707E9}" srcOrd="0" destOrd="0" presId="urn:microsoft.com/office/officeart/2005/8/layout/lProcess2"/>
    <dgm:cxn modelId="{2078C301-EB86-4AE5-BCBD-2B17E8BAB606}" type="presParOf" srcId="{E68762C7-E7EE-4EC8-96DD-D868BEF707E9}" destId="{E65795A5-3FD2-4B8D-A314-2E3110A50074}" srcOrd="0" destOrd="0" presId="urn:microsoft.com/office/officeart/2005/8/layout/lProcess2"/>
    <dgm:cxn modelId="{9118CDCB-14A4-493E-8E14-320131C06092}" type="presParOf" srcId="{E68762C7-E7EE-4EC8-96DD-D868BEF707E9}" destId="{BA6F3198-A3E3-430E-8880-5B959D1C77FE}" srcOrd="1" destOrd="0" presId="urn:microsoft.com/office/officeart/2005/8/layout/lProcess2"/>
    <dgm:cxn modelId="{C91CF946-0C98-4846-8DC4-2A07CA839121}" type="presParOf" srcId="{E68762C7-E7EE-4EC8-96DD-D868BEF707E9}" destId="{3A8CC107-56CE-4087-985F-58CFEB57010C}" srcOrd="2" destOrd="0" presId="urn:microsoft.com/office/officeart/2005/8/layout/lProcess2"/>
    <dgm:cxn modelId="{ABE2359B-A984-46C6-B40F-B67DA45D185C}" type="presParOf" srcId="{3A8CC107-56CE-4087-985F-58CFEB57010C}" destId="{4BDEDFB7-498D-419D-A604-0FBA85214E05}" srcOrd="0" destOrd="0" presId="urn:microsoft.com/office/officeart/2005/8/layout/lProcess2"/>
    <dgm:cxn modelId="{EF294CEE-4839-41D6-A24A-B5A2C477297F}" type="presParOf" srcId="{4BDEDFB7-498D-419D-A604-0FBA85214E05}" destId="{5552B7B1-4DF9-4CCD-AF7C-1195CFF52A0B}" srcOrd="0" destOrd="0" presId="urn:microsoft.com/office/officeart/2005/8/layout/lProcess2"/>
    <dgm:cxn modelId="{9B7C8A07-90DB-4A07-90C1-B58CC9128DB9}" type="presParOf" srcId="{4BDEDFB7-498D-419D-A604-0FBA85214E05}" destId="{50B48ACD-A204-42F5-83E2-11D8E5011B3C}" srcOrd="1" destOrd="0" presId="urn:microsoft.com/office/officeart/2005/8/layout/lProcess2"/>
    <dgm:cxn modelId="{EA3023AC-5C2B-4F6B-99F0-00467F96E7BC}" type="presParOf" srcId="{4BDEDFB7-498D-419D-A604-0FBA85214E05}" destId="{AE0335F2-5E08-47AA-BF02-82C93921A5CE}" srcOrd="2" destOrd="0" presId="urn:microsoft.com/office/officeart/2005/8/layout/lProcess2"/>
    <dgm:cxn modelId="{A046A2F7-2EB8-4743-899D-A26AE0537A5C}" type="presParOf" srcId="{4BDEDFB7-498D-419D-A604-0FBA85214E05}" destId="{1871418E-20FC-4C8C-848F-88A29ACF1752}" srcOrd="3" destOrd="0" presId="urn:microsoft.com/office/officeart/2005/8/layout/lProcess2"/>
    <dgm:cxn modelId="{8B9B82D1-2FD0-4367-A9D9-AC242699E251}" type="presParOf" srcId="{4BDEDFB7-498D-419D-A604-0FBA85214E05}" destId="{AA3271DF-F16E-46E9-8886-A244E6D0B55D}" srcOrd="4" destOrd="0" presId="urn:microsoft.com/office/officeart/2005/8/layout/lProcess2"/>
    <dgm:cxn modelId="{0DEB7FB6-3A48-4BC8-B175-FCDDB153FC6F}" type="presParOf" srcId="{F7FFB072-5529-4D40-833A-B78DF7138B67}" destId="{84741D70-82AE-4BEC-B6FB-C057CE1ADC15}" srcOrd="1" destOrd="0" presId="urn:microsoft.com/office/officeart/2005/8/layout/lProcess2"/>
    <dgm:cxn modelId="{BACD0978-A628-4E11-99E9-72733EF2B868}" type="presParOf" srcId="{F7FFB072-5529-4D40-833A-B78DF7138B67}" destId="{D27E376F-0D5A-4A26-9817-790DC775E29F}" srcOrd="2" destOrd="0" presId="urn:microsoft.com/office/officeart/2005/8/layout/lProcess2"/>
    <dgm:cxn modelId="{2F552084-D8B8-4404-8BCD-16E0B5E1A3EC}" type="presParOf" srcId="{D27E376F-0D5A-4A26-9817-790DC775E29F}" destId="{7F6AB2AB-0C64-4CE4-A8FB-CBD172EFC1CE}" srcOrd="0" destOrd="0" presId="urn:microsoft.com/office/officeart/2005/8/layout/lProcess2"/>
    <dgm:cxn modelId="{2CA61247-9C6B-4C44-943F-699F03D878D7}" type="presParOf" srcId="{D27E376F-0D5A-4A26-9817-790DC775E29F}" destId="{A2D721F7-BC31-4609-94BB-B100989054C6}" srcOrd="1" destOrd="0" presId="urn:microsoft.com/office/officeart/2005/8/layout/lProcess2"/>
    <dgm:cxn modelId="{83A95ADB-818A-4531-BD70-B161380D6BA8}" type="presParOf" srcId="{D27E376F-0D5A-4A26-9817-790DC775E29F}" destId="{D750DF1A-0F7B-44D8-90C0-B5EEFFFF04CE}" srcOrd="2" destOrd="0" presId="urn:microsoft.com/office/officeart/2005/8/layout/lProcess2"/>
    <dgm:cxn modelId="{F62D6148-FE06-445E-8DD4-EBF6674E3123}" type="presParOf" srcId="{D750DF1A-0F7B-44D8-90C0-B5EEFFFF04CE}" destId="{FBC06949-5083-40E2-8A80-069F5C30E75C}" srcOrd="0" destOrd="0" presId="urn:microsoft.com/office/officeart/2005/8/layout/lProcess2"/>
    <dgm:cxn modelId="{0FE61191-E4B9-4AE1-A4E3-EFC2C61533F0}" type="presParOf" srcId="{FBC06949-5083-40E2-8A80-069F5C30E75C}" destId="{3E400798-4F7D-4D8F-834E-B0058E2ED00F}" srcOrd="0" destOrd="0" presId="urn:microsoft.com/office/officeart/2005/8/layout/lProcess2"/>
    <dgm:cxn modelId="{BCC02D6D-D875-473E-AE5E-64B12A328738}" type="presParOf" srcId="{FBC06949-5083-40E2-8A80-069F5C30E75C}" destId="{E89438CF-9F65-41BD-BFDC-30A2546A7A92}" srcOrd="1" destOrd="0" presId="urn:microsoft.com/office/officeart/2005/8/layout/lProcess2"/>
    <dgm:cxn modelId="{0458C2FA-9D65-44FE-B6A8-BE148B35168B}" type="presParOf" srcId="{FBC06949-5083-40E2-8A80-069F5C30E75C}" destId="{877527FE-A73D-4ABC-BDA6-4DDBF64B22E3}" srcOrd="2" destOrd="0" presId="urn:microsoft.com/office/officeart/2005/8/layout/lProcess2"/>
    <dgm:cxn modelId="{844706CD-0CDB-4F90-BF31-F785E1AC87DD}" type="presParOf" srcId="{FBC06949-5083-40E2-8A80-069F5C30E75C}" destId="{14680CB1-4C6C-4F6F-9765-55FF698E60C0}" srcOrd="3" destOrd="0" presId="urn:microsoft.com/office/officeart/2005/8/layout/lProcess2"/>
    <dgm:cxn modelId="{60B7B069-AB83-473C-9975-EC4B78280498}" type="presParOf" srcId="{FBC06949-5083-40E2-8A80-069F5C30E75C}" destId="{5F6CDB50-A352-4471-B80E-872D6124D179}" srcOrd="4" destOrd="0" presId="urn:microsoft.com/office/officeart/2005/8/layout/lProcess2"/>
    <dgm:cxn modelId="{1DAFB41A-3576-415B-B5D5-13C33A385214}" type="presParOf" srcId="{F7FFB072-5529-4D40-833A-B78DF7138B67}" destId="{468DE71B-E3B8-423B-B53B-3989E2BA4D39}" srcOrd="3" destOrd="0" presId="urn:microsoft.com/office/officeart/2005/8/layout/lProcess2"/>
    <dgm:cxn modelId="{BD58600E-42CE-4953-A130-538800EF2879}" type="presParOf" srcId="{F7FFB072-5529-4D40-833A-B78DF7138B67}" destId="{5534D3AA-AB7F-4661-9C08-F4649D434883}" srcOrd="4" destOrd="0" presId="urn:microsoft.com/office/officeart/2005/8/layout/lProcess2"/>
    <dgm:cxn modelId="{7C827277-9936-4417-AA37-C8ABF49BBF44}" type="presParOf" srcId="{5534D3AA-AB7F-4661-9C08-F4649D434883}" destId="{BE1AC2C1-F089-41E0-BA67-786650F2AA5D}" srcOrd="0" destOrd="0" presId="urn:microsoft.com/office/officeart/2005/8/layout/lProcess2"/>
    <dgm:cxn modelId="{407C5D3B-9B14-4ECE-8EE7-4B1971BA5CFC}" type="presParOf" srcId="{5534D3AA-AB7F-4661-9C08-F4649D434883}" destId="{173FF779-F54E-42D2-ADAC-FE4DDC0B467D}" srcOrd="1" destOrd="0" presId="urn:microsoft.com/office/officeart/2005/8/layout/lProcess2"/>
    <dgm:cxn modelId="{34055600-5B36-4156-B1E2-572DB8B172BE}" type="presParOf" srcId="{5534D3AA-AB7F-4661-9C08-F4649D434883}" destId="{E74F96C2-96DB-4F96-B76A-7B3F7A8BD38E}" srcOrd="2" destOrd="0" presId="urn:microsoft.com/office/officeart/2005/8/layout/lProcess2"/>
    <dgm:cxn modelId="{BEAE89EB-4290-4132-9BEA-2BAF15E022CA}" type="presParOf" srcId="{E74F96C2-96DB-4F96-B76A-7B3F7A8BD38E}" destId="{71703123-CBCF-425D-AB6F-E1025F8575B0}" srcOrd="0" destOrd="0" presId="urn:microsoft.com/office/officeart/2005/8/layout/lProcess2"/>
    <dgm:cxn modelId="{D0D6C78B-EB00-4839-8A3A-687838051CB3}" type="presParOf" srcId="{71703123-CBCF-425D-AB6F-E1025F8575B0}" destId="{00D3811D-C6CF-430F-BADC-F676F1103233}" srcOrd="0" destOrd="0" presId="urn:microsoft.com/office/officeart/2005/8/layout/lProcess2"/>
    <dgm:cxn modelId="{4247B6A6-22B5-404B-A23A-97CB61566781}" type="presParOf" srcId="{71703123-CBCF-425D-AB6F-E1025F8575B0}" destId="{30B9C0CE-E1E0-4ABE-A0E4-BD45BC2D2FF9}" srcOrd="1" destOrd="0" presId="urn:microsoft.com/office/officeart/2005/8/layout/lProcess2"/>
    <dgm:cxn modelId="{96BDBBBF-20D2-490F-9D85-89B8AD7058ED}" type="presParOf" srcId="{71703123-CBCF-425D-AB6F-E1025F8575B0}" destId="{3EBA9D07-E78B-4CF7-8842-1B06E6A7F993}" srcOrd="2" destOrd="0" presId="urn:microsoft.com/office/officeart/2005/8/layout/lProcess2"/>
    <dgm:cxn modelId="{3AE15285-8FAB-4B0D-AE9B-BBAC1EB63880}" type="presParOf" srcId="{71703123-CBCF-425D-AB6F-E1025F8575B0}" destId="{B6BC28E5-0019-417C-BA81-1C7174F8232A}" srcOrd="3" destOrd="0" presId="urn:microsoft.com/office/officeart/2005/8/layout/lProcess2"/>
    <dgm:cxn modelId="{5DA03698-B4A9-4904-ADB8-59CF83C7AA24}" type="presParOf" srcId="{71703123-CBCF-425D-AB6F-E1025F8575B0}" destId="{9671A6D8-1F7F-4550-A831-047005DBBB78}" srcOrd="4" destOrd="0" presId="urn:microsoft.com/office/officeart/2005/8/layout/lProcess2"/>
    <dgm:cxn modelId="{D09693D0-ED4D-431D-91E8-B66EE77EE4C6}" type="presParOf" srcId="{F7FFB072-5529-4D40-833A-B78DF7138B67}" destId="{4952E3D8-3057-4040-93A0-D6F14D146659}" srcOrd="5" destOrd="0" presId="urn:microsoft.com/office/officeart/2005/8/layout/lProcess2"/>
    <dgm:cxn modelId="{B6221BEF-25B8-4999-94FB-898AE85CF04F}" type="presParOf" srcId="{F7FFB072-5529-4D40-833A-B78DF7138B67}" destId="{13658290-7BA2-41B5-8C76-9B96A5A120B8}" srcOrd="6" destOrd="0" presId="urn:microsoft.com/office/officeart/2005/8/layout/lProcess2"/>
    <dgm:cxn modelId="{693977E3-CA48-4BB9-913E-29A459CA9F1F}" type="presParOf" srcId="{13658290-7BA2-41B5-8C76-9B96A5A120B8}" destId="{5AC2616F-BA69-4655-A7B8-5E3E85A9F06A}" srcOrd="0" destOrd="0" presId="urn:microsoft.com/office/officeart/2005/8/layout/lProcess2"/>
    <dgm:cxn modelId="{900B7E59-B23D-4102-8914-02AF493E6F4F}" type="presParOf" srcId="{13658290-7BA2-41B5-8C76-9B96A5A120B8}" destId="{4A3582A8-2DEE-4682-B180-A57DA92A278A}" srcOrd="1" destOrd="0" presId="urn:microsoft.com/office/officeart/2005/8/layout/lProcess2"/>
    <dgm:cxn modelId="{1388AF0A-38E3-4A3B-AA9D-A60E4E6C0D70}" type="presParOf" srcId="{13658290-7BA2-41B5-8C76-9B96A5A120B8}" destId="{23B374D4-33F3-4EAF-BD85-0D76B48D6841}" srcOrd="2" destOrd="0" presId="urn:microsoft.com/office/officeart/2005/8/layout/lProcess2"/>
    <dgm:cxn modelId="{6BCC2A8A-D4DB-4C8E-92C5-6B56104577F5}" type="presParOf" srcId="{23B374D4-33F3-4EAF-BD85-0D76B48D6841}" destId="{0BD3F8E4-3822-42EF-9C69-2AF717B1B5A1}" srcOrd="0" destOrd="0" presId="urn:microsoft.com/office/officeart/2005/8/layout/lProcess2"/>
    <dgm:cxn modelId="{5597FCD0-A97B-4D6E-AF86-A40DD95C6E9C}" type="presParOf" srcId="{0BD3F8E4-3822-42EF-9C69-2AF717B1B5A1}" destId="{B394554C-416C-4237-A40F-4D1F41DAADBD}" srcOrd="0" destOrd="0" presId="urn:microsoft.com/office/officeart/2005/8/layout/lProcess2"/>
    <dgm:cxn modelId="{F395AC98-1CEB-42E2-B611-7347C5665FD8}" type="presParOf" srcId="{0BD3F8E4-3822-42EF-9C69-2AF717B1B5A1}" destId="{191AAC2D-A18C-45E8-ABEF-29F2C896A518}" srcOrd="1" destOrd="0" presId="urn:microsoft.com/office/officeart/2005/8/layout/lProcess2"/>
    <dgm:cxn modelId="{6A8BD8CB-A8FD-4A00-B6CD-052FF93EEE4F}" type="presParOf" srcId="{0BD3F8E4-3822-42EF-9C69-2AF717B1B5A1}" destId="{7FDF9D05-503D-472F-9EAF-5D9788341478}" srcOrd="2" destOrd="0" presId="urn:microsoft.com/office/officeart/2005/8/layout/lProcess2"/>
    <dgm:cxn modelId="{7B1D4508-FC4C-4554-A417-78C30EAD4832}" type="presParOf" srcId="{0BD3F8E4-3822-42EF-9C69-2AF717B1B5A1}" destId="{69AAFF5B-EEA6-4339-8B9B-AF4562EF9D36}" srcOrd="3" destOrd="0" presId="urn:microsoft.com/office/officeart/2005/8/layout/lProcess2"/>
    <dgm:cxn modelId="{63C77879-0FEF-46DE-9B94-02DC4DBF229C}" type="presParOf" srcId="{0BD3F8E4-3822-42EF-9C69-2AF717B1B5A1}" destId="{4C965343-CB5D-4B9E-B480-4366CC80BB8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795A5-3FD2-4B8D-A314-2E3110A50074}">
      <dsp:nvSpPr>
        <dsp:cNvPr id="0" name=""/>
        <dsp:cNvSpPr/>
      </dsp:nvSpPr>
      <dsp:spPr>
        <a:xfrm>
          <a:off x="2943" y="0"/>
          <a:ext cx="2151278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/>
            <a:t>108</a:t>
          </a:r>
          <a:r>
            <a:rPr lang="zh-TW" altLang="zh-TW" sz="2000" kern="1200" dirty="0"/>
            <a:t>年</a:t>
          </a:r>
          <a:br>
            <a:rPr lang="en-US" altLang="zh-TW" sz="2000" kern="1200" dirty="0"/>
          </a:br>
          <a:r>
            <a:rPr lang="zh-TW" altLang="zh-TW" sz="2000" kern="1200" dirty="0"/>
            <a:t>大學招生專業化發展</a:t>
          </a:r>
          <a:r>
            <a:rPr lang="zh-TW" altLang="zh-TW" sz="2000" b="1" kern="1200" dirty="0"/>
            <a:t>試辦計畫</a:t>
          </a:r>
          <a:endParaRPr lang="zh-TW" altLang="en-US" sz="2400" b="1" kern="1200" dirty="0"/>
        </a:p>
      </dsp:txBody>
      <dsp:txXfrm>
        <a:off x="2943" y="0"/>
        <a:ext cx="2151278" cy="1625600"/>
      </dsp:txXfrm>
    </dsp:sp>
    <dsp:sp modelId="{5552B7B1-4DF9-4CCD-AF7C-1195CFF52A0B}">
      <dsp:nvSpPr>
        <dsp:cNvPr id="0" name=""/>
        <dsp:cNvSpPr/>
      </dsp:nvSpPr>
      <dsp:spPr>
        <a:xfrm>
          <a:off x="338013" y="1626063"/>
          <a:ext cx="1481137" cy="10645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108/11/07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109/09/30</a:t>
          </a:r>
          <a:endParaRPr lang="zh-TW" altLang="en-US" sz="2100" kern="1200" dirty="0"/>
        </a:p>
      </dsp:txBody>
      <dsp:txXfrm>
        <a:off x="369193" y="1657243"/>
        <a:ext cx="1418777" cy="1002191"/>
      </dsp:txXfrm>
    </dsp:sp>
    <dsp:sp modelId="{AE0335F2-5E08-47AA-BF02-82C93921A5CE}">
      <dsp:nvSpPr>
        <dsp:cNvPr id="0" name=""/>
        <dsp:cNvSpPr/>
      </dsp:nvSpPr>
      <dsp:spPr>
        <a:xfrm>
          <a:off x="338013" y="2854391"/>
          <a:ext cx="1481137" cy="1064551"/>
        </a:xfrm>
        <a:prstGeom prst="roundRect">
          <a:avLst>
            <a:gd name="adj" fmla="val 10000"/>
          </a:avLst>
        </a:prstGeom>
        <a:solidFill>
          <a:schemeClr val="accent3">
            <a:hueOff val="245817"/>
            <a:satOff val="-818"/>
            <a:lumOff val="-4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180</a:t>
          </a:r>
          <a:r>
            <a:rPr lang="zh-TW" altLang="en-US" sz="2100" kern="1200" dirty="0"/>
            <a:t>萬</a:t>
          </a:r>
        </a:p>
      </dsp:txBody>
      <dsp:txXfrm>
        <a:off x="369193" y="2885571"/>
        <a:ext cx="1418777" cy="1002191"/>
      </dsp:txXfrm>
    </dsp:sp>
    <dsp:sp modelId="{AA3271DF-F16E-46E9-8886-A244E6D0B55D}">
      <dsp:nvSpPr>
        <dsp:cNvPr id="0" name=""/>
        <dsp:cNvSpPr/>
      </dsp:nvSpPr>
      <dsp:spPr>
        <a:xfrm>
          <a:off x="338013" y="4082719"/>
          <a:ext cx="1481137" cy="1064551"/>
        </a:xfrm>
        <a:prstGeom prst="roundRect">
          <a:avLst>
            <a:gd name="adj" fmla="val 10000"/>
          </a:avLst>
        </a:prstGeom>
        <a:solidFill>
          <a:schemeClr val="accent3">
            <a:hueOff val="491633"/>
            <a:satOff val="-1636"/>
            <a:lumOff val="-82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150</a:t>
          </a:r>
          <a:r>
            <a:rPr lang="zh-TW" altLang="en-US" sz="2100" kern="1200" dirty="0"/>
            <a:t>萬</a:t>
          </a:r>
          <a:r>
            <a:rPr lang="en-US" altLang="zh-TW" sz="2100" kern="1200" dirty="0"/>
            <a:t>/</a:t>
          </a:r>
          <a:br>
            <a:rPr lang="en-US" altLang="zh-TW" sz="2100" kern="1200" dirty="0"/>
          </a:br>
          <a:r>
            <a:rPr lang="en-US" altLang="zh-TW" sz="2100" kern="1200" dirty="0"/>
            <a:t>30</a:t>
          </a:r>
          <a:r>
            <a:rPr lang="zh-TW" altLang="en-US" sz="2100" kern="1200" dirty="0"/>
            <a:t>萬</a:t>
          </a:r>
        </a:p>
      </dsp:txBody>
      <dsp:txXfrm>
        <a:off x="369193" y="4113899"/>
        <a:ext cx="1418777" cy="1002191"/>
      </dsp:txXfrm>
    </dsp:sp>
    <dsp:sp modelId="{7F6AB2AB-0C64-4CE4-A8FB-CBD172EFC1CE}">
      <dsp:nvSpPr>
        <dsp:cNvPr id="0" name=""/>
        <dsp:cNvSpPr/>
      </dsp:nvSpPr>
      <dsp:spPr>
        <a:xfrm>
          <a:off x="2293077" y="0"/>
          <a:ext cx="1851421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109-110</a:t>
          </a:r>
          <a:r>
            <a:rPr lang="zh-TW" altLang="zh-TW" sz="2200" kern="1200" dirty="0"/>
            <a:t>年</a:t>
          </a:r>
          <a:br>
            <a:rPr lang="en-US" altLang="zh-TW" sz="2200" kern="1200" dirty="0"/>
          </a:br>
          <a:r>
            <a:rPr lang="zh-TW" altLang="zh-TW" sz="2200" kern="1200" dirty="0"/>
            <a:t>大學招生專業化發展</a:t>
          </a:r>
          <a:r>
            <a:rPr lang="zh-TW" altLang="zh-TW" sz="2200" b="0" kern="1200" dirty="0"/>
            <a:t>計畫</a:t>
          </a:r>
          <a:endParaRPr lang="zh-TW" altLang="en-US" sz="2200" b="0" kern="1200" dirty="0"/>
        </a:p>
      </dsp:txBody>
      <dsp:txXfrm>
        <a:off x="2293077" y="0"/>
        <a:ext cx="1851421" cy="1625600"/>
      </dsp:txXfrm>
    </dsp:sp>
    <dsp:sp modelId="{3E400798-4F7D-4D8F-834E-B0058E2ED00F}">
      <dsp:nvSpPr>
        <dsp:cNvPr id="0" name=""/>
        <dsp:cNvSpPr/>
      </dsp:nvSpPr>
      <dsp:spPr>
        <a:xfrm>
          <a:off x="2478220" y="1626063"/>
          <a:ext cx="1481137" cy="1064551"/>
        </a:xfrm>
        <a:prstGeom prst="roundRect">
          <a:avLst>
            <a:gd name="adj" fmla="val 10000"/>
          </a:avLst>
        </a:prstGeom>
        <a:solidFill>
          <a:schemeClr val="accent3">
            <a:hueOff val="737450"/>
            <a:satOff val="-2454"/>
            <a:lumOff val="-123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109/10/01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111/07/31</a:t>
          </a:r>
          <a:endParaRPr lang="zh-TW" altLang="en-US" sz="2100" kern="1200" dirty="0"/>
        </a:p>
      </dsp:txBody>
      <dsp:txXfrm>
        <a:off x="2509400" y="1657243"/>
        <a:ext cx="1418777" cy="1002191"/>
      </dsp:txXfrm>
    </dsp:sp>
    <dsp:sp modelId="{877527FE-A73D-4ABC-BDA6-4DDBF64B22E3}">
      <dsp:nvSpPr>
        <dsp:cNvPr id="0" name=""/>
        <dsp:cNvSpPr/>
      </dsp:nvSpPr>
      <dsp:spPr>
        <a:xfrm>
          <a:off x="2478220" y="2854391"/>
          <a:ext cx="1481137" cy="1064551"/>
        </a:xfrm>
        <a:prstGeom prst="roundRect">
          <a:avLst>
            <a:gd name="adj" fmla="val 10000"/>
          </a:avLst>
        </a:prstGeom>
        <a:solidFill>
          <a:schemeClr val="accent3">
            <a:hueOff val="983267"/>
            <a:satOff val="-3272"/>
            <a:lumOff val="-16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540</a:t>
          </a:r>
          <a:r>
            <a:rPr lang="zh-TW" altLang="en-US" sz="2100" kern="1200" dirty="0"/>
            <a:t>萬</a:t>
          </a:r>
        </a:p>
      </dsp:txBody>
      <dsp:txXfrm>
        <a:off x="2509400" y="2885571"/>
        <a:ext cx="1418777" cy="1002191"/>
      </dsp:txXfrm>
    </dsp:sp>
    <dsp:sp modelId="{5F6CDB50-A352-4471-B80E-872D6124D179}">
      <dsp:nvSpPr>
        <dsp:cNvPr id="0" name=""/>
        <dsp:cNvSpPr/>
      </dsp:nvSpPr>
      <dsp:spPr>
        <a:xfrm>
          <a:off x="2478220" y="4082719"/>
          <a:ext cx="1481137" cy="1064551"/>
        </a:xfrm>
        <a:prstGeom prst="roundRect">
          <a:avLst>
            <a:gd name="adj" fmla="val 10000"/>
          </a:avLst>
        </a:prstGeom>
        <a:solidFill>
          <a:schemeClr val="accent3">
            <a:hueOff val="1229083"/>
            <a:satOff val="-4090"/>
            <a:lumOff val="-205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450</a:t>
          </a:r>
          <a:r>
            <a:rPr lang="zh-TW" altLang="en-US" sz="2100" kern="1200" dirty="0"/>
            <a:t>萬</a:t>
          </a:r>
          <a:r>
            <a:rPr lang="en-US" altLang="zh-TW" sz="2100" kern="1200" dirty="0"/>
            <a:t>/</a:t>
          </a:r>
          <a:br>
            <a:rPr lang="en-US" altLang="zh-TW" sz="2100" kern="1200" dirty="0"/>
          </a:br>
          <a:r>
            <a:rPr lang="en-US" altLang="zh-TW" sz="2100" kern="1200" dirty="0"/>
            <a:t>90</a:t>
          </a:r>
          <a:r>
            <a:rPr lang="zh-TW" altLang="en-US" sz="2100" kern="1200" dirty="0"/>
            <a:t>萬</a:t>
          </a:r>
        </a:p>
      </dsp:txBody>
      <dsp:txXfrm>
        <a:off x="2509400" y="4113899"/>
        <a:ext cx="1418777" cy="1002191"/>
      </dsp:txXfrm>
    </dsp:sp>
    <dsp:sp modelId="{BE1AC2C1-F089-41E0-BA67-786650F2AA5D}">
      <dsp:nvSpPr>
        <dsp:cNvPr id="0" name=""/>
        <dsp:cNvSpPr/>
      </dsp:nvSpPr>
      <dsp:spPr>
        <a:xfrm>
          <a:off x="4283356" y="0"/>
          <a:ext cx="1851421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111-112</a:t>
          </a:r>
          <a:r>
            <a:rPr lang="zh-TW" altLang="zh-TW" sz="2200" kern="1200" dirty="0"/>
            <a:t>年</a:t>
          </a:r>
          <a:br>
            <a:rPr lang="en-US" altLang="zh-TW" sz="2200" kern="1200" dirty="0"/>
          </a:br>
          <a:r>
            <a:rPr lang="zh-TW" altLang="zh-TW" sz="2200" kern="1200" dirty="0"/>
            <a:t>大學招生專業化發展</a:t>
          </a:r>
          <a:r>
            <a:rPr lang="zh-TW" altLang="zh-TW" sz="2200" b="0" kern="1200" dirty="0"/>
            <a:t>計畫</a:t>
          </a:r>
          <a:endParaRPr lang="zh-TW" altLang="en-US" sz="2200" kern="1200" dirty="0"/>
        </a:p>
      </dsp:txBody>
      <dsp:txXfrm>
        <a:off x="4283356" y="0"/>
        <a:ext cx="1851421" cy="1625600"/>
      </dsp:txXfrm>
    </dsp:sp>
    <dsp:sp modelId="{00D3811D-C6CF-430F-BADC-F676F1103233}">
      <dsp:nvSpPr>
        <dsp:cNvPr id="0" name=""/>
        <dsp:cNvSpPr/>
      </dsp:nvSpPr>
      <dsp:spPr>
        <a:xfrm>
          <a:off x="4468498" y="1626063"/>
          <a:ext cx="1481137" cy="1064551"/>
        </a:xfrm>
        <a:prstGeom prst="roundRect">
          <a:avLst>
            <a:gd name="adj" fmla="val 10000"/>
          </a:avLst>
        </a:prstGeom>
        <a:solidFill>
          <a:schemeClr val="accent3">
            <a:hueOff val="1474900"/>
            <a:satOff val="-4907"/>
            <a:lumOff val="-24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111/08/01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113/07/31</a:t>
          </a:r>
          <a:endParaRPr lang="zh-TW" altLang="en-US" sz="2100" kern="1200" dirty="0"/>
        </a:p>
      </dsp:txBody>
      <dsp:txXfrm>
        <a:off x="4499678" y="1657243"/>
        <a:ext cx="1418777" cy="1002191"/>
      </dsp:txXfrm>
    </dsp:sp>
    <dsp:sp modelId="{3EBA9D07-E78B-4CF7-8842-1B06E6A7F993}">
      <dsp:nvSpPr>
        <dsp:cNvPr id="0" name=""/>
        <dsp:cNvSpPr/>
      </dsp:nvSpPr>
      <dsp:spPr>
        <a:xfrm>
          <a:off x="4468498" y="2854391"/>
          <a:ext cx="1481137" cy="1064551"/>
        </a:xfrm>
        <a:prstGeom prst="roundRect">
          <a:avLst>
            <a:gd name="adj" fmla="val 10000"/>
          </a:avLst>
        </a:prstGeom>
        <a:solidFill>
          <a:schemeClr val="accent3">
            <a:hueOff val="1720716"/>
            <a:satOff val="-5725"/>
            <a:lumOff val="-28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600</a:t>
          </a:r>
          <a:r>
            <a:rPr lang="zh-TW" altLang="en-US" sz="2100" kern="1200" dirty="0"/>
            <a:t>萬</a:t>
          </a:r>
        </a:p>
      </dsp:txBody>
      <dsp:txXfrm>
        <a:off x="4499678" y="2885571"/>
        <a:ext cx="1418777" cy="1002191"/>
      </dsp:txXfrm>
    </dsp:sp>
    <dsp:sp modelId="{9671A6D8-1F7F-4550-A831-047005DBBB78}">
      <dsp:nvSpPr>
        <dsp:cNvPr id="0" name=""/>
        <dsp:cNvSpPr/>
      </dsp:nvSpPr>
      <dsp:spPr>
        <a:xfrm>
          <a:off x="4468498" y="4082719"/>
          <a:ext cx="1481137" cy="1064551"/>
        </a:xfrm>
        <a:prstGeom prst="roundRect">
          <a:avLst>
            <a:gd name="adj" fmla="val 10000"/>
          </a:avLst>
        </a:prstGeom>
        <a:solidFill>
          <a:schemeClr val="accent3">
            <a:hueOff val="1966533"/>
            <a:satOff val="-6543"/>
            <a:lumOff val="-32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500</a:t>
          </a:r>
          <a:r>
            <a:rPr lang="zh-TW" altLang="en-US" sz="2100" kern="1200" dirty="0"/>
            <a:t>萬</a:t>
          </a:r>
          <a:r>
            <a:rPr lang="en-US" altLang="zh-TW" sz="2100" kern="1200" dirty="0"/>
            <a:t>/</a:t>
          </a:r>
          <a:br>
            <a:rPr lang="en-US" altLang="zh-TW" sz="2100" kern="1200" dirty="0"/>
          </a:br>
          <a:r>
            <a:rPr lang="en-US" altLang="zh-TW" sz="2100" kern="1200" dirty="0"/>
            <a:t>100</a:t>
          </a:r>
          <a:r>
            <a:rPr lang="zh-TW" altLang="en-US" sz="2100" kern="1200" dirty="0"/>
            <a:t>萬</a:t>
          </a:r>
        </a:p>
      </dsp:txBody>
      <dsp:txXfrm>
        <a:off x="4499678" y="4113899"/>
        <a:ext cx="1418777" cy="1002191"/>
      </dsp:txXfrm>
    </dsp:sp>
    <dsp:sp modelId="{5AC2616F-BA69-4655-A7B8-5E3E85A9F06A}">
      <dsp:nvSpPr>
        <dsp:cNvPr id="0" name=""/>
        <dsp:cNvSpPr/>
      </dsp:nvSpPr>
      <dsp:spPr>
        <a:xfrm>
          <a:off x="6276578" y="0"/>
          <a:ext cx="1851421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113-114</a:t>
          </a:r>
          <a:r>
            <a:rPr lang="zh-TW" altLang="zh-TW" sz="2200" kern="1200" dirty="0"/>
            <a:t>年</a:t>
          </a:r>
          <a:br>
            <a:rPr lang="en-US" altLang="zh-TW" sz="2200" kern="1200" dirty="0"/>
          </a:br>
          <a:r>
            <a:rPr lang="zh-TW" altLang="zh-TW" sz="2200" kern="1200" dirty="0"/>
            <a:t>大學招生專業化發展</a:t>
          </a:r>
          <a:r>
            <a:rPr lang="zh-TW" altLang="zh-TW" sz="2200" b="0" kern="1200" dirty="0"/>
            <a:t>計畫</a:t>
          </a:r>
          <a:endParaRPr lang="zh-TW" altLang="en-US" sz="2200" kern="1200" dirty="0"/>
        </a:p>
      </dsp:txBody>
      <dsp:txXfrm>
        <a:off x="6276578" y="0"/>
        <a:ext cx="1851421" cy="1625600"/>
      </dsp:txXfrm>
    </dsp:sp>
    <dsp:sp modelId="{B394554C-416C-4237-A40F-4D1F41DAADBD}">
      <dsp:nvSpPr>
        <dsp:cNvPr id="0" name=""/>
        <dsp:cNvSpPr/>
      </dsp:nvSpPr>
      <dsp:spPr>
        <a:xfrm>
          <a:off x="6458777" y="1626063"/>
          <a:ext cx="1481137" cy="1064551"/>
        </a:xfrm>
        <a:prstGeom prst="roundRect">
          <a:avLst>
            <a:gd name="adj" fmla="val 10000"/>
          </a:avLst>
        </a:prstGeom>
        <a:solidFill>
          <a:schemeClr val="accent3">
            <a:hueOff val="2212350"/>
            <a:satOff val="-7361"/>
            <a:lumOff val="-368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113/08/01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115/07/31</a:t>
          </a:r>
          <a:endParaRPr lang="zh-TW" altLang="en-US" sz="2100" kern="1200" dirty="0"/>
        </a:p>
      </dsp:txBody>
      <dsp:txXfrm>
        <a:off x="6489957" y="1657243"/>
        <a:ext cx="1418777" cy="1002191"/>
      </dsp:txXfrm>
    </dsp:sp>
    <dsp:sp modelId="{7FDF9D05-503D-472F-9EAF-5D9788341478}">
      <dsp:nvSpPr>
        <dsp:cNvPr id="0" name=""/>
        <dsp:cNvSpPr/>
      </dsp:nvSpPr>
      <dsp:spPr>
        <a:xfrm>
          <a:off x="6458777" y="2854391"/>
          <a:ext cx="1481137" cy="1064551"/>
        </a:xfrm>
        <a:prstGeom prst="roundRect">
          <a:avLst>
            <a:gd name="adj" fmla="val 10000"/>
          </a:avLst>
        </a:prstGeom>
        <a:solidFill>
          <a:schemeClr val="accent3">
            <a:hueOff val="2458166"/>
            <a:satOff val="-8179"/>
            <a:lumOff val="-409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600</a:t>
          </a:r>
          <a:r>
            <a:rPr lang="zh-TW" altLang="en-US" sz="2100" kern="1200" dirty="0"/>
            <a:t>萬</a:t>
          </a:r>
        </a:p>
      </dsp:txBody>
      <dsp:txXfrm>
        <a:off x="6489957" y="2885571"/>
        <a:ext cx="1418777" cy="1002191"/>
      </dsp:txXfrm>
    </dsp:sp>
    <dsp:sp modelId="{4C965343-CB5D-4B9E-B480-4366CC80BB83}">
      <dsp:nvSpPr>
        <dsp:cNvPr id="0" name=""/>
        <dsp:cNvSpPr/>
      </dsp:nvSpPr>
      <dsp:spPr>
        <a:xfrm>
          <a:off x="6458777" y="4082719"/>
          <a:ext cx="1481137" cy="1064551"/>
        </a:xfrm>
        <a:prstGeom prst="roundRect">
          <a:avLst>
            <a:gd name="adj" fmla="val 10000"/>
          </a:avLst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/>
            <a:t>500</a:t>
          </a:r>
          <a:r>
            <a:rPr lang="zh-TW" altLang="en-US" sz="2100" kern="1200" dirty="0"/>
            <a:t>萬</a:t>
          </a:r>
          <a:r>
            <a:rPr lang="en-US" altLang="zh-TW" sz="2100" kern="1200" dirty="0"/>
            <a:t>/</a:t>
          </a:r>
          <a:br>
            <a:rPr lang="en-US" altLang="zh-TW" sz="2100" kern="1200" dirty="0"/>
          </a:br>
          <a:r>
            <a:rPr lang="en-US" altLang="zh-TW" sz="2100" kern="1200" dirty="0"/>
            <a:t>100</a:t>
          </a:r>
          <a:r>
            <a:rPr lang="zh-TW" altLang="en-US" sz="2100" kern="1200" dirty="0"/>
            <a:t>萬</a:t>
          </a:r>
        </a:p>
      </dsp:txBody>
      <dsp:txXfrm>
        <a:off x="6489957" y="4113899"/>
        <a:ext cx="1418777" cy="100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BF8AA9-BE99-486B-AA46-9631EA0B11BF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2024/8/27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910782-FDC2-4F7C-A018-7A502E5089C7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8E507C4-1DB8-445C-B80B-6E47E6081349}" type="datetime1">
              <a:rPr lang="zh-TW" altLang="en-US" smtClean="0"/>
              <a:pPr/>
              <a:t>2024/8/27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C936D52-512B-47DE-BC94-6C88A56CE98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各位同仁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,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這份資料列出了我們學校課務組的主要工作職責。包括編訂年度行事曆、召開課程委員會、規劃教學設備與空間、安排選課期程、處理暑修事宜、協助招生考試、管理開課選課、計算教師鐘點費、審核學生調訓與彈性修讀、處理教師請假調課、督導系所評鑑、管理學生出缺勤、辦理實習獎助金等多項重要業務。這些工作涵蓋了從課程規劃到學生學習的各個面向，上述部分對學校的正常運作至關重要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868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本校</a:t>
            </a:r>
            <a:r>
              <a:rPr lang="en-US" altLang="zh-TW" dirty="0"/>
              <a:t>112</a:t>
            </a:r>
            <a:r>
              <a:rPr lang="zh-TW" altLang="en-US" dirty="0"/>
              <a:t>學年度第</a:t>
            </a:r>
            <a:r>
              <a:rPr lang="en-US" altLang="zh-TW" dirty="0"/>
              <a:t>2</a:t>
            </a:r>
            <a:r>
              <a:rPr lang="zh-TW" altLang="en-US" dirty="0"/>
              <a:t>學期在校學生人數為</a:t>
            </a:r>
            <a:r>
              <a:rPr lang="en-US" altLang="zh-TW" dirty="0"/>
              <a:t>2975</a:t>
            </a:r>
            <a:r>
              <a:rPr lang="zh-TW" altLang="en-US" dirty="0"/>
              <a:t>人</a:t>
            </a:r>
            <a:r>
              <a:rPr lang="en-US" altLang="zh-TW" dirty="0"/>
              <a:t>(</a:t>
            </a:r>
            <a:r>
              <a:rPr lang="zh-TW" altLang="en-US" dirty="0"/>
              <a:t>基準日：校庫填報日</a:t>
            </a:r>
            <a:r>
              <a:rPr lang="en-US" altLang="zh-TW" dirty="0"/>
              <a:t>113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15</a:t>
            </a:r>
            <a:r>
              <a:rPr lang="zh-TW" altLang="en-US" dirty="0"/>
              <a:t>日</a:t>
            </a:r>
            <a:r>
              <a:rPr lang="en-US" altLang="zh-TW" dirty="0"/>
              <a:t>)</a:t>
            </a:r>
            <a:r>
              <a:rPr lang="zh-TW" altLang="en-US" dirty="0"/>
              <a:t>，其中，碩博班</a:t>
            </a:r>
            <a:r>
              <a:rPr lang="en-US" altLang="zh-TW" dirty="0"/>
              <a:t>393</a:t>
            </a:r>
            <a:r>
              <a:rPr lang="zh-TW" altLang="en-US" dirty="0"/>
              <a:t>人、學士班</a:t>
            </a:r>
            <a:r>
              <a:rPr lang="en-US" altLang="zh-TW" dirty="0"/>
              <a:t>2265</a:t>
            </a:r>
            <a:r>
              <a:rPr lang="zh-TW" altLang="en-US" dirty="0"/>
              <a:t>人、進修學士班</a:t>
            </a:r>
            <a:r>
              <a:rPr lang="en-US" altLang="zh-TW" dirty="0"/>
              <a:t>317</a:t>
            </a:r>
            <a:r>
              <a:rPr lang="zh-TW" altLang="en-US" dirty="0"/>
              <a:t>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80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本校</a:t>
            </a:r>
            <a:r>
              <a:rPr lang="en-US" altLang="zh-TW" dirty="0"/>
              <a:t>112</a:t>
            </a:r>
            <a:r>
              <a:rPr lang="zh-TW" altLang="en-US" dirty="0"/>
              <a:t>學年度第</a:t>
            </a:r>
            <a:r>
              <a:rPr lang="en-US" altLang="zh-TW" dirty="0"/>
              <a:t>2</a:t>
            </a:r>
            <a:r>
              <a:rPr lang="zh-TW" altLang="en-US" dirty="0"/>
              <a:t>學期休學學生人數為</a:t>
            </a:r>
            <a:r>
              <a:rPr lang="en-US" altLang="zh-TW" dirty="0"/>
              <a:t>264</a:t>
            </a:r>
            <a:r>
              <a:rPr lang="zh-TW" altLang="en-US" dirty="0"/>
              <a:t>人，其中，碩博班</a:t>
            </a:r>
            <a:r>
              <a:rPr lang="en-US" altLang="zh-TW" dirty="0"/>
              <a:t>91</a:t>
            </a:r>
            <a:r>
              <a:rPr lang="zh-TW" altLang="en-US" dirty="0"/>
              <a:t>人、學士班</a:t>
            </a:r>
            <a:r>
              <a:rPr lang="en-US" altLang="zh-TW" dirty="0"/>
              <a:t>135</a:t>
            </a:r>
            <a:r>
              <a:rPr lang="zh-TW" altLang="en-US" dirty="0"/>
              <a:t>人、進修學士班</a:t>
            </a:r>
            <a:r>
              <a:rPr lang="en-US" altLang="zh-TW" dirty="0"/>
              <a:t>38</a:t>
            </a:r>
            <a:r>
              <a:rPr lang="zh-TW" altLang="en-US" dirty="0"/>
              <a:t>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612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本校</a:t>
            </a:r>
            <a:r>
              <a:rPr lang="en-US" altLang="zh-TW" dirty="0"/>
              <a:t>112</a:t>
            </a:r>
            <a:r>
              <a:rPr lang="zh-TW" altLang="en-US" dirty="0"/>
              <a:t>學年度第</a:t>
            </a:r>
            <a:r>
              <a:rPr lang="en-US" altLang="zh-TW" dirty="0"/>
              <a:t>2</a:t>
            </a:r>
            <a:r>
              <a:rPr lang="zh-TW" altLang="en-US" dirty="0"/>
              <a:t>學期退學學生人數為</a:t>
            </a:r>
            <a:r>
              <a:rPr lang="en-US" altLang="zh-TW" dirty="0"/>
              <a:t>136</a:t>
            </a:r>
            <a:r>
              <a:rPr lang="zh-TW" altLang="en-US" dirty="0"/>
              <a:t>人，其中，碩博班</a:t>
            </a:r>
            <a:r>
              <a:rPr lang="en-US" altLang="zh-TW" dirty="0"/>
              <a:t>28</a:t>
            </a:r>
            <a:r>
              <a:rPr lang="zh-TW" altLang="en-US" dirty="0"/>
              <a:t>人、學士班</a:t>
            </a:r>
            <a:r>
              <a:rPr lang="en-US" altLang="zh-TW" dirty="0"/>
              <a:t>75</a:t>
            </a:r>
            <a:r>
              <a:rPr lang="zh-TW" altLang="en-US" dirty="0"/>
              <a:t>人、進修學士班</a:t>
            </a:r>
            <a:r>
              <a:rPr lang="en-US" altLang="zh-TW" dirty="0"/>
              <a:t>33</a:t>
            </a:r>
            <a:r>
              <a:rPr lang="zh-TW" altLang="en-US" dirty="0"/>
              <a:t>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870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本校自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110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學年度第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學期起發放數位學位證書，提供畢業生升學、就業便利運用。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049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請教師每學期配合辦理成績預警相關作業。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263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請教師於每學期期末考試結束後一週內，將成績上傳至本校教務行政系統。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42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為確保本校學位論文品質，請協助論文品保事宜：研究生完成至少</a:t>
            </a:r>
            <a:r>
              <a:rPr lang="en-US" altLang="zh-TW" dirty="0"/>
              <a:t>6</a:t>
            </a:r>
            <a:r>
              <a:rPr lang="zh-TW" altLang="en-US" dirty="0"/>
              <a:t>小時學術倫理教育課程、須送論文原創性比對報告，以及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454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學位論文經學系專業符合審核通過。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334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研究倫理關注隱私、保密及匿名議題；學術倫理探討不當研究行為，如捏造、篡改及剽竊等。教育部臺灣學術倫理教育資源中心提供學術倫理線上課程，請協助轉知研究生參考運用。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98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依規學士班、進修學士班學生修業年限為</a:t>
            </a:r>
            <a:r>
              <a:rPr lang="en-US" altLang="zh-TW" dirty="0"/>
              <a:t>4</a:t>
            </a:r>
            <a:r>
              <a:rPr lang="zh-TW" altLang="en-US" dirty="0"/>
              <a:t>年、碩士班</a:t>
            </a:r>
            <a:r>
              <a:rPr lang="en-US" altLang="zh-TW" dirty="0"/>
              <a:t>1</a:t>
            </a:r>
            <a:r>
              <a:rPr lang="zh-TW" altLang="en-US" dirty="0"/>
              <a:t>至</a:t>
            </a:r>
            <a:r>
              <a:rPr lang="en-US" altLang="zh-TW" dirty="0"/>
              <a:t>4</a:t>
            </a:r>
            <a:r>
              <a:rPr lang="zh-TW" altLang="en-US" dirty="0"/>
              <a:t>年、博士班</a:t>
            </a:r>
            <a:r>
              <a:rPr lang="en-US" altLang="zh-TW" dirty="0"/>
              <a:t>2</a:t>
            </a:r>
            <a:r>
              <a:rPr lang="zh-TW" altLang="en-US" dirty="0"/>
              <a:t>至</a:t>
            </a:r>
            <a:r>
              <a:rPr lang="en-US" altLang="zh-TW" dirty="0"/>
              <a:t>7</a:t>
            </a:r>
            <a:r>
              <a:rPr lang="zh-TW" altLang="en-US" dirty="0"/>
              <a:t>年，為利資源有效運用、確保教學品質，請協助輔導學生於規定修業年限內完成學業。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77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關於學生選課，我們有幾點重要規定需要特別注意。首先，除非有不可抗力因素，學生必須在規定時間內完成選課，逾期不予受理。其次，各教學單位應盡量開放第三階段網路選課的名額上限，選課結束後不再接受加選已額滿課程的申請，以確保公平性。最後，若教師希望改為人工選課，</a:t>
            </a:r>
            <a:r>
              <a:rPr lang="zh-TW" alt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須於第一階段選課前決定，並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須提前在課程大綱中註明，並限制每門課加選人數不超過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5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人。這些規定旨在維護選課秩序，請大家務必遵守。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224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依教育部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109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年函示，自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110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學年度起禁止大學校內不同學制間轉系。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936D52-512B-47DE-BC94-6C88A56CE98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91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依教育部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109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年函示，學系不得以系費未繳納為由，拒絕學生休退學、畢業之離校申請。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936D52-512B-47DE-BC94-6C88A56CE98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0596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依教育部</a:t>
            </a:r>
            <a:r>
              <a:rPr lang="en-US" altLang="zh-TW" dirty="0"/>
              <a:t>109</a:t>
            </a:r>
            <a:r>
              <a:rPr lang="zh-TW" altLang="en-US" dirty="0"/>
              <a:t>年函示，寒暑假期間，務請落實人員請假代理制度，並以良好溝通協助學生完成相關申請作業，避免因誤解產生爭議。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422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今天我要報告招生組的業務內容。我們主要負責學校各項招生工作</a:t>
            </a:r>
            <a:r>
              <a:rPr lang="en-US" altLang="zh-TW" dirty="0"/>
              <a:t>,</a:t>
            </a:r>
            <a:r>
              <a:rPr lang="zh-TW" altLang="en-US" dirty="0"/>
              <a:t>包括修訂簡章、辦理各類入學考試、彙報招生資料等。我們也負責運動績優生升學輔導業務</a:t>
            </a:r>
            <a:r>
              <a:rPr lang="en-US" altLang="zh-TW" dirty="0"/>
              <a:t>,</a:t>
            </a:r>
            <a:r>
              <a:rPr lang="zh-TW" altLang="en-US" dirty="0"/>
              <a:t>以及招生專業化發展試辦計畫。接下來我會詳細介紹各項工作內容。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059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招生組的業務內容。我們主要負責學校的招生工作</a:t>
            </a:r>
            <a:r>
              <a:rPr lang="en-US" altLang="zh-TW" dirty="0"/>
              <a:t>,</a:t>
            </a:r>
            <a:r>
              <a:rPr lang="zh-TW" altLang="en-US" dirty="0"/>
              <a:t>包括辦理各類入學考試、修訂招生簡章、處理僑生和外國學生申請入學等事宜。我們還負責彙報各招生管道的資料</a:t>
            </a:r>
            <a:r>
              <a:rPr lang="en-US" altLang="zh-TW" dirty="0"/>
              <a:t>,</a:t>
            </a:r>
            <a:r>
              <a:rPr lang="zh-TW" altLang="en-US" dirty="0"/>
              <a:t>製作招生文宣</a:t>
            </a:r>
            <a:r>
              <a:rPr lang="en-US" altLang="zh-TW" dirty="0"/>
              <a:t>,</a:t>
            </a:r>
            <a:r>
              <a:rPr lang="zh-TW" altLang="en-US" dirty="0"/>
              <a:t>以及安排宣傳參訪活動。除此之外</a:t>
            </a:r>
            <a:r>
              <a:rPr lang="en-US" altLang="zh-TW" dirty="0"/>
              <a:t>,</a:t>
            </a:r>
            <a:r>
              <a:rPr lang="zh-TW" altLang="en-US" dirty="0"/>
              <a:t>我們也負責提報院系所的增設調整和招生名額總量。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687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運動績優升學輔導方面的工作。我們負責簽聘升學輔導委員和工作幹部</a:t>
            </a:r>
            <a:r>
              <a:rPr lang="en-US" altLang="zh-TW" dirty="0"/>
              <a:t>,</a:t>
            </a:r>
            <a:r>
              <a:rPr lang="zh-TW" altLang="en-US" dirty="0"/>
              <a:t>規劃全國各校運動績優生甄審甄試的名額和報名作業。我們還要編製預算、擬定實施細則和簡章、召開各類會議</a:t>
            </a:r>
            <a:r>
              <a:rPr lang="en-US" altLang="zh-TW" dirty="0"/>
              <a:t>,</a:t>
            </a:r>
            <a:r>
              <a:rPr lang="zh-TW" altLang="en-US" dirty="0"/>
              <a:t>以及處理考生資格審核、放榜公告等事項。這些工作涵蓋了運動績優生升學輔導的全部過程。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9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招生專業化發展計畫的業務。這包括撰寫計畫和報告</a:t>
            </a:r>
            <a:r>
              <a:rPr lang="en-US" altLang="zh-TW" dirty="0"/>
              <a:t>,</a:t>
            </a:r>
            <a:r>
              <a:rPr lang="zh-TW" altLang="en-US" dirty="0"/>
              <a:t>協助審查團隊進行專業審查</a:t>
            </a:r>
            <a:r>
              <a:rPr lang="en-US" altLang="zh-TW" dirty="0"/>
              <a:t>,</a:t>
            </a:r>
            <a:r>
              <a:rPr lang="zh-TW" altLang="en-US" dirty="0"/>
              <a:t>處理招生資料的統計分析。我們還要加強學習資料庫</a:t>
            </a:r>
            <a:r>
              <a:rPr lang="en-US" altLang="zh-TW" dirty="0"/>
              <a:t>,</a:t>
            </a:r>
            <a:r>
              <a:rPr lang="zh-TW" altLang="en-US" dirty="0"/>
              <a:t>整合校務研究中的招生相關資料</a:t>
            </a:r>
            <a:r>
              <a:rPr lang="en-US" altLang="zh-TW" dirty="0"/>
              <a:t>,</a:t>
            </a:r>
            <a:r>
              <a:rPr lang="zh-TW" altLang="en-US" dirty="0"/>
              <a:t>並建立招生專業化發展試辦計畫網站。這些工作都是為了提升我們招生工作的專業化程度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705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這張表格呈現了</a:t>
            </a:r>
            <a:r>
              <a:rPr lang="en-US" altLang="zh-TW" dirty="0"/>
              <a:t>113</a:t>
            </a:r>
            <a:r>
              <a:rPr lang="zh-TW" altLang="en-US" dirty="0"/>
              <a:t>學年度碩士班的招生情況統計。從數據可以看出</a:t>
            </a:r>
            <a:r>
              <a:rPr lang="en-US" altLang="zh-TW" dirty="0"/>
              <a:t>,</a:t>
            </a:r>
            <a:r>
              <a:rPr lang="zh-TW" altLang="en-US" dirty="0"/>
              <a:t>今年碩士班甄試和入學考試的報名人數都有小幅上升。其中</a:t>
            </a:r>
            <a:r>
              <a:rPr lang="en-US" altLang="zh-TW" dirty="0"/>
              <a:t>,</a:t>
            </a:r>
            <a:r>
              <a:rPr lang="zh-TW" altLang="en-US" dirty="0"/>
              <a:t>體育學系、舞蹈學系和休閒運動學系的報名人數增加較多。不過</a:t>
            </a:r>
            <a:r>
              <a:rPr lang="en-US" altLang="zh-TW" dirty="0"/>
              <a:t>,</a:t>
            </a:r>
            <a:r>
              <a:rPr lang="zh-TW" altLang="en-US" dirty="0"/>
              <a:t>在職專班的報名人數則有較大幅度的增加</a:t>
            </a:r>
            <a:r>
              <a:rPr lang="en-US" altLang="zh-TW" dirty="0"/>
              <a:t>,</a:t>
            </a:r>
            <a:r>
              <a:rPr lang="zh-TW" altLang="en-US" dirty="0"/>
              <a:t>尤其是體育學系和競技運動學系的在職專班。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589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這張圖表顯示了近五年來碩士班甄試的招生情況。我們可以看到</a:t>
            </a:r>
            <a:r>
              <a:rPr lang="en-US" altLang="zh-TW" dirty="0"/>
              <a:t>,</a:t>
            </a:r>
            <a:r>
              <a:rPr lang="zh-TW" altLang="en-US" dirty="0"/>
              <a:t>大部分學系的報名人數都有波動</a:t>
            </a:r>
            <a:r>
              <a:rPr lang="en-US" altLang="zh-TW" dirty="0"/>
              <a:t>,</a:t>
            </a:r>
            <a:r>
              <a:rPr lang="zh-TW" altLang="en-US" dirty="0"/>
              <a:t>但整體趨勢相對穩定。值得注意的是</a:t>
            </a:r>
            <a:r>
              <a:rPr lang="en-US" altLang="zh-TW" dirty="0"/>
              <a:t>,</a:t>
            </a:r>
            <a:r>
              <a:rPr lang="zh-TW" altLang="en-US" dirty="0"/>
              <a:t>舞蹈學系和運動資訊與傳播學系在</a:t>
            </a:r>
            <a:r>
              <a:rPr lang="en-US" altLang="zh-TW" dirty="0"/>
              <a:t>113</a:t>
            </a:r>
            <a:r>
              <a:rPr lang="zh-TW" altLang="en-US" dirty="0"/>
              <a:t>學年度的報名人數有明顯增加。這可能反映了這些領域的就業市場變化或我們招生策略的成效。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901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這張圖表呈現了近五年來碩士班入學考試的招生情況。從趨勢來看</a:t>
            </a:r>
            <a:r>
              <a:rPr lang="en-US" altLang="zh-TW" dirty="0"/>
              <a:t>,</a:t>
            </a:r>
            <a:r>
              <a:rPr lang="zh-TW" altLang="en-US" dirty="0"/>
              <a:t>大部分學系的報名人數相對穩定</a:t>
            </a:r>
            <a:r>
              <a:rPr lang="en-US" altLang="zh-TW" dirty="0"/>
              <a:t>,</a:t>
            </a:r>
            <a:r>
              <a:rPr lang="zh-TW" altLang="en-US" dirty="0"/>
              <a:t>但有些微波動。值得注意的是</a:t>
            </a:r>
            <a:r>
              <a:rPr lang="en-US" altLang="zh-TW" dirty="0"/>
              <a:t>,</a:t>
            </a:r>
            <a:r>
              <a:rPr lang="zh-TW" altLang="en-US" dirty="0"/>
              <a:t>休閒運動學系在</a:t>
            </a:r>
            <a:r>
              <a:rPr lang="en-US" altLang="zh-TW" dirty="0"/>
              <a:t>113</a:t>
            </a:r>
            <a:r>
              <a:rPr lang="zh-TW" altLang="en-US" dirty="0"/>
              <a:t>學年度的報名人數有明顯增加</a:t>
            </a:r>
            <a:r>
              <a:rPr lang="en-US" altLang="zh-TW" dirty="0"/>
              <a:t>,</a:t>
            </a:r>
            <a:r>
              <a:rPr lang="zh-TW" altLang="en-US" dirty="0"/>
              <a:t>而運動事業管理學系則有所下降。我們需要進一步分析這些變化的原因</a:t>
            </a:r>
            <a:r>
              <a:rPr lang="en-US" altLang="zh-TW" dirty="0"/>
              <a:t>,</a:t>
            </a:r>
            <a:r>
              <a:rPr lang="zh-TW" altLang="en-US" dirty="0"/>
              <a:t>以調整招生策略。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00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接著介紹課程大綱中設定第三階段選課方式。教師可以在系統中勾選是否採用人工選課，並註明加選人數上限為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5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人。這個設定對於控制課程人數、確保教學品質很重要，請授課教師在填寫課程大綱時多加留意這個選項。如果有任何疑問，可以隨時向課務組詢問。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154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這張圖表顯示了近五年來碩士在職專班的招生情況。整體來看</a:t>
            </a:r>
            <a:r>
              <a:rPr lang="en-US" altLang="zh-TW" dirty="0"/>
              <a:t>,</a:t>
            </a:r>
            <a:r>
              <a:rPr lang="zh-TW" altLang="en-US" dirty="0"/>
              <a:t>在職專班的報名人數呈現上升趨勢</a:t>
            </a:r>
            <a:r>
              <a:rPr lang="en-US" altLang="zh-TW" dirty="0"/>
              <a:t>,</a:t>
            </a:r>
            <a:r>
              <a:rPr lang="zh-TW" altLang="en-US" dirty="0"/>
              <a:t>特別是體育學系和競技運動學系。這可能反映了社會對體育相關領域進修需求的增加。我們需要關注這一趨勢</a:t>
            </a:r>
            <a:r>
              <a:rPr lang="en-US" altLang="zh-TW" dirty="0"/>
              <a:t>,</a:t>
            </a:r>
            <a:r>
              <a:rPr lang="zh-TW" altLang="en-US" dirty="0"/>
              <a:t>考慮是否需要增加相關課程或調整招生名額。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608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這張表格呈現了</a:t>
            </a:r>
            <a:r>
              <a:rPr lang="en-US" altLang="zh-TW" dirty="0"/>
              <a:t>113</a:t>
            </a:r>
            <a:r>
              <a:rPr lang="zh-TW" altLang="en-US" dirty="0"/>
              <a:t>學年度學士班的招生情況統計。從數據可以看出</a:t>
            </a:r>
            <a:r>
              <a:rPr lang="en-US" altLang="zh-TW" dirty="0"/>
              <a:t>,</a:t>
            </a:r>
            <a:r>
              <a:rPr lang="zh-TW" altLang="en-US" dirty="0"/>
              <a:t>今年大部分學系的報名人數較去年有所下降</a:t>
            </a:r>
            <a:r>
              <a:rPr lang="en-US" altLang="zh-TW" dirty="0"/>
              <a:t>,</a:t>
            </a:r>
            <a:r>
              <a:rPr lang="zh-TW" altLang="en-US" dirty="0"/>
              <a:t>尤其是球類運動學系和進修學士班。不過</a:t>
            </a:r>
            <a:r>
              <a:rPr lang="en-US" altLang="zh-TW" dirty="0"/>
              <a:t>,</a:t>
            </a:r>
            <a:r>
              <a:rPr lang="zh-TW" altLang="en-US" dirty="0"/>
              <a:t>休閒運動學系和舞蹈學系的報名人數有所增加。我們需要分析造成這些變化的原因</a:t>
            </a:r>
            <a:r>
              <a:rPr lang="en-US" altLang="zh-TW" dirty="0"/>
              <a:t>,</a:t>
            </a:r>
            <a:r>
              <a:rPr lang="zh-TW" altLang="en-US" dirty="0"/>
              <a:t>並思考如何提升整體招生吸引力。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135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這張圖表顯示了近五年來學士班的招生情況。我們可以看到</a:t>
            </a:r>
            <a:r>
              <a:rPr lang="en-US" altLang="zh-TW" dirty="0"/>
              <a:t>,</a:t>
            </a:r>
            <a:r>
              <a:rPr lang="zh-TW" altLang="en-US" dirty="0"/>
              <a:t>大部分學系的報名人數都有波動</a:t>
            </a:r>
            <a:r>
              <a:rPr lang="en-US" altLang="zh-TW" dirty="0"/>
              <a:t>,</a:t>
            </a:r>
            <a:r>
              <a:rPr lang="zh-TW" altLang="en-US" dirty="0"/>
              <a:t>但整體趨勢呈現下降。特別是球類運動學系和進修學士班的報名人數下降較為明顯。相比之下</a:t>
            </a:r>
            <a:r>
              <a:rPr lang="en-US" altLang="zh-TW" dirty="0"/>
              <a:t>,</a:t>
            </a:r>
            <a:r>
              <a:rPr lang="zh-TW" altLang="en-US" dirty="0"/>
              <a:t>休閒運動學系和舞蹈學系在近年來的報名人數相對穩定。我們需要深入分析這些趨勢</a:t>
            </a:r>
            <a:r>
              <a:rPr lang="en-US" altLang="zh-TW" dirty="0"/>
              <a:t>,</a:t>
            </a:r>
            <a:r>
              <a:rPr lang="zh-TW" altLang="en-US" dirty="0"/>
              <a:t>調整招生策略。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269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這張表格呈現了</a:t>
            </a:r>
            <a:r>
              <a:rPr lang="en-US" altLang="zh-TW" dirty="0"/>
              <a:t>113</a:t>
            </a:r>
            <a:r>
              <a:rPr lang="zh-TW" altLang="en-US" dirty="0"/>
              <a:t>學年度全國申請入學統一分發的情況。與</a:t>
            </a:r>
            <a:r>
              <a:rPr lang="en-US" altLang="zh-TW" dirty="0"/>
              <a:t>112</a:t>
            </a:r>
            <a:r>
              <a:rPr lang="zh-TW" altLang="en-US" dirty="0"/>
              <a:t>學年度相比</a:t>
            </a:r>
            <a:r>
              <a:rPr lang="en-US" altLang="zh-TW" dirty="0"/>
              <a:t>,</a:t>
            </a:r>
            <a:r>
              <a:rPr lang="zh-TW" altLang="en-US" dirty="0"/>
              <a:t>今年的報名總人數和通過篩選的考生人數都有所增加。值得注意的是</a:t>
            </a:r>
            <a:r>
              <a:rPr lang="en-US" altLang="zh-TW" dirty="0"/>
              <a:t>,</a:t>
            </a:r>
            <a:r>
              <a:rPr lang="zh-TW" altLang="en-US" dirty="0"/>
              <a:t>各大學錄取的正取人數略有減少</a:t>
            </a:r>
            <a:r>
              <a:rPr lang="en-US" altLang="zh-TW" dirty="0"/>
              <a:t>,</a:t>
            </a:r>
            <a:r>
              <a:rPr lang="zh-TW" altLang="en-US" dirty="0"/>
              <a:t>而備取人數增加。此外</a:t>
            </a:r>
            <a:r>
              <a:rPr lang="en-US" altLang="zh-TW" dirty="0"/>
              <a:t>,</a:t>
            </a:r>
            <a:r>
              <a:rPr lang="zh-TW" altLang="en-US" dirty="0"/>
              <a:t>願景計畫的招生名額和錄取人數都有明顯增加</a:t>
            </a:r>
            <a:r>
              <a:rPr lang="en-US" altLang="zh-TW" dirty="0"/>
              <a:t>,</a:t>
            </a:r>
            <a:r>
              <a:rPr lang="zh-TW" altLang="en-US" dirty="0"/>
              <a:t>反映了教育政策的變化。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836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這張表格展示了</a:t>
            </a:r>
            <a:r>
              <a:rPr lang="en-US" altLang="zh-TW" dirty="0"/>
              <a:t>113</a:t>
            </a:r>
            <a:r>
              <a:rPr lang="zh-TW" altLang="en-US" dirty="0"/>
              <a:t>學年度申請入學統一分發的相關資料。我們可以看到</a:t>
            </a:r>
            <a:r>
              <a:rPr lang="en-US" altLang="zh-TW" dirty="0"/>
              <a:t>,</a:t>
            </a:r>
            <a:r>
              <a:rPr lang="zh-TW" altLang="en-US" dirty="0"/>
              <a:t>今年具有登記資格和完成就讀志願序登記的人數都有所增加。獲分發人數也增加了</a:t>
            </a:r>
            <a:r>
              <a:rPr lang="en-US" altLang="zh-TW" dirty="0"/>
              <a:t>2,180</a:t>
            </a:r>
            <a:r>
              <a:rPr lang="zh-TW" altLang="en-US" dirty="0"/>
              <a:t>人</a:t>
            </a:r>
            <a:r>
              <a:rPr lang="en-US" altLang="zh-TW" dirty="0"/>
              <a:t>,</a:t>
            </a:r>
            <a:r>
              <a:rPr lang="zh-TW" altLang="en-US" dirty="0"/>
              <a:t>其中以備取資格獲分發的人數增加了</a:t>
            </a:r>
            <a:r>
              <a:rPr lang="en-US" altLang="zh-TW" dirty="0"/>
              <a:t>1,345</a:t>
            </a:r>
            <a:r>
              <a:rPr lang="zh-TW" altLang="en-US" dirty="0"/>
              <a:t>人。值得注意的是</a:t>
            </a:r>
            <a:r>
              <a:rPr lang="en-US" altLang="zh-TW" dirty="0"/>
              <a:t>,</a:t>
            </a:r>
            <a:r>
              <a:rPr lang="zh-TW" altLang="en-US" dirty="0"/>
              <a:t>統一分發後的缺額數大幅減少</a:t>
            </a:r>
            <a:r>
              <a:rPr lang="en-US" altLang="zh-TW" dirty="0"/>
              <a:t>,</a:t>
            </a:r>
            <a:r>
              <a:rPr lang="zh-TW" altLang="en-US" dirty="0"/>
              <a:t>反映了申請入學管道的競爭更加激烈。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466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這張表格顯示了</a:t>
            </a:r>
            <a:r>
              <a:rPr lang="en-US" altLang="zh-TW" dirty="0"/>
              <a:t>113</a:t>
            </a:r>
            <a:r>
              <a:rPr lang="zh-TW" altLang="en-US" dirty="0"/>
              <a:t>學年度申請入學各志願序獲分發的情況。我們可以看到</a:t>
            </a:r>
            <a:r>
              <a:rPr lang="en-US" altLang="zh-TW" dirty="0"/>
              <a:t>,</a:t>
            </a:r>
            <a:r>
              <a:rPr lang="zh-TW" altLang="en-US" dirty="0"/>
              <a:t>大多數考生仍然以第一志願序獲得分發</a:t>
            </a:r>
            <a:r>
              <a:rPr lang="en-US" altLang="zh-TW" dirty="0"/>
              <a:t>,</a:t>
            </a:r>
            <a:r>
              <a:rPr lang="zh-TW" altLang="en-US" dirty="0"/>
              <a:t>佔</a:t>
            </a:r>
            <a:r>
              <a:rPr lang="en-US" altLang="zh-TW" dirty="0"/>
              <a:t>92.95%</a:t>
            </a:r>
            <a:r>
              <a:rPr lang="zh-TW" altLang="en-US" dirty="0"/>
              <a:t>。不過</a:t>
            </a:r>
            <a:r>
              <a:rPr lang="en-US" altLang="zh-TW" dirty="0"/>
              <a:t>,</a:t>
            </a:r>
            <a:r>
              <a:rPr lang="zh-TW" altLang="en-US" dirty="0"/>
              <a:t>與</a:t>
            </a:r>
            <a:r>
              <a:rPr lang="en-US" altLang="zh-TW" dirty="0"/>
              <a:t>112</a:t>
            </a:r>
            <a:r>
              <a:rPr lang="zh-TW" altLang="en-US" dirty="0"/>
              <a:t>學年度相比</a:t>
            </a:r>
            <a:r>
              <a:rPr lang="en-US" altLang="zh-TW" dirty="0"/>
              <a:t>,</a:t>
            </a:r>
            <a:r>
              <a:rPr lang="zh-TW" altLang="en-US" dirty="0"/>
              <a:t>以第二志願序及之後志願序獲分發的比例略有增加。這可能反映了考生在選擇志願時更加謹慎和多元化。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65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這張表格呈現了</a:t>
            </a:r>
            <a:r>
              <a:rPr lang="en-US" altLang="zh-TW" dirty="0"/>
              <a:t>113</a:t>
            </a:r>
            <a:r>
              <a:rPr lang="zh-TW" altLang="en-US" dirty="0"/>
              <a:t>學年度本校在申請入學中的表現。我校的招生名額使用率達到</a:t>
            </a:r>
            <a:r>
              <a:rPr lang="en-US" altLang="zh-TW" dirty="0"/>
              <a:t>91.49%,</a:t>
            </a:r>
            <a:r>
              <a:rPr lang="zh-TW" altLang="en-US" dirty="0"/>
              <a:t>在全國公私立大專校院中排名第</a:t>
            </a:r>
            <a:r>
              <a:rPr lang="en-US" altLang="zh-TW" dirty="0"/>
              <a:t>6</a:t>
            </a:r>
            <a:r>
              <a:rPr lang="zh-TW" altLang="en-US" dirty="0"/>
              <a:t>。這顯示我們在申請入學管道的表現相當不錯</a:t>
            </a:r>
            <a:r>
              <a:rPr lang="en-US" altLang="zh-TW" dirty="0"/>
              <a:t>,</a:t>
            </a:r>
            <a:r>
              <a:rPr lang="zh-TW" altLang="en-US" dirty="0"/>
              <a:t>吸引力較強。不過</a:t>
            </a:r>
            <a:r>
              <a:rPr lang="en-US" altLang="zh-TW" dirty="0"/>
              <a:t>,</a:t>
            </a:r>
            <a:r>
              <a:rPr lang="zh-TW" altLang="en-US" dirty="0"/>
              <a:t>我們仍有</a:t>
            </a:r>
            <a:r>
              <a:rPr lang="en-US" altLang="zh-TW" dirty="0"/>
              <a:t>12</a:t>
            </a:r>
            <a:r>
              <a:rPr lang="zh-TW" altLang="en-US" dirty="0"/>
              <a:t>個名額的缺額</a:t>
            </a:r>
            <a:r>
              <a:rPr lang="en-US" altLang="zh-TW" dirty="0"/>
              <a:t>,</a:t>
            </a:r>
            <a:r>
              <a:rPr lang="zh-TW" altLang="en-US" dirty="0"/>
              <a:t>未來可以考慮如何進一步提高招生名額的使用率。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824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這張圖表展示</a:t>
            </a:r>
            <a:r>
              <a:rPr lang="en-US" altLang="zh-TW" dirty="0"/>
              <a:t>109</a:t>
            </a:r>
            <a:r>
              <a:rPr lang="zh-TW" altLang="en-US" dirty="0"/>
              <a:t>至</a:t>
            </a:r>
            <a:r>
              <a:rPr lang="en-US" altLang="zh-TW" dirty="0"/>
              <a:t>113</a:t>
            </a:r>
            <a:r>
              <a:rPr lang="zh-TW" altLang="en-US" dirty="0"/>
              <a:t>學年度分發入學的相關統計資料。標題特別強調了</a:t>
            </a:r>
            <a:r>
              <a:rPr lang="en-US" altLang="zh-TW" dirty="0"/>
              <a:t>113</a:t>
            </a:r>
            <a:r>
              <a:rPr lang="zh-TW" altLang="en-US" dirty="0"/>
              <a:t>學年度全國分發入學的分發結果。這代表接下來的內容將聚焦於最新一學年度的入學分發情況</a:t>
            </a:r>
            <a:r>
              <a:rPr lang="en-US" altLang="zh-TW" dirty="0"/>
              <a:t>,</a:t>
            </a:r>
            <a:r>
              <a:rPr lang="zh-TW" altLang="en-US" dirty="0"/>
              <a:t>同時本表也提供過去幾年的對比數據</a:t>
            </a:r>
            <a:r>
              <a:rPr lang="en-US" altLang="zh-TW" dirty="0"/>
              <a:t>,</a:t>
            </a:r>
            <a:r>
              <a:rPr lang="zh-TW" altLang="en-US" dirty="0"/>
              <a:t>以便觀察入學趨勢的變化。</a:t>
            </a:r>
            <a:endParaRPr lang="en-US" altLang="zh-TW" dirty="0"/>
          </a:p>
          <a:p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本學年度登記人數共 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37,069 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人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DFKaiShu-SB-Estd-BF"/>
              </a:rPr>
              <a:t>,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總錄取人數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35,076 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人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DFKaiShu-SB-Estd-BF"/>
              </a:rPr>
              <a:t>(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 含特種生外加錄取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317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人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DFKaiShu-SB-Estd-BF"/>
              </a:rPr>
              <a:t>)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，錄取率為 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94.62%,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 相較於 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112 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學年度錄取率 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96.14%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降低了 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1.52 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個百分點。</a:t>
            </a:r>
            <a:r>
              <a:rPr lang="zh-TW" altLang="en-US" dirty="0"/>
              <a:t> 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0283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這張表格詳細列出近五年分發入學的招生名額變化。我們可以看到</a:t>
            </a:r>
            <a:r>
              <a:rPr lang="en-US" altLang="zh-TW" dirty="0"/>
              <a:t>,</a:t>
            </a:r>
            <a:r>
              <a:rPr lang="zh-TW" altLang="en-US" dirty="0"/>
              <a:t> 分發入學招生名額這幾年都呈現逐年減少的趨勢。這可能與整體高等教育政策和人口結構變化有關。我們需要密切關注這些變化</a:t>
            </a:r>
            <a:r>
              <a:rPr lang="en-US" altLang="zh-TW" dirty="0"/>
              <a:t>,</a:t>
            </a:r>
            <a:r>
              <a:rPr lang="zh-TW" altLang="en-US" dirty="0"/>
              <a:t>適時調整我校的招生規劃。</a:t>
            </a:r>
            <a:endParaRPr lang="en-US" altLang="zh-TW" dirty="0"/>
          </a:p>
          <a:p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今年繁星推薦、申請入學等各管道名額回流至分發入學管道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DFKaiShu-SB-Estd-BF"/>
              </a:rPr>
              <a:t>,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共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15,426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名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DFKaiShu-SB-Estd-BF"/>
              </a:rPr>
              <a:t>,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較去年減少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4,591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名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DFKaiShu-SB-Estd-BF"/>
              </a:rPr>
              <a:t>;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 回流後總招生名額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37,264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名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DFKaiShu-SB-Estd-BF"/>
              </a:rPr>
              <a:t>,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較去年減少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5,215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名。 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8835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這頁內容關注</a:t>
            </a:r>
            <a:r>
              <a:rPr lang="en-US" altLang="zh-TW" dirty="0"/>
              <a:t>109</a:t>
            </a:r>
            <a:r>
              <a:rPr lang="zh-TW" altLang="en-US" dirty="0"/>
              <a:t>至</a:t>
            </a:r>
            <a:r>
              <a:rPr lang="en-US" altLang="zh-TW" dirty="0"/>
              <a:t>113</a:t>
            </a:r>
            <a:r>
              <a:rPr lang="zh-TW" altLang="en-US" dirty="0"/>
              <a:t>學年度分發入學的缺額統計</a:t>
            </a:r>
            <a:r>
              <a:rPr lang="en-US" altLang="zh-TW" dirty="0"/>
              <a:t>,</a:t>
            </a:r>
            <a:r>
              <a:rPr lang="zh-TW" altLang="en-US" dirty="0"/>
              <a:t>特別標註了</a:t>
            </a:r>
            <a:r>
              <a:rPr lang="en-US" altLang="zh-TW" dirty="0"/>
              <a:t>"</a:t>
            </a:r>
            <a:r>
              <a:rPr lang="zh-TW" altLang="en-US" dirty="0"/>
              <a:t>招生名額</a:t>
            </a:r>
            <a:r>
              <a:rPr lang="en-US" altLang="zh-TW" dirty="0"/>
              <a:t>"</a:t>
            </a:r>
            <a:r>
              <a:rPr lang="zh-TW" altLang="en-US" dirty="0"/>
              <a:t>。這些數據揭示了各學年度實際招生與計劃招生之間的差距</a:t>
            </a:r>
            <a:r>
              <a:rPr lang="en-US" altLang="zh-TW" dirty="0"/>
              <a:t>,</a:t>
            </a:r>
            <a:r>
              <a:rPr lang="zh-TW" altLang="en-US" dirty="0"/>
              <a:t>有助於分析招生策略的效果和學生選擇的傾向。缺額統計可能反映出某些學科或學校的吸引力變化。</a:t>
            </a:r>
            <a:endParaRPr lang="en-US" altLang="zh-TW" dirty="0"/>
          </a:p>
          <a:p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分發後招生缺額計有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2,505 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名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DFKaiShu-SB-Estd-BF"/>
              </a:rPr>
              <a:t>,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較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112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學年度招生缺額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6,464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名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DFKaiShu-SB-Estd-BF"/>
              </a:rPr>
              <a:t>,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 減少</a:t>
            </a:r>
            <a:r>
              <a:rPr lang="en-US" altLang="zh-TW" sz="1800" b="0" i="0" dirty="0">
                <a:solidFill>
                  <a:srgbClr val="000000"/>
                </a:solidFill>
                <a:effectLst/>
                <a:latin typeface="TimesNewRomanPSMT"/>
              </a:rPr>
              <a:t>3,959</a:t>
            </a:r>
            <a:r>
              <a:rPr lang="zh-TW" altLang="en-US" sz="1800" b="0" i="0" dirty="0">
                <a:solidFill>
                  <a:srgbClr val="000000"/>
                </a:solidFill>
                <a:effectLst/>
                <a:latin typeface="DFKaiShu-SB-Estd-BF"/>
              </a:rPr>
              <a:t>名。 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04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第三階段選課是學期初最後一次網路選課機會。只有前兩階段結束後尚未額滿的課程才開放選修。選課時間定於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113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年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9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月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20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日中午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時至晚上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9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時，其中應屆畢業生和延修生可提前半小時開始選課。我們建議學生在開學第一週先試聽感興趣的課程，再於網路開放時間上線決選。這個安排既能讓學生了解課程內容，又可確保選課公平有序進行。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5068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本頁詳細列出本校</a:t>
            </a:r>
            <a:r>
              <a:rPr lang="en-US" altLang="zh-TW" dirty="0"/>
              <a:t>113</a:t>
            </a:r>
            <a:r>
              <a:rPr lang="zh-TW" altLang="en-US" dirty="0"/>
              <a:t>學年度各招生學系分發入學的最終分發結果。表格包含各招生學系在分發入學管道的原核定名額、回流名額、回流後招生總名額、實際錄取名額以及招生缺額。我們可以看到</a:t>
            </a:r>
            <a:r>
              <a:rPr lang="en-US" altLang="zh-TW" dirty="0"/>
              <a:t>,113</a:t>
            </a:r>
            <a:r>
              <a:rPr lang="zh-TW" altLang="en-US" dirty="0"/>
              <a:t>學年度各招生學系都成功使用了全部的招生名額，沒有出現缺額。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9063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這張投影片介紹了教育部補助本校招生專業化發展計畫的執行情形。從</a:t>
            </a:r>
            <a:r>
              <a:rPr lang="en-US" altLang="zh-TW" dirty="0"/>
              <a:t>108</a:t>
            </a:r>
            <a:r>
              <a:rPr lang="zh-TW" altLang="en-US" dirty="0"/>
              <a:t>年開始</a:t>
            </a:r>
            <a:r>
              <a:rPr lang="en-US" altLang="zh-TW" dirty="0"/>
              <a:t>,</a:t>
            </a:r>
            <a:r>
              <a:rPr lang="zh-TW" altLang="en-US" dirty="0"/>
              <a:t>我們已經連續參與了四期計畫</a:t>
            </a:r>
            <a:r>
              <a:rPr lang="en-US" altLang="zh-TW" dirty="0"/>
              <a:t>,</a:t>
            </a:r>
            <a:r>
              <a:rPr lang="zh-TW" altLang="en-US" dirty="0"/>
              <a:t>近二期的補助金額都在</a:t>
            </a:r>
            <a:r>
              <a:rPr lang="en-US" altLang="zh-TW" dirty="0"/>
              <a:t>500</a:t>
            </a:r>
            <a:r>
              <a:rPr lang="zh-TW" altLang="en-US" dirty="0"/>
              <a:t>萬元左右。這反映了教育部對我校招生專業化發展的持續支持。我們需要好好利用這些資源</a:t>
            </a:r>
            <a:r>
              <a:rPr lang="en-US" altLang="zh-TW" dirty="0"/>
              <a:t>,</a:t>
            </a:r>
            <a:r>
              <a:rPr lang="zh-TW" altLang="en-US" dirty="0"/>
              <a:t>不斷提升我校的招生專業化水平。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0372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這張表格列出了我們與區域及跨區高中或大學的互動諮詢活動。我們舉辦了多場交流活動</a:t>
            </a:r>
            <a:r>
              <a:rPr lang="en-US" altLang="zh-TW" dirty="0"/>
              <a:t>,</a:t>
            </a:r>
            <a:r>
              <a:rPr lang="zh-TW" altLang="en-US" dirty="0"/>
              <a:t>包括學習歷程檔案經驗分享、面試尺規訂定經驗分享等。這些活動不僅有助於我們了解高中端的需求</a:t>
            </a:r>
            <a:r>
              <a:rPr lang="en-US" altLang="zh-TW" dirty="0"/>
              <a:t>,</a:t>
            </a:r>
            <a:r>
              <a:rPr lang="zh-TW" altLang="en-US" dirty="0"/>
              <a:t>也能讓我們與其他大學交流招生經驗。未來我們要持續推動這類活動</a:t>
            </a:r>
            <a:r>
              <a:rPr lang="en-US" altLang="zh-TW" dirty="0"/>
              <a:t>,</a:t>
            </a:r>
            <a:r>
              <a:rPr lang="zh-TW" altLang="en-US" dirty="0"/>
              <a:t>加強與各方的互動。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9881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從</a:t>
            </a:r>
            <a:r>
              <a:rPr lang="en-US" altLang="zh-TW" dirty="0"/>
              <a:t>113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月開始</a:t>
            </a:r>
            <a:r>
              <a:rPr lang="en-US" altLang="zh-TW" dirty="0"/>
              <a:t>,</a:t>
            </a:r>
            <a:r>
              <a:rPr lang="zh-TW" altLang="en-US" dirty="0"/>
              <a:t>我們需要按時完成各項任務</a:t>
            </a:r>
            <a:r>
              <a:rPr lang="en-US" altLang="zh-TW" dirty="0"/>
              <a:t>,</a:t>
            </a:r>
            <a:r>
              <a:rPr lang="zh-TW" altLang="en-US" dirty="0"/>
              <a:t>包括繳交規劃書、期中成果報告和最終成果報告。這些工作都需要我們精心規劃和執行。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3500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學年度招生專業化發展計畫的校內工作期程規劃。從</a:t>
            </a: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月開始</a:t>
            </a:r>
            <a:r>
              <a:rPr lang="en-US" altLang="zh-TW" dirty="0"/>
              <a:t>,</a:t>
            </a:r>
            <a:r>
              <a:rPr lang="zh-TW" altLang="en-US" dirty="0"/>
              <a:t>我們需要完成一系列工作</a:t>
            </a:r>
            <a:r>
              <a:rPr lang="en-US" altLang="zh-TW" dirty="0"/>
              <a:t>,</a:t>
            </a:r>
            <a:r>
              <a:rPr lang="zh-TW" altLang="en-US" dirty="0"/>
              <a:t>包括辦理工作坊、與高中大學互動交流、擬定評量尺規等。特別需要注意的是</a:t>
            </a:r>
            <a:r>
              <a:rPr lang="en-US" altLang="zh-TW" dirty="0"/>
              <a:t>,</a:t>
            </a:r>
            <a:r>
              <a:rPr lang="zh-TW" altLang="en-US" dirty="0"/>
              <a:t>我們要在</a:t>
            </a:r>
            <a:r>
              <a:rPr lang="en-US" altLang="zh-TW" dirty="0"/>
              <a:t>114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月前完成評分審核系統的更新</a:t>
            </a:r>
            <a:r>
              <a:rPr lang="en-US" altLang="zh-TW" dirty="0"/>
              <a:t>,</a:t>
            </a:r>
            <a:r>
              <a:rPr lang="zh-TW" altLang="en-US" dirty="0"/>
              <a:t>並在</a:t>
            </a:r>
            <a:r>
              <a:rPr lang="en-US" altLang="zh-TW" dirty="0"/>
              <a:t>3-4</a:t>
            </a:r>
            <a:r>
              <a:rPr lang="zh-TW" altLang="en-US" dirty="0"/>
              <a:t>月辦理模擬審查和系統教育訓練。這需要各學系及行政單位的密切配合。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8161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學年度招生專業化發展計畫中與高中及大學交流的補助說明。我們鼓勵各學系積極邀請高中和大學教師進行諮詢交流或辦理講座。補助內容包括出席費、講座鐘點費、交通費和膳費。申請流程包括提前提交活動申請單</a:t>
            </a:r>
            <a:r>
              <a:rPr lang="en-US" altLang="zh-TW" dirty="0"/>
              <a:t>,</a:t>
            </a:r>
            <a:r>
              <a:rPr lang="zh-TW" altLang="en-US"/>
              <a:t>活動後繳交成果報告等文件。這些補助能幫助我們更好地推動交流活動。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0730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C936D52-512B-47DE-BC94-6C88A56CE986}" type="slidenum">
              <a:rPr lang="en-US" altLang="zh-TW" smtClean="0"/>
              <a:t>57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39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人工選課將於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113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年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8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月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26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日至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9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月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日進行。適用對象包括跨學制修課學生、經核准跨系選課者、校際選課生、提前入學生、交換生及轉學生等。另外，若課程大綱註明採人工加選，授課教師可在開學第一週視學生到課情況，為最多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5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名學生辦理加選。這些規定讓選課更具彈性，同時也維持了課程品質和公平性。請相關師生留意申請時間和程序。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96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我們學校參與了臺灣國立大學系統的跨校選課合作協議。從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111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學年度開始，大學部學生每學期可免費跨校選修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門課程。這項政策大大拓展了學生的學習機會，讓他們能夠接觸到其他學校的優質課程資源。我們鼓勵學生善用這個機會，豐富自己的學習經驗。如果有興趣的同學，可以向課務組詢問詳細的申請流程。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760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關於教師請假、調課、補課和代課，我們有明確的處理原則。專任教師請假需在校務系統中填寫調補課申請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;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兼任教師則需填寫紙本假單，並詳細說明補課安排。所有代課教師原則上應由本校相關領域的專任教師擔任。另外，教學助理或研究生不得單獨授課。除特殊情況外，同一門課不得連續授課超過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4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節。這些規定旨在確保教學品質和學生權益，請各位教師務必遵守。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18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最後，我們要提醒所有教師在授課時應注意兩點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: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首先，教學內容和方式應以教育專業為核心，並積極推廣性別平等理念，為學生樹立正面的學術榜樣。其次，為保護智慧財產權，請教師提醒並引導學生使用正版教科書，避免非法影印。這兩點不僅關乎教學品質，也涉及學校的社會責任，希望大家能夠重視並落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altLang="zh-TW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480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註冊組主要業務項目為辦理學生學籍與成績相關作業，學籍業務包含新生報到遞補、註冊</a:t>
            </a:r>
            <a:r>
              <a:rPr lang="en-US" altLang="zh-TW" dirty="0"/>
              <a:t>(</a:t>
            </a:r>
            <a:r>
              <a:rPr lang="zh-TW" altLang="en-US" dirty="0"/>
              <a:t>學費</a:t>
            </a:r>
            <a:r>
              <a:rPr lang="en-US" altLang="zh-TW" dirty="0"/>
              <a:t>)</a:t>
            </a:r>
            <a:r>
              <a:rPr lang="zh-TW" altLang="en-US" dirty="0"/>
              <a:t>催繳、休退復學作業，以及畢業</a:t>
            </a:r>
            <a:r>
              <a:rPr lang="zh-TW" altLang="en-US"/>
              <a:t>離校證書等</a:t>
            </a:r>
            <a:r>
              <a:rPr lang="zh-TW" altLang="en-US" dirty="0"/>
              <a:t>相關事宜；成績業務則包含成績預警、學期成績登錄等作業。另配合學生與校友需求，核發學籍</a:t>
            </a:r>
            <a:r>
              <a:rPr lang="en-US" altLang="zh-TW" dirty="0"/>
              <a:t>(</a:t>
            </a:r>
            <a:r>
              <a:rPr lang="zh-TW" altLang="en-US" dirty="0"/>
              <a:t>如修業證明</a:t>
            </a:r>
            <a:r>
              <a:rPr lang="en-US" altLang="zh-TW" dirty="0"/>
              <a:t>)</a:t>
            </a:r>
            <a:r>
              <a:rPr lang="zh-TW" altLang="en-US" dirty="0"/>
              <a:t>與成績</a:t>
            </a:r>
            <a:r>
              <a:rPr lang="en-US" altLang="zh-TW" dirty="0"/>
              <a:t>(</a:t>
            </a:r>
            <a:r>
              <a:rPr lang="zh-TW" altLang="en-US" dirty="0"/>
              <a:t>如歷年成績單</a:t>
            </a:r>
            <a:r>
              <a:rPr lang="en-US" altLang="zh-TW" dirty="0"/>
              <a:t>)</a:t>
            </a:r>
            <a:r>
              <a:rPr lang="zh-TW" altLang="en-US" dirty="0"/>
              <a:t>相關證明。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25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7A361F-2CE0-4A7A-9DC1-19D80A94D687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8" name="Group 16"/>
          <p:cNvGrpSpPr>
            <a:grpSpLocks/>
          </p:cNvGrpSpPr>
          <p:nvPr userDrawn="1"/>
        </p:nvGrpSpPr>
        <p:grpSpPr bwMode="auto">
          <a:xfrm>
            <a:off x="3888317" y="3500438"/>
            <a:ext cx="4078816" cy="2438400"/>
            <a:chOff x="0" y="2208"/>
            <a:chExt cx="5520" cy="1536"/>
          </a:xfrm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8D659669-50DD-40AB-897C-09C533F024D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624" y="2208"/>
              <a:ext cx="4896" cy="1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4B6C788A-636D-4467-829D-56FD3CEC035E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653" y="2352"/>
              <a:ext cx="4818" cy="1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0" y="3072"/>
              <a:ext cx="624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7727951" y="3500438"/>
            <a:ext cx="4078816" cy="2438400"/>
            <a:chOff x="0" y="2208"/>
            <a:chExt cx="5520" cy="1536"/>
          </a:xfrm>
        </p:grpSpPr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0186D2A2-3600-49D0-88A6-0D362F41FF5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624" y="2208"/>
              <a:ext cx="4896" cy="1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AD12A616-2F23-48A7-92AC-2B11B047E96F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653" y="2352"/>
              <a:ext cx="4818" cy="1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0" y="3072"/>
              <a:ext cx="624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11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2155A9-2BEA-4E1A-A809-3AB570F0F12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333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2155A9-2BEA-4E1A-A809-3AB570F0F12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953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2155A9-2BEA-4E1A-A809-3AB570F0F12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84923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2155A9-2BEA-4E1A-A809-3AB570F0F12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174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2155A9-2BEA-4E1A-A809-3AB570F0F12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72692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AFC12-4D66-44DE-A31F-78C5C6398452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8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B1E3B-3093-4D98-B202-608BBDF9C3E3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77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 userDrawn="1"/>
        </p:nvGrpSpPr>
        <p:grpSpPr bwMode="lt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矩形 13"/>
            <p:cNvSpPr/>
            <p:nvPr/>
          </p:nvSpPr>
          <p:spPr bwMode="ltGray"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橢圓​​ 2"/>
            <p:cNvSpPr>
              <a:spLocks noChangeArrowheads="1"/>
            </p:cNvSpPr>
            <p:nvPr/>
          </p:nvSpPr>
          <p:spPr bwMode="ltGray">
            <a:xfrm flipH="1">
              <a:off x="90458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 rtl="0" eaLnBrk="1" hangingPunct="1"/>
              <a:endParaRPr lang="zh-TW" altLang="en-US" sz="24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橢圓​​ 3"/>
            <p:cNvSpPr>
              <a:spLocks noChangeArrowheads="1"/>
            </p:cNvSpPr>
            <p:nvPr/>
          </p:nvSpPr>
          <p:spPr bwMode="ltGray">
            <a:xfrm flipH="1">
              <a:off x="72551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 rtl="0" eaLnBrk="1" hangingPunct="1"/>
              <a:endParaRPr lang="zh-TW" altLang="en-US" sz="24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橢圓 4"/>
            <p:cNvSpPr>
              <a:spLocks noChangeArrowheads="1"/>
            </p:cNvSpPr>
            <p:nvPr/>
          </p:nvSpPr>
          <p:spPr bwMode="ltGray">
            <a:xfrm flipH="1">
              <a:off x="5464419" y="16002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 eaLnBrk="1" hangingPunct="1"/>
              <a:endParaRPr lang="zh-TW" altLang="en-US" sz="24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​​ 5"/>
            <p:cNvSpPr>
              <a:spLocks noChangeArrowheads="1"/>
            </p:cNvSpPr>
            <p:nvPr/>
          </p:nvSpPr>
          <p:spPr bwMode="ltGray">
            <a:xfrm flipH="1">
              <a:off x="5464419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 rtl="0" eaLnBrk="1" hangingPunct="1"/>
              <a:endParaRPr lang="zh-TW" altLang="en-US" sz="24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​​ 6"/>
            <p:cNvSpPr>
              <a:spLocks noChangeArrowheads="1"/>
            </p:cNvSpPr>
            <p:nvPr/>
          </p:nvSpPr>
          <p:spPr bwMode="ltGray">
            <a:xfrm flipH="1">
              <a:off x="3732457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 rtl="0" eaLnBrk="1" hangingPunct="1"/>
              <a:endParaRPr lang="zh-TW" altLang="en-US" sz="24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​​ 7"/>
            <p:cNvSpPr>
              <a:spLocks noChangeArrowheads="1"/>
            </p:cNvSpPr>
            <p:nvPr/>
          </p:nvSpPr>
          <p:spPr bwMode="ltGray">
            <a:xfrm flipH="1">
              <a:off x="9045819" y="32766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 eaLnBrk="1" hangingPunct="1"/>
              <a:endParaRPr lang="zh-TW" altLang="en-US" sz="24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 b="1" i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0" name="投影片編號版面配置區 2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62155A9-2BEA-4E1A-A809-3AB570F0F12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750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AF7D0-E28D-4063-B3D8-3C0CB76657E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9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93966-8A85-4DE4-BAB8-9081F49FD04D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5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2B8A2-A51A-4E9D-AD8A-2AFF67A430D5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2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1D14E-3FEA-4ADE-9D56-C9FF965E9469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2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F1D9C-2F60-4C9E-A743-07AC54246C0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7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14E30-B6DF-494D-9DC6-54DA0B2EA046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9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88C50-AE4C-484D-9E62-97D727C6F8A7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4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8E6BB-4F0F-4352-BE76-3163B3F15187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3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latin typeface="Arial" panose="020B0604020202020204" pitchFamily="34" charset="0"/>
              </a:defRPr>
            </a:lvl1pPr>
          </a:lstStyle>
          <a:p>
            <a:fld id="{C62155A9-2BEA-4E1A-A809-3AB570F0F12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481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66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inner.ntupes.edu.tw/wp-content/uploads/2020/11/%E9%99%84%E4%BB%B6%E4%B8%80-%E6%B4%BB%E5%8B%95%E7%94%B3%E8%AB%8B%E5%96%AE.doc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zh-TW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學年度上學期</a:t>
            </a:r>
            <a:b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教學研究會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教務處業務報告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報告人 麥毅廷 教務長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609F8D6-06B7-46E4-B9E4-ADE5200B1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85" y="-2969"/>
            <a:ext cx="3376057" cy="3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3310" y="25517"/>
            <a:ext cx="7620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u="sng" dirty="0">
                <a:latin typeface="+mj-ea"/>
                <a:cs typeface="Arial" panose="020B0604020202020204" pitchFamily="34" charset="0"/>
              </a:rPr>
              <a:t>教師</a:t>
            </a:r>
            <a:r>
              <a:rPr lang="zh-TW" altLang="en-US" dirty="0">
                <a:latin typeface="+mj-ea"/>
                <a:cs typeface="Arial" panose="020B0604020202020204" pitchFamily="34" charset="0"/>
              </a:rPr>
              <a:t>授課提醒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6973" y="1152907"/>
            <a:ext cx="8773075" cy="484400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任課教師授課內容及方式應以教育專業為核心，並謹守及推廣性別平等精神和規範，創造校園正向學術典範。</a:t>
            </a:r>
            <a:endParaRPr lang="en-US" altLang="zh-TW" sz="2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TW" altLang="en-US" sz="2400" dirty="0"/>
              <a:t>有關校園保護智慧財產權</a:t>
            </a:r>
            <a:r>
              <a:rPr lang="zh-TW" altLang="en-US" dirty="0"/>
              <a:t>，</a:t>
            </a:r>
            <a:r>
              <a:rPr lang="zh-TW" altLang="en-US" sz="2400" dirty="0"/>
              <a:t>教師在教學中</a:t>
            </a:r>
            <a:r>
              <a:rPr lang="zh-TW" altLang="en-US" sz="2400" u="sng" dirty="0">
                <a:solidFill>
                  <a:srgbClr val="FF0000"/>
                </a:solidFill>
              </a:rPr>
              <a:t>應提醒並引導學生使用正版教科書，並適時提醒或制止學生使用不法影印教科書</a:t>
            </a:r>
            <a:r>
              <a:rPr lang="zh-TW" altLang="en-US" sz="2400" dirty="0"/>
              <a:t>。</a:t>
            </a:r>
            <a:endParaRPr lang="zh-TW" altLang="en-US" sz="2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E05B5E4-5BF1-1239-DBF3-0F4CC5B7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AF7D0-E28D-4063-B3D8-3C0CB76657E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9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0156" y="278855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+mj-ea"/>
              </a:rPr>
              <a:t>註冊組業務報告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E5803D-BE63-5B46-D0F6-38D95449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F1D9C-2F60-4C9E-A743-07AC54246C04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b="0" dirty="0">
                <a:latin typeface="+mj-ea"/>
              </a:rPr>
              <a:t>業務項目</a:t>
            </a:r>
            <a:r>
              <a:rPr lang="en-US" altLang="zh-TW" b="0" dirty="0">
                <a:latin typeface="+mj-ea"/>
              </a:rPr>
              <a:t>-</a:t>
            </a:r>
            <a:r>
              <a:rPr lang="zh-TW" altLang="en-US" b="0" dirty="0">
                <a:latin typeface="+mj-ea"/>
              </a:rPr>
              <a:t>承辦作業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CDAC2DB-7F41-EBE4-8631-C44B887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5C33457-D601-482F-AFD1-DD1E39458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904999"/>
            <a:ext cx="101060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4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b="0" dirty="0">
                <a:latin typeface="+mj-ea"/>
              </a:rPr>
              <a:t>業務說明</a:t>
            </a:r>
            <a:r>
              <a:rPr lang="en-US" altLang="zh-TW" b="0" dirty="0">
                <a:latin typeface="+mj-ea"/>
              </a:rPr>
              <a:t>-</a:t>
            </a:r>
            <a:r>
              <a:rPr lang="zh-TW" altLang="en-US" b="0" dirty="0">
                <a:latin typeface="+mj-ea"/>
              </a:rPr>
              <a:t>學生人數</a:t>
            </a:r>
            <a:endParaRPr lang="zh-TW" altLang="en-US" dirty="0">
              <a:latin typeface="+mj-ea"/>
            </a:endParaRPr>
          </a:p>
        </p:txBody>
      </p:sp>
      <p:sp>
        <p:nvSpPr>
          <p:cNvPr id="5" name="內容預留位置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356230" cy="1568207"/>
          </a:xfrm>
        </p:spPr>
        <p:txBody>
          <a:bodyPr rtlCol="0">
            <a:noAutofit/>
          </a:bodyPr>
          <a:lstStyle/>
          <a:p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在校生：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2975</a:t>
            </a: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人</a:t>
            </a:r>
            <a:endParaRPr lang="en-US" altLang="zh-TW" sz="2800" dirty="0"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基準日：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113</a:t>
            </a: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年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3</a:t>
            </a: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月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15</a:t>
            </a: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日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)</a:t>
            </a:r>
            <a:endParaRPr lang="zh-TW" altLang="en-US" sz="28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18847" y="3393833"/>
          <a:ext cx="6875583" cy="24266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91861">
                  <a:extLst>
                    <a:ext uri="{9D8B030D-6E8A-4147-A177-3AD203B41FA5}">
                      <a16:colId xmlns:a16="http://schemas.microsoft.com/office/drawing/2014/main" val="183529818"/>
                    </a:ext>
                  </a:extLst>
                </a:gridCol>
                <a:gridCol w="2291861">
                  <a:extLst>
                    <a:ext uri="{9D8B030D-6E8A-4147-A177-3AD203B41FA5}">
                      <a16:colId xmlns:a16="http://schemas.microsoft.com/office/drawing/2014/main" val="3006153883"/>
                    </a:ext>
                  </a:extLst>
                </a:gridCol>
                <a:gridCol w="2291861">
                  <a:extLst>
                    <a:ext uri="{9D8B030D-6E8A-4147-A177-3AD203B41FA5}">
                      <a16:colId xmlns:a16="http://schemas.microsoft.com/office/drawing/2014/main" val="793066018"/>
                    </a:ext>
                  </a:extLst>
                </a:gridCol>
              </a:tblGrid>
              <a:tr h="1162782"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2400" b="0" noProof="0" dirty="0">
                          <a:latin typeface="+mn-ea"/>
                          <a:ea typeface="+mn-ea"/>
                        </a:rPr>
                        <a:t>碩博班</a:t>
                      </a: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2400" b="0" noProof="0" dirty="0">
                          <a:latin typeface="+mn-ea"/>
                          <a:ea typeface="+mn-ea"/>
                        </a:rPr>
                        <a:t>學士班</a:t>
                      </a:r>
                      <a:endParaRPr lang="en-US" altLang="zh-TW" sz="2400" b="0" noProof="0" dirty="0">
                        <a:latin typeface="+mn-ea"/>
                        <a:ea typeface="+mn-ea"/>
                      </a:endParaRP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2400" b="0" noProof="0" dirty="0">
                          <a:latin typeface="+mn-ea"/>
                          <a:ea typeface="+mn-ea"/>
                        </a:rPr>
                        <a:t>進修學士班</a:t>
                      </a:r>
                      <a:endParaRPr lang="en-US" altLang="zh-TW" sz="2400" b="0" noProof="0" dirty="0">
                        <a:latin typeface="+mn-ea"/>
                        <a:ea typeface="+mn-ea"/>
                      </a:endParaRPr>
                    </a:p>
                  </a:txBody>
                  <a:tcPr marL="101933" marR="101933" anchor="ctr"/>
                </a:tc>
                <a:extLst>
                  <a:ext uri="{0D108BD9-81ED-4DB2-BD59-A6C34878D82A}">
                    <a16:rowId xmlns:a16="http://schemas.microsoft.com/office/drawing/2014/main" val="4146652268"/>
                  </a:ext>
                </a:extLst>
              </a:tr>
              <a:tr h="1263894"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b="0" noProof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393</a:t>
                      </a: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b="0" noProof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2265</a:t>
                      </a: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b="0" noProof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317</a:t>
                      </a:r>
                    </a:p>
                  </a:txBody>
                  <a:tcPr marL="101933" marR="101933" anchor="ctr"/>
                </a:tc>
                <a:extLst>
                  <a:ext uri="{0D108BD9-81ED-4DB2-BD59-A6C34878D82A}">
                    <a16:rowId xmlns:a16="http://schemas.microsoft.com/office/drawing/2014/main" val="735545019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EF1DEED-18F8-66DE-606A-63B20F86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2B8A2-A51A-4E9D-AD8A-2AFF67A430D5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7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+mj-ea"/>
              </a:rPr>
              <a:t>業務說明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學生人數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356230" cy="1568207"/>
          </a:xfrm>
        </p:spPr>
        <p:txBody>
          <a:bodyPr rtlCol="0">
            <a:noAutofit/>
          </a:bodyPr>
          <a:lstStyle/>
          <a:p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休學：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264</a:t>
            </a: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人</a:t>
            </a:r>
            <a:endParaRPr lang="en-US" altLang="zh-TW" sz="2800" dirty="0"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    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(112</a:t>
            </a: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學年度第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2</a:t>
            </a: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學期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)</a:t>
            </a:r>
            <a:endParaRPr lang="zh-TW" altLang="en-US" sz="28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18847" y="3393833"/>
          <a:ext cx="6875583" cy="24266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91861">
                  <a:extLst>
                    <a:ext uri="{9D8B030D-6E8A-4147-A177-3AD203B41FA5}">
                      <a16:colId xmlns:a16="http://schemas.microsoft.com/office/drawing/2014/main" val="183529818"/>
                    </a:ext>
                  </a:extLst>
                </a:gridCol>
                <a:gridCol w="2291861">
                  <a:extLst>
                    <a:ext uri="{9D8B030D-6E8A-4147-A177-3AD203B41FA5}">
                      <a16:colId xmlns:a16="http://schemas.microsoft.com/office/drawing/2014/main" val="3006153883"/>
                    </a:ext>
                  </a:extLst>
                </a:gridCol>
                <a:gridCol w="2291861">
                  <a:extLst>
                    <a:ext uri="{9D8B030D-6E8A-4147-A177-3AD203B41FA5}">
                      <a16:colId xmlns:a16="http://schemas.microsoft.com/office/drawing/2014/main" val="793066018"/>
                    </a:ext>
                  </a:extLst>
                </a:gridCol>
              </a:tblGrid>
              <a:tr h="1162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noProof="0" dirty="0">
                          <a:latin typeface="+mn-ea"/>
                          <a:ea typeface="+mn-ea"/>
                        </a:rPr>
                        <a:t>碩博班</a:t>
                      </a: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noProof="0" dirty="0">
                          <a:latin typeface="+mn-ea"/>
                          <a:ea typeface="+mn-ea"/>
                        </a:rPr>
                        <a:t>學士班</a:t>
                      </a:r>
                      <a:endParaRPr lang="en-US" altLang="zh-TW" sz="2200" b="0" noProof="0" dirty="0">
                        <a:latin typeface="+mn-ea"/>
                        <a:ea typeface="+mn-ea"/>
                      </a:endParaRP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noProof="0" dirty="0">
                          <a:latin typeface="+mn-ea"/>
                          <a:ea typeface="+mn-ea"/>
                        </a:rPr>
                        <a:t>進修學士班</a:t>
                      </a:r>
                      <a:endParaRPr lang="en-US" altLang="zh-TW" sz="2200" b="0" noProof="0" dirty="0">
                        <a:latin typeface="+mn-ea"/>
                        <a:ea typeface="+mn-ea"/>
                      </a:endParaRPr>
                    </a:p>
                  </a:txBody>
                  <a:tcPr marL="101933" marR="101933" anchor="ctr"/>
                </a:tc>
                <a:extLst>
                  <a:ext uri="{0D108BD9-81ED-4DB2-BD59-A6C34878D82A}">
                    <a16:rowId xmlns:a16="http://schemas.microsoft.com/office/drawing/2014/main" val="4146652268"/>
                  </a:ext>
                </a:extLst>
              </a:tr>
              <a:tr h="1263894"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b="0" noProof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b="0" noProof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b="0" noProof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101933" marR="101933" anchor="ctr"/>
                </a:tc>
                <a:extLst>
                  <a:ext uri="{0D108BD9-81ED-4DB2-BD59-A6C34878D82A}">
                    <a16:rowId xmlns:a16="http://schemas.microsoft.com/office/drawing/2014/main" val="735545019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B8CD8C5-A9FB-513D-0A7F-4B59D634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2B8A2-A51A-4E9D-AD8A-2AFF67A430D5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40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+mj-ea"/>
              </a:rPr>
              <a:t>業務說明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學生人數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356230" cy="1568207"/>
          </a:xfrm>
        </p:spPr>
        <p:txBody>
          <a:bodyPr rtlCol="0">
            <a:noAutofit/>
          </a:bodyPr>
          <a:lstStyle/>
          <a:p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退學：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136</a:t>
            </a: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人</a:t>
            </a:r>
            <a:endParaRPr lang="en-US" altLang="zh-TW" sz="2800" dirty="0"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4000" dirty="0"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(112</a:t>
            </a: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學年度第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2</a:t>
            </a:r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學期</a:t>
            </a:r>
            <a:r>
              <a:rPr lang="en-US" altLang="zh-TW" sz="2800" dirty="0">
                <a:latin typeface="+mj-ea"/>
                <a:ea typeface="+mj-ea"/>
                <a:cs typeface="Arial" panose="020B0604020202020204" pitchFamily="34" charset="0"/>
              </a:rPr>
              <a:t>)</a:t>
            </a:r>
            <a:endParaRPr lang="zh-TW" altLang="en-US" sz="28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18847" y="3393833"/>
          <a:ext cx="6875583" cy="24266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91861">
                  <a:extLst>
                    <a:ext uri="{9D8B030D-6E8A-4147-A177-3AD203B41FA5}">
                      <a16:colId xmlns:a16="http://schemas.microsoft.com/office/drawing/2014/main" val="183529818"/>
                    </a:ext>
                  </a:extLst>
                </a:gridCol>
                <a:gridCol w="2291861">
                  <a:extLst>
                    <a:ext uri="{9D8B030D-6E8A-4147-A177-3AD203B41FA5}">
                      <a16:colId xmlns:a16="http://schemas.microsoft.com/office/drawing/2014/main" val="3006153883"/>
                    </a:ext>
                  </a:extLst>
                </a:gridCol>
                <a:gridCol w="2291861">
                  <a:extLst>
                    <a:ext uri="{9D8B030D-6E8A-4147-A177-3AD203B41FA5}">
                      <a16:colId xmlns:a16="http://schemas.microsoft.com/office/drawing/2014/main" val="793066018"/>
                    </a:ext>
                  </a:extLst>
                </a:gridCol>
              </a:tblGrid>
              <a:tr h="1162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>
                          <a:latin typeface="+mn-ea"/>
                          <a:ea typeface="+mn-ea"/>
                        </a:rPr>
                        <a:t>碩博班</a:t>
                      </a: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>
                          <a:latin typeface="+mn-ea"/>
                          <a:ea typeface="+mn-ea"/>
                        </a:rPr>
                        <a:t>學士班</a:t>
                      </a:r>
                      <a:endParaRPr lang="en-US" altLang="zh-TW" sz="2400" b="0" noProof="0" dirty="0">
                        <a:latin typeface="+mn-ea"/>
                        <a:ea typeface="+mn-ea"/>
                      </a:endParaRP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noProof="0" dirty="0">
                          <a:latin typeface="+mn-ea"/>
                          <a:ea typeface="+mn-ea"/>
                        </a:rPr>
                        <a:t>進修學士班</a:t>
                      </a:r>
                      <a:endParaRPr lang="en-US" altLang="zh-TW" sz="2400" b="0" noProof="0" dirty="0">
                        <a:latin typeface="+mn-ea"/>
                        <a:ea typeface="+mn-ea"/>
                      </a:endParaRPr>
                    </a:p>
                  </a:txBody>
                  <a:tcPr marL="101933" marR="101933" anchor="ctr"/>
                </a:tc>
                <a:extLst>
                  <a:ext uri="{0D108BD9-81ED-4DB2-BD59-A6C34878D82A}">
                    <a16:rowId xmlns:a16="http://schemas.microsoft.com/office/drawing/2014/main" val="4146652268"/>
                  </a:ext>
                </a:extLst>
              </a:tr>
              <a:tr h="1263894"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b="0" noProof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b="0" noProof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400" b="0" noProof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101933" marR="101933" anchor="ctr"/>
                </a:tc>
                <a:extLst>
                  <a:ext uri="{0D108BD9-81ED-4DB2-BD59-A6C34878D82A}">
                    <a16:rowId xmlns:a16="http://schemas.microsoft.com/office/drawing/2014/main" val="735545019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83118F8-5851-710A-9DB2-FFDA89D6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2B8A2-A51A-4E9D-AD8A-2AFF67A430D5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899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+mj-ea"/>
              </a:rPr>
              <a:t>業務說明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學位證書</a:t>
            </a:r>
            <a:endParaRPr lang="zh-TW" altLang="en-US" b="0" dirty="0">
              <a:latin typeface="+mj-ea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638300" y="1540189"/>
            <a:ext cx="8648700" cy="3777622"/>
          </a:xfrm>
        </p:spPr>
        <p:txBody>
          <a:bodyPr rtlCol="0"/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數位證書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sz="2400" dirty="0">
                <a:latin typeface="+mn-ea"/>
              </a:rPr>
              <a:t>本校</a:t>
            </a:r>
            <a:r>
              <a:rPr lang="en-US" altLang="zh-TW" sz="2400" dirty="0">
                <a:latin typeface="+mn-ea"/>
              </a:rPr>
              <a:t>110</a:t>
            </a:r>
            <a:r>
              <a:rPr lang="zh-TW" altLang="en-US" sz="2400" dirty="0">
                <a:latin typeface="+mn-ea"/>
              </a:rPr>
              <a:t>學年參與教育部全國數位證書及場域建置試辦計畫，並自</a:t>
            </a:r>
            <a:r>
              <a:rPr lang="en-US" altLang="zh-TW" sz="2400" dirty="0">
                <a:latin typeface="+mn-ea"/>
              </a:rPr>
              <a:t>110</a:t>
            </a:r>
            <a:r>
              <a:rPr lang="zh-TW" altLang="en-US" sz="2400" dirty="0">
                <a:latin typeface="+mn-ea"/>
              </a:rPr>
              <a:t>學年度第</a:t>
            </a:r>
            <a:r>
              <a:rPr lang="en-US" altLang="zh-TW" sz="2400" dirty="0">
                <a:latin typeface="+mn-ea"/>
              </a:rPr>
              <a:t>1</a:t>
            </a:r>
            <a:r>
              <a:rPr lang="zh-TW" altLang="en-US" sz="2400" dirty="0">
                <a:latin typeface="+mn-ea"/>
              </a:rPr>
              <a:t>學期起發放數位學位證書，提供畢業生升學、就業便利運用。此外，本校擔任計畫之種籽學校，協助輔導其他大學發放數位證書。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zh-TW" altLang="en-US" sz="2400" dirty="0">
              <a:latin typeface="+mn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07BF3DE-5D87-3DD5-937F-1AF76D0E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8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+mj-ea"/>
              </a:rPr>
              <a:t>業務宣導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學期成績</a:t>
            </a:r>
            <a:endParaRPr lang="zh-TW" altLang="en-US" b="0" dirty="0">
              <a:latin typeface="+mj-ea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638300" y="1540189"/>
            <a:ext cx="8648700" cy="3777622"/>
          </a:xfrm>
        </p:spPr>
        <p:txBody>
          <a:bodyPr rtlCol="0"/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期中預警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sz="2400" dirty="0">
                <a:latin typeface="+mn-ea"/>
              </a:rPr>
              <a:t>請配合辦理</a:t>
            </a:r>
            <a:r>
              <a:rPr lang="zh-TW" altLang="en-US" sz="2400" dirty="0">
                <a:solidFill>
                  <a:srgbClr val="0000FF"/>
                </a:solidFill>
                <a:latin typeface="+mn-ea"/>
              </a:rPr>
              <a:t>成績預警</a:t>
            </a:r>
            <a:r>
              <a:rPr lang="zh-TW" altLang="en-US" sz="2400" dirty="0">
                <a:latin typeface="+mn-ea"/>
              </a:rPr>
              <a:t>作業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+mn-ea"/>
              </a:rPr>
              <a:t>每學期第</a:t>
            </a:r>
            <a:r>
              <a:rPr lang="en-US" altLang="zh-TW" sz="2400" dirty="0">
                <a:solidFill>
                  <a:srgbClr val="0000FF"/>
                </a:solidFill>
                <a:latin typeface="+mn-ea"/>
              </a:rPr>
              <a:t>9</a:t>
            </a:r>
            <a:r>
              <a:rPr lang="zh-TW" altLang="en-US" sz="2400" dirty="0">
                <a:solidFill>
                  <a:srgbClr val="0000FF"/>
                </a:solidFill>
                <a:latin typeface="+mn-ea"/>
              </a:rPr>
              <a:t>至</a:t>
            </a:r>
            <a:r>
              <a:rPr lang="en-US" altLang="zh-TW" sz="2400" dirty="0">
                <a:solidFill>
                  <a:srgbClr val="0000FF"/>
                </a:solidFill>
                <a:latin typeface="+mn-ea"/>
              </a:rPr>
              <a:t>12</a:t>
            </a:r>
            <a:r>
              <a:rPr lang="zh-TW" altLang="en-US" sz="2400" dirty="0">
                <a:solidFill>
                  <a:srgbClr val="0000FF"/>
                </a:solidFill>
                <a:latin typeface="+mn-ea"/>
              </a:rPr>
              <a:t>週</a:t>
            </a:r>
            <a:r>
              <a:rPr lang="en-US" altLang="zh-TW" sz="2400" dirty="0">
                <a:latin typeface="+mn-ea"/>
              </a:rPr>
              <a:t>)</a:t>
            </a:r>
            <a:r>
              <a:rPr lang="zh-TW" altLang="en-US" sz="2400">
                <a:latin typeface="+mn-ea"/>
              </a:rPr>
              <a:t>：成績</a:t>
            </a:r>
            <a:r>
              <a:rPr lang="zh-TW" altLang="en-US" sz="2400" dirty="0">
                <a:latin typeface="+mn-ea"/>
              </a:rPr>
              <a:t>預警登錄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en-US" sz="2400" dirty="0">
                <a:latin typeface="+mn-ea"/>
              </a:rPr>
              <a:t>預警原因</a:t>
            </a:r>
            <a:r>
              <a:rPr lang="en-US" altLang="zh-TW" sz="2400" dirty="0">
                <a:latin typeface="+mn-ea"/>
              </a:rPr>
              <a:t>) </a:t>
            </a:r>
            <a:r>
              <a:rPr lang="zh-TW" altLang="en-US" sz="2400" dirty="0">
                <a:latin typeface="+mn-ea"/>
              </a:rPr>
              <a:t>、填寫學生成績期中預警輔導紀錄表、提供學生課業輔導等。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07BF3DE-5D87-3DD5-937F-1AF76D0E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95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+mj-ea"/>
              </a:rPr>
              <a:t>業務宣導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學期成績</a:t>
            </a:r>
            <a:endParaRPr lang="zh-TW" altLang="en-US" b="0" dirty="0">
              <a:latin typeface="+mj-ea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2244435" y="1882552"/>
            <a:ext cx="8033039" cy="4351338"/>
          </a:xfrm>
        </p:spPr>
        <p:txBody>
          <a:bodyPr rtlCol="0"/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成績繳交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sz="2400" dirty="0">
                <a:latin typeface="+mn-ea"/>
                <a:cs typeface="Arial" panose="020B0604020202020204" pitchFamily="34" charset="0"/>
              </a:rPr>
              <a:t>請依本校教師送交或更正成績實施要點第</a:t>
            </a:r>
            <a:r>
              <a:rPr lang="en-US" altLang="zh-TW" sz="2400" dirty="0">
                <a:latin typeface="+mn-ea"/>
                <a:cs typeface="Arial" panose="020B0604020202020204" pitchFamily="34" charset="0"/>
              </a:rPr>
              <a:t>7</a:t>
            </a:r>
            <a:r>
              <a:rPr lang="zh-TW" altLang="en-US" sz="2400" dirty="0">
                <a:latin typeface="+mn-ea"/>
                <a:cs typeface="Arial" panose="020B0604020202020204" pitchFamily="34" charset="0"/>
              </a:rPr>
              <a:t>點規定，於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每學期期末考試結束後一週內</a:t>
            </a:r>
            <a:r>
              <a:rPr lang="zh-TW" altLang="en-US" sz="2400" dirty="0">
                <a:latin typeface="+mn-ea"/>
                <a:cs typeface="Arial" panose="020B0604020202020204" pitchFamily="34" charset="0"/>
              </a:rPr>
              <a:t>，將成績上傳至本校教務行政系統 </a:t>
            </a:r>
            <a:r>
              <a:rPr lang="en-US" altLang="zh-TW" sz="2400" dirty="0">
                <a:latin typeface="+mn-ea"/>
                <a:cs typeface="Arial" panose="020B0604020202020204" pitchFamily="34" charset="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未依限登錄成績者，依本校教教師送交或更正成績實施要點、教師教學評量要點等規定辦理</a:t>
            </a:r>
            <a:r>
              <a:rPr lang="en-US" altLang="zh-TW" sz="2400" dirty="0">
                <a:latin typeface="+mn-ea"/>
                <a:cs typeface="Arial" panose="020B0604020202020204" pitchFamily="34" charset="0"/>
              </a:rPr>
              <a:t>)</a:t>
            </a:r>
            <a:r>
              <a:rPr lang="zh-TW" altLang="en-US" sz="2400" dirty="0">
                <a:latin typeface="+mn-ea"/>
              </a:rPr>
              <a:t>。</a:t>
            </a:r>
            <a:endParaRPr lang="en-US" altLang="zh-TW" sz="2400" dirty="0">
              <a:latin typeface="+mn-ea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zh-TW" altLang="en-US" sz="2400" dirty="0">
              <a:latin typeface="+mn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F2B0DE2-EC1D-863B-DC21-A30E6DFB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82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+mj-ea"/>
              </a:rPr>
              <a:t>業務宣導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學位論文</a:t>
            </a:r>
            <a:endParaRPr lang="zh-TW" altLang="en-US" b="0" dirty="0">
              <a:latin typeface="+mj-ea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638300" y="1540189"/>
            <a:ext cx="8915400" cy="3777622"/>
          </a:xfrm>
        </p:spPr>
        <p:txBody>
          <a:bodyPr rtlCol="0">
            <a:normAutofit/>
          </a:bodyPr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論文品保</a:t>
            </a:r>
          </a:p>
          <a:p>
            <a:pPr lvl="1">
              <a:lnSpc>
                <a:spcPct val="100000"/>
              </a:lnSpc>
            </a:pPr>
            <a:r>
              <a:rPr lang="zh-TW" altLang="en-US" sz="2200" dirty="0">
                <a:latin typeface="+mn-ea"/>
              </a:rPr>
              <a:t>要求研究生完成</a:t>
            </a:r>
            <a:r>
              <a:rPr lang="zh-TW" altLang="en-US" sz="2200" dirty="0">
                <a:solidFill>
                  <a:srgbClr val="0000FF"/>
                </a:solidFill>
                <a:latin typeface="+mn-ea"/>
              </a:rPr>
              <a:t>至少</a:t>
            </a:r>
            <a:r>
              <a:rPr lang="en-US" altLang="zh-TW" sz="2200" dirty="0">
                <a:solidFill>
                  <a:srgbClr val="0000FF"/>
                </a:solidFill>
                <a:latin typeface="+mn-ea"/>
              </a:rPr>
              <a:t>6</a:t>
            </a:r>
            <a:r>
              <a:rPr lang="zh-TW" altLang="en-US" sz="2200" dirty="0">
                <a:solidFill>
                  <a:srgbClr val="0000FF"/>
                </a:solidFill>
                <a:latin typeface="+mn-ea"/>
              </a:rPr>
              <a:t>小時學術倫理教育課程</a:t>
            </a:r>
            <a:r>
              <a:rPr lang="zh-TW" altLang="en-US" sz="2200" dirty="0">
                <a:latin typeface="+mn-ea"/>
              </a:rPr>
              <a:t>。</a:t>
            </a:r>
            <a:endParaRPr lang="en-US" altLang="zh-TW" sz="2200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zh-TW" altLang="en-US" sz="2200" dirty="0">
                <a:solidFill>
                  <a:srgbClr val="FF0000"/>
                </a:solidFill>
                <a:latin typeface="+mn-ea"/>
              </a:rPr>
              <a:t>擬申請論文考試之研究生，須送論文原創性比對報告</a:t>
            </a:r>
            <a:r>
              <a:rPr lang="zh-TW" altLang="en-US" sz="2200" dirty="0">
                <a:latin typeface="+mn-ea"/>
              </a:rPr>
              <a:t>。</a:t>
            </a:r>
            <a:endParaRPr lang="en-US" altLang="zh-TW" sz="2200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zh-TW" altLang="en-US" sz="2200" dirty="0">
                <a:latin typeface="+mn-ea"/>
              </a:rPr>
              <a:t>研究生所撰論文以公開為原則。</a:t>
            </a:r>
            <a:endParaRPr lang="en-US" altLang="zh-TW" sz="2200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zh-TW" altLang="en-US" sz="2200" dirty="0">
                <a:latin typeface="+mn-ea"/>
              </a:rPr>
              <a:t>研究生畢業時應繳交「經指導教授簽署之論文原創性比對報告」及「符合學術倫理規範聲明書」給系所存查，始能畢業離校。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9E4ECC-C9B6-ADDD-A4D7-466FB423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37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51981" y="2788555"/>
            <a:ext cx="5088037" cy="128089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課務組業務報告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658718E-CB26-7440-7CF9-CB954903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F1D9C-2F60-4C9E-A743-07AC54246C0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96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+mj-ea"/>
              </a:rPr>
              <a:t>業務宣導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學位論文</a:t>
            </a:r>
            <a:endParaRPr lang="zh-TW" altLang="en-US" b="0" dirty="0">
              <a:latin typeface="+mj-ea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638300" y="1540189"/>
            <a:ext cx="8915400" cy="3777622"/>
          </a:xfrm>
        </p:spPr>
        <p:txBody>
          <a:bodyPr rtlCol="0">
            <a:normAutofit/>
          </a:bodyPr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論文品保</a:t>
            </a:r>
          </a:p>
          <a:p>
            <a:pPr lvl="1">
              <a:lnSpc>
                <a:spcPct val="100000"/>
              </a:lnSpc>
            </a:pPr>
            <a:r>
              <a:rPr lang="zh-TW" altLang="en-US" sz="2200" dirty="0">
                <a:solidFill>
                  <a:srgbClr val="FF0000"/>
                </a:solidFill>
                <a:latin typeface="+mn-ea"/>
              </a:rPr>
              <a:t>研究生應於取得學位前填具學位論文專業符合審核表，經學系專業符合審核通過。</a:t>
            </a:r>
            <a:endParaRPr lang="en-US" altLang="zh-TW" sz="2200" dirty="0">
              <a:solidFill>
                <a:srgbClr val="FF0000"/>
              </a:solidFill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zh-TW" altLang="en-US" sz="2200" dirty="0">
                <a:latin typeface="+mn-ea"/>
              </a:rPr>
              <a:t>請學系將研究生學位論文專業符合審核表、</a:t>
            </a:r>
            <a:r>
              <a:rPr lang="zh-TW" altLang="en-US" sz="2200" dirty="0">
                <a:solidFill>
                  <a:srgbClr val="0000FF"/>
                </a:solidFill>
                <a:latin typeface="+mn-ea"/>
              </a:rPr>
              <a:t>學術倫理課程證明</a:t>
            </a:r>
            <a:r>
              <a:rPr lang="zh-TW" altLang="en-US" sz="2200" dirty="0">
                <a:latin typeface="+mn-ea"/>
              </a:rPr>
              <a:t>及論文原創性比對報告等影本</a:t>
            </a:r>
            <a:r>
              <a:rPr lang="en-US" altLang="zh-TW" sz="2200" dirty="0">
                <a:latin typeface="+mn-ea"/>
              </a:rPr>
              <a:t>(</a:t>
            </a:r>
            <a:r>
              <a:rPr lang="zh-TW" altLang="en-US" sz="2200" dirty="0">
                <a:latin typeface="+mn-ea"/>
              </a:rPr>
              <a:t>正本由學系留存</a:t>
            </a:r>
            <a:r>
              <a:rPr lang="en-US" altLang="zh-TW" sz="2200" dirty="0">
                <a:latin typeface="+mn-ea"/>
              </a:rPr>
              <a:t>)</a:t>
            </a:r>
            <a:r>
              <a:rPr lang="zh-TW" altLang="en-US" sz="2200" dirty="0">
                <a:latin typeface="+mn-ea"/>
              </a:rPr>
              <a:t>連同學位論文考試結果通知書送交教務處註冊組備查。</a:t>
            </a:r>
            <a:endParaRPr lang="en-US" altLang="zh-TW" sz="2200" dirty="0">
              <a:latin typeface="+mn-ea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82938E2-B180-F4C5-59F4-DCEB71E3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08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+mj-ea"/>
              </a:rPr>
              <a:t>業務宣導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學位論文</a:t>
            </a:r>
            <a:endParaRPr lang="zh-TW" altLang="en-US" b="0" dirty="0">
              <a:latin typeface="+mj-ea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638300" y="1540189"/>
            <a:ext cx="8915400" cy="3777622"/>
          </a:xfrm>
        </p:spPr>
        <p:txBody>
          <a:bodyPr rtlCol="0">
            <a:normAutofit/>
          </a:bodyPr>
          <a:lstStyle/>
          <a:p>
            <a:pPr lvl="0"/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論文品保</a:t>
            </a:r>
          </a:p>
          <a:p>
            <a:pPr lvl="1">
              <a:lnSpc>
                <a:spcPct val="100000"/>
              </a:lnSpc>
            </a:pPr>
            <a:r>
              <a:rPr lang="zh-TW" altLang="en-US" sz="22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研究倫理與學術倫理均是研究人員應遵守的專業規定，惟兩者關注面向不同，前者關注隱私、保密及匿名議題，強調保護研究參與者權益；後者探討不當研究行為，例如：捏造、篡改及剽竊等問題。</a:t>
            </a:r>
            <a:endParaRPr lang="en-US" altLang="zh-TW" sz="22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zh-TW" altLang="en-US" sz="22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教育部臺灣學術倫理教育資源中心提供學術倫理線上課程，請學系協助轉知學生參考運用。</a:t>
            </a:r>
            <a:br>
              <a:rPr lang="en-US" altLang="zh-TW" sz="22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</a:br>
            <a:r>
              <a:rPr lang="en-US" altLang="zh-TW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https://ethics.moe.edu.tw/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D6E1247-968E-8F31-397C-9015EC7C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2290695-FCFF-4CB0-89EC-17822C64E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69" y="3909646"/>
            <a:ext cx="2268415" cy="22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+mj-ea"/>
              </a:rPr>
              <a:t>業務宣導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法規相關</a:t>
            </a:r>
            <a:endParaRPr lang="zh-TW" altLang="en-US" b="0" dirty="0">
              <a:latin typeface="+mj-ea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638300" y="1540189"/>
            <a:ext cx="8915400" cy="3777622"/>
          </a:xfrm>
        </p:spPr>
        <p:txBody>
          <a:bodyPr rtlCol="0">
            <a:normAutofit/>
          </a:bodyPr>
          <a:lstStyle/>
          <a:p>
            <a:pPr lvl="0"/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修業年限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sz="2200" dirty="0">
                <a:latin typeface="+mn-ea"/>
                <a:cs typeface="Arial" panose="020B0604020202020204" pitchFamily="34" charset="0"/>
              </a:rPr>
              <a:t>依大學法與本校學則規定，學士班、進修學士班學生修業年限為四年、碩士班一至四年、博士班二至七年，另教育部校庫填報規定，學士班五年級以上、碩士班三年級以上、博士班四年級以上歸列延修生，為利資源有效運用、確保教學品質，</a:t>
            </a:r>
            <a:r>
              <a:rPr lang="zh-TW" altLang="en-US" sz="22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請協助輔導學生於規定修業年限內完成學業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。</a:t>
            </a:r>
            <a:endParaRPr lang="en-US" altLang="zh-TW" sz="2200" dirty="0">
              <a:latin typeface="+mn-ea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D99070F-90E6-A47F-64E2-C5F936A1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991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+mj-ea"/>
              </a:rPr>
              <a:t>業務宣導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法規相關</a:t>
            </a:r>
            <a:endParaRPr lang="zh-TW" altLang="en-US" b="0" dirty="0">
              <a:latin typeface="+mj-ea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638300" y="1540189"/>
            <a:ext cx="8915400" cy="3777622"/>
          </a:xfrm>
        </p:spPr>
        <p:txBody>
          <a:bodyPr rtlCol="0">
            <a:normAutofit/>
          </a:bodyPr>
          <a:lstStyle/>
          <a:p>
            <a:pPr lvl="0"/>
            <a:r>
              <a:rPr lang="zh-TW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轉系規定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sz="2200" dirty="0">
                <a:latin typeface="+mn-ea"/>
                <a:cs typeface="Arial" panose="020B0604020202020204" pitchFamily="34" charset="0"/>
              </a:rPr>
              <a:t>依教育部函示，自</a:t>
            </a:r>
            <a:r>
              <a:rPr lang="en-US" altLang="zh-TW" sz="22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110</a:t>
            </a:r>
            <a:r>
              <a:rPr lang="zh-TW" altLang="en-US" sz="22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學年度起禁止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大學於校內</a:t>
            </a:r>
            <a:r>
              <a:rPr lang="zh-TW" altLang="en-US" sz="22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不同學制間之轉系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(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教育部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109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年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12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月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10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日臺教高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(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二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)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字第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1090175929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號函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)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。本校據以修正學生轉系辦法，並經教育部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110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年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5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月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13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日同意備查在案。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6B6E490-51E0-C5D0-016F-AF08893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AF7D0-E28D-4063-B3D8-3C0CB76657E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86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+mj-ea"/>
              </a:rPr>
              <a:t>業務宣導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教育部函示</a:t>
            </a:r>
            <a:endParaRPr lang="zh-TW" altLang="en-US" b="0" dirty="0">
              <a:latin typeface="+mj-ea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638300" y="1540189"/>
            <a:ext cx="8915400" cy="3777622"/>
          </a:xfrm>
        </p:spPr>
        <p:txBody>
          <a:bodyPr rtlCol="0">
            <a:normAutofit/>
          </a:bodyPr>
          <a:lstStyle/>
          <a:p>
            <a:pPr lvl="0"/>
            <a:r>
              <a:rPr lang="zh-TW" altLang="en-US" sz="2800" dirty="0">
                <a:latin typeface="+mj-ea"/>
                <a:ea typeface="+mj-ea"/>
                <a:cs typeface="Arial" panose="020B0604020202020204" pitchFamily="34" charset="0"/>
              </a:rPr>
              <a:t>離校申請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sz="2200" dirty="0">
                <a:latin typeface="+mn-ea"/>
                <a:cs typeface="Arial" panose="020B0604020202020204" pitchFamily="34" charset="0"/>
              </a:rPr>
              <a:t>學系不得以系費未繳納為由，拒絕學生休退學、畢業之離校申請。                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(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大學法施行細則第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26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條第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2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項規定、教育部青年發展署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109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年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7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月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1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日臺教青暑參字第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1090027560</a:t>
            </a:r>
            <a:r>
              <a:rPr lang="zh-TW" altLang="en-US" sz="2200" dirty="0">
                <a:latin typeface="+mn-ea"/>
                <a:cs typeface="Arial" panose="020B0604020202020204" pitchFamily="34" charset="0"/>
              </a:rPr>
              <a:t>號函示意見</a:t>
            </a:r>
            <a:r>
              <a:rPr lang="en-US" altLang="zh-TW" sz="2200" dirty="0">
                <a:latin typeface="+mn-ea"/>
                <a:cs typeface="Arial" panose="020B0604020202020204" pitchFamily="34" charset="0"/>
              </a:rPr>
              <a:t>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1C236F3-C534-8014-FB59-F93ED950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AF7D0-E28D-4063-B3D8-3C0CB76657E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5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+mj-ea"/>
              </a:rPr>
              <a:t>業務宣導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教育部函示</a:t>
            </a:r>
            <a:endParaRPr lang="zh-TW" altLang="en-US" b="0" dirty="0">
              <a:latin typeface="+mj-ea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638300" y="1540189"/>
            <a:ext cx="8915400" cy="3777622"/>
          </a:xfrm>
        </p:spPr>
        <p:txBody>
          <a:bodyPr rtlCol="0">
            <a:normAutofit/>
          </a:bodyPr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其他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zh-TW" altLang="en-US" sz="2200" dirty="0">
                <a:latin typeface="+mn-ea"/>
              </a:rPr>
              <a:t>寒暑假期間，是本校畢業生辦理離校、在校生申辦休</a:t>
            </a:r>
            <a:r>
              <a:rPr lang="en-US" altLang="zh-TW" sz="2200" dirty="0">
                <a:latin typeface="+mn-ea"/>
              </a:rPr>
              <a:t>(</a:t>
            </a:r>
            <a:r>
              <a:rPr lang="zh-TW" altLang="en-US" sz="2200" dirty="0">
                <a:latin typeface="+mn-ea"/>
              </a:rPr>
              <a:t>退、復</a:t>
            </a:r>
            <a:r>
              <a:rPr lang="en-US" altLang="zh-TW" sz="2200" dirty="0">
                <a:latin typeface="+mn-ea"/>
              </a:rPr>
              <a:t>)</a:t>
            </a:r>
            <a:r>
              <a:rPr lang="zh-TW" altLang="en-US" sz="2200" dirty="0">
                <a:latin typeface="+mn-ea"/>
              </a:rPr>
              <a:t>學等的主要時段，請依人事室公告辦公時間，確實協助學生辦理上述業務，承辦人員如請假，務請落實代理制度，並請以良好溝通與彈性方式</a:t>
            </a:r>
            <a:r>
              <a:rPr lang="en-US" altLang="zh-TW" sz="2200" dirty="0">
                <a:latin typeface="+mn-ea"/>
              </a:rPr>
              <a:t>(</a:t>
            </a:r>
            <a:r>
              <a:rPr lang="zh-TW" altLang="en-US" sz="2200" dirty="0">
                <a:latin typeface="+mn-ea"/>
              </a:rPr>
              <a:t>針對遠道學生</a:t>
            </a:r>
            <a:r>
              <a:rPr lang="en-US" altLang="zh-TW" sz="2200" dirty="0">
                <a:latin typeface="+mn-ea"/>
              </a:rPr>
              <a:t>)</a:t>
            </a:r>
            <a:r>
              <a:rPr lang="zh-TW" altLang="en-US" sz="2200" dirty="0">
                <a:latin typeface="+mn-ea"/>
              </a:rPr>
              <a:t>協助學生完成相關申請作業，避免因誤解產生爭議</a:t>
            </a:r>
            <a:r>
              <a:rPr lang="en-US" altLang="zh-TW" sz="2200" dirty="0">
                <a:latin typeface="+mn-ea"/>
              </a:rPr>
              <a:t>(</a:t>
            </a:r>
            <a:r>
              <a:rPr lang="zh-TW" altLang="en-US" sz="2200" dirty="0">
                <a:latin typeface="+mn-ea"/>
              </a:rPr>
              <a:t>教育部</a:t>
            </a:r>
            <a:r>
              <a:rPr lang="en-US" altLang="zh-TW" sz="2200" dirty="0">
                <a:latin typeface="+mn-ea"/>
              </a:rPr>
              <a:t>109</a:t>
            </a:r>
            <a:r>
              <a:rPr lang="zh-TW" altLang="en-US" sz="2200" dirty="0">
                <a:latin typeface="+mn-ea"/>
              </a:rPr>
              <a:t>年</a:t>
            </a:r>
            <a:r>
              <a:rPr lang="en-US" altLang="zh-TW" sz="2200" dirty="0">
                <a:latin typeface="+mn-ea"/>
              </a:rPr>
              <a:t>8</a:t>
            </a:r>
            <a:r>
              <a:rPr lang="zh-TW" altLang="en-US" sz="2200" dirty="0">
                <a:latin typeface="+mn-ea"/>
              </a:rPr>
              <a:t>月</a:t>
            </a:r>
            <a:r>
              <a:rPr lang="en-US" altLang="zh-TW" sz="2200" dirty="0">
                <a:latin typeface="+mn-ea"/>
              </a:rPr>
              <a:t>4</a:t>
            </a:r>
            <a:r>
              <a:rPr lang="zh-TW" altLang="en-US" sz="2200" dirty="0">
                <a:latin typeface="+mn-ea"/>
              </a:rPr>
              <a:t>日臺教高二字第</a:t>
            </a:r>
            <a:r>
              <a:rPr lang="en-US" altLang="zh-TW" sz="2200" dirty="0">
                <a:latin typeface="+mn-ea"/>
              </a:rPr>
              <a:t>1090112018</a:t>
            </a:r>
            <a:r>
              <a:rPr lang="zh-TW" altLang="en-US" sz="2200" dirty="0">
                <a:latin typeface="+mn-ea"/>
              </a:rPr>
              <a:t>號函示意見</a:t>
            </a:r>
            <a:r>
              <a:rPr lang="en-US" altLang="zh-TW" sz="2200" dirty="0">
                <a:latin typeface="+mn-ea"/>
              </a:rPr>
              <a:t>)</a:t>
            </a:r>
            <a:r>
              <a:rPr lang="zh-TW" altLang="en-US" sz="2200" dirty="0">
                <a:latin typeface="+mn-ea"/>
              </a:rPr>
              <a:t>。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ADD5473-6CDA-E066-DB9F-766940B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952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5964" y="2679192"/>
            <a:ext cx="9720072" cy="1499616"/>
          </a:xfr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zh-TW" altLang="en-US" sz="4800" b="1" cap="none" spc="0" dirty="0">
                <a:solidFill>
                  <a:prstClr val="black"/>
                </a:solidFill>
                <a:latin typeface="+mj-ea"/>
                <a:cs typeface="+mn-cs"/>
              </a:rPr>
              <a:t>招生組業務報告</a:t>
            </a:r>
            <a:br>
              <a:rPr lang="zh-TW" altLang="en-US" sz="4800" b="1" cap="none" spc="0" dirty="0">
                <a:solidFill>
                  <a:prstClr val="black"/>
                </a:solidFill>
                <a:latin typeface="+mj-ea"/>
                <a:cs typeface="+mn-cs"/>
              </a:rPr>
            </a:br>
            <a:endParaRPr lang="zh-TW" altLang="en-US" sz="4800" b="1" dirty="0">
              <a:latin typeface="+mj-ea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7426252-5659-A36E-A6FC-3B9E59B7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008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75DB5-D1D0-4FC2-A78C-EB1EC92B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13" y="279911"/>
            <a:ext cx="8911687" cy="76541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j-ea"/>
                <a:cs typeface="Arial" panose="020B0604020202020204" pitchFamily="34" charset="0"/>
              </a:rPr>
              <a:t>工作職掌</a:t>
            </a:r>
            <a:r>
              <a:rPr lang="en-US" altLang="zh-TW" dirty="0">
                <a:latin typeface="+mj-ea"/>
                <a:cs typeface="Arial" panose="020B0604020202020204" pitchFamily="34" charset="0"/>
              </a:rPr>
              <a:t>-</a:t>
            </a:r>
            <a:r>
              <a:rPr lang="zh-TW" altLang="en-US" dirty="0">
                <a:latin typeface="+mj-ea"/>
                <a:cs typeface="Arial" panose="020B0604020202020204" pitchFamily="34" charset="0"/>
              </a:rPr>
              <a:t>學校招生業務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36B24A-ED25-48E1-A844-F98A941A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977" y="1090153"/>
            <a:ext cx="8915400" cy="5588552"/>
          </a:xfrm>
        </p:spPr>
        <p:txBody>
          <a:bodyPr>
            <a:noAutofit/>
          </a:bodyPr>
          <a:lstStyle/>
          <a:p>
            <a:pPr marL="323850">
              <a:lnSpc>
                <a:spcPts val="2500"/>
              </a:lnSpc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辦理本校各類招生及入學管道相關事宜 </a:t>
            </a:r>
          </a:p>
          <a:p>
            <a:pPr marL="323850">
              <a:lnSpc>
                <a:spcPts val="2500"/>
              </a:lnSpc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修訂各項招生簡章 </a:t>
            </a:r>
          </a:p>
          <a:p>
            <a:pPr marL="323850">
              <a:lnSpc>
                <a:spcPts val="2500"/>
              </a:lnSpc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辦理大學甄選入學、特殊選才、考試分發招生相關事宜 </a:t>
            </a:r>
          </a:p>
          <a:p>
            <a:pPr marL="323850">
              <a:lnSpc>
                <a:spcPts val="2500"/>
              </a:lnSpc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本校大學部、進修部單獨招生入學考試事宜 </a:t>
            </a:r>
          </a:p>
          <a:p>
            <a:pPr marL="323850">
              <a:lnSpc>
                <a:spcPts val="2500"/>
              </a:lnSpc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辦理本校碩士班甄試及入學考試事宜 </a:t>
            </a:r>
            <a:endParaRPr lang="en-US" altLang="zh-TW" sz="2400" dirty="0">
              <a:latin typeface="+mj-ea"/>
              <a:cs typeface="Arial" panose="020B0604020202020204" pitchFamily="34" charset="0"/>
            </a:endParaRPr>
          </a:p>
          <a:p>
            <a:pPr marL="323850">
              <a:lnSpc>
                <a:spcPts val="2500"/>
              </a:lnSpc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辦理本校博士班入學考試事宜 </a:t>
            </a:r>
            <a:endParaRPr lang="en-US" altLang="zh-TW" sz="2400" dirty="0">
              <a:latin typeface="+mj-ea"/>
              <a:cs typeface="Arial" panose="020B0604020202020204" pitchFamily="34" charset="0"/>
            </a:endParaRPr>
          </a:p>
          <a:p>
            <a:pPr marL="323850">
              <a:lnSpc>
                <a:spcPts val="2500"/>
              </a:lnSpc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辦理身心障礙學生甄試相關事宜</a:t>
            </a:r>
            <a:endParaRPr lang="en-US" altLang="zh-TW" sz="2400" dirty="0">
              <a:latin typeface="+mj-ea"/>
              <a:cs typeface="Arial" panose="020B0604020202020204" pitchFamily="34" charset="0"/>
            </a:endParaRPr>
          </a:p>
          <a:p>
            <a:pPr marL="323850" marR="0" lvl="0" indent="-342900" algn="l" defTabSz="4572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辦理四技二專聯合甄選入學事宜</a:t>
            </a:r>
          </a:p>
          <a:p>
            <a:pPr marL="323850" marR="0" lvl="0" indent="-342900" algn="l" defTabSz="4572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僑生及外國學生申請入學相關事宜  </a:t>
            </a:r>
          </a:p>
          <a:p>
            <a:pPr marL="323850" marR="0" lvl="0" indent="-342900" algn="l" defTabSz="4572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轉學考試事宜 </a:t>
            </a:r>
          </a:p>
          <a:p>
            <a:pPr marL="323850" marR="0" lvl="0" indent="-342900" algn="l" defTabSz="4572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彙報各招生管道及名額等資料 </a:t>
            </a:r>
          </a:p>
          <a:p>
            <a:pPr marL="323850" marR="0" lvl="0" indent="-342900" algn="l" defTabSz="4572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招生文宣作業及宣傳參訪事宜</a:t>
            </a:r>
            <a:endParaRPr lang="en-US" altLang="zh-TW" sz="2400" dirty="0">
              <a:latin typeface="+mj-ea"/>
              <a:cs typeface="Arial" panose="020B0604020202020204" pitchFamily="34" charset="0"/>
            </a:endParaRPr>
          </a:p>
          <a:p>
            <a:pPr marL="323850" marR="0" lvl="0" indent="-342900" algn="l" defTabSz="4572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zh-TW" altLang="zh-TW" sz="2400" dirty="0">
                <a:latin typeface="+mj-ea"/>
                <a:cs typeface="Arial" panose="020B0604020202020204" pitchFamily="34" charset="0"/>
              </a:rPr>
              <a:t>增設調整院、系、所、學位學程及招生名額總量提報作業</a:t>
            </a:r>
            <a:endParaRPr lang="en-US" altLang="zh-TW" sz="2400" dirty="0">
              <a:latin typeface="+mj-ea"/>
              <a:cs typeface="Arial" panose="020B0604020202020204" pitchFamily="34" charset="0"/>
            </a:endParaRPr>
          </a:p>
          <a:p>
            <a:pPr marL="323850" marR="0" lvl="0" indent="-342900" algn="l" defTabSz="4572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其他交辦事項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6D806E-9FD7-492C-8B25-C0010654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223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9481" y="279035"/>
            <a:ext cx="9357936" cy="7788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dirty="0">
                <a:latin typeface="+mj-ea"/>
                <a:cs typeface="Arial" panose="020B0604020202020204" pitchFamily="34" charset="0"/>
              </a:rPr>
              <a:t>工作職掌</a:t>
            </a:r>
            <a:r>
              <a:rPr lang="en-US" altLang="zh-TW" dirty="0">
                <a:latin typeface="+mj-ea"/>
                <a:cs typeface="Arial" panose="020B0604020202020204" pitchFamily="34" charset="0"/>
              </a:rPr>
              <a:t>-</a:t>
            </a:r>
            <a:r>
              <a:rPr lang="zh-TW" altLang="en-US" dirty="0">
                <a:latin typeface="+mj-ea"/>
                <a:cs typeface="Arial" panose="020B0604020202020204" pitchFamily="34" charset="0"/>
              </a:rPr>
              <a:t>運動績優升學輔導甄審、甄試業務</a:t>
            </a:r>
            <a:r>
              <a:rPr lang="zh-TW" altLang="en-US" sz="4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443318" y="1152907"/>
            <a:ext cx="10216870" cy="5893352"/>
          </a:xfrm>
        </p:spPr>
        <p:txBody>
          <a:bodyPr>
            <a:noAutofit/>
          </a:bodyPr>
          <a:lstStyle/>
          <a:p>
            <a:pPr marL="323850"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升學輔導委員、各組工作幹部簽聘 </a:t>
            </a:r>
          </a:p>
          <a:p>
            <a:pPr marL="323850"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規劃及辦理全國各中等以上學校，各校提供招收運動成績優良甄審、甄試學生名額彙整，以及各校畢業生報考甄審、甄試報名作業等試務工作 </a:t>
            </a:r>
          </a:p>
          <a:p>
            <a:pPr marL="323850"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各項工作預算編製、控管、執行、核銷等相關事項 </a:t>
            </a:r>
          </a:p>
          <a:p>
            <a:pPr marL="323850"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實施細則辦法及簡章之擬定、報部、印製與寄發全國各級中等以上學校 </a:t>
            </a:r>
          </a:p>
          <a:p>
            <a:pPr marL="323850"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召開各次委員會議</a:t>
            </a:r>
            <a:r>
              <a:rPr lang="en-US" altLang="zh-TW" sz="2400" dirty="0">
                <a:latin typeface="+mj-ea"/>
                <a:cs typeface="Arial" panose="020B0604020202020204" pitchFamily="34" charset="0"/>
              </a:rPr>
              <a:t>(</a:t>
            </a:r>
            <a:r>
              <a:rPr lang="zh-TW" altLang="en-US" sz="2400" dirty="0">
                <a:latin typeface="+mj-ea"/>
                <a:cs typeface="Arial" panose="020B0604020202020204" pitchFamily="34" charset="0"/>
              </a:rPr>
              <a:t>含資格審查、放榜會議</a:t>
            </a:r>
            <a:r>
              <a:rPr lang="en-US" altLang="zh-TW" sz="2400" dirty="0">
                <a:latin typeface="+mj-ea"/>
                <a:cs typeface="Arial" panose="020B0604020202020204" pitchFamily="34" charset="0"/>
              </a:rPr>
              <a:t>)</a:t>
            </a:r>
            <a:r>
              <a:rPr lang="zh-TW" altLang="en-US" sz="2400" dirty="0">
                <a:latin typeface="+mj-ea"/>
                <a:cs typeface="Arial" panose="020B0604020202020204" pitchFamily="34" charset="0"/>
              </a:rPr>
              <a:t>及工作幹部協商會議 </a:t>
            </a:r>
          </a:p>
          <a:p>
            <a:pPr marL="323850">
              <a:spcBef>
                <a:spcPts val="600"/>
              </a:spcBef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各項工作流程及工作預定進度之擬訂及準備事項</a:t>
            </a:r>
            <a:endParaRPr lang="en-US" altLang="zh-TW" sz="2400" dirty="0">
              <a:latin typeface="+mj-ea"/>
              <a:cs typeface="Arial" panose="020B0604020202020204" pitchFamily="34" charset="0"/>
            </a:endParaRPr>
          </a:p>
          <a:p>
            <a:pPr marL="323850" lvl="0">
              <a:spcBef>
                <a:spcPts val="600"/>
              </a:spcBef>
              <a:buClr>
                <a:srgbClr val="A53010"/>
              </a:buClr>
              <a:defRPr/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運動成績優良學生升學輔導甄審、甄試報名工作之規劃及作業 </a:t>
            </a:r>
          </a:p>
          <a:p>
            <a:pPr marL="323850" lvl="0">
              <a:spcBef>
                <a:spcPts val="600"/>
              </a:spcBef>
              <a:buClr>
                <a:srgbClr val="A53010"/>
              </a:buClr>
              <a:defRPr/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辦理運動成績優良學生甄審、甄試考生資格審核及資料審查作業 </a:t>
            </a:r>
          </a:p>
          <a:p>
            <a:pPr marL="323850" lvl="0">
              <a:spcBef>
                <a:spcPts val="600"/>
              </a:spcBef>
              <a:buClr>
                <a:srgbClr val="A53010"/>
              </a:buClr>
              <a:defRPr/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錄取新生之放榜公告與往來學校回覆及報部事項 </a:t>
            </a:r>
          </a:p>
          <a:p>
            <a:pPr marL="323850" lvl="0">
              <a:spcBef>
                <a:spcPts val="600"/>
              </a:spcBef>
              <a:buClr>
                <a:srgbClr val="A53010"/>
              </a:buClr>
              <a:defRPr/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考生複查成績及信件答覆事項 </a:t>
            </a:r>
          </a:p>
          <a:p>
            <a:pPr marL="323850" lvl="0">
              <a:spcBef>
                <a:spcPts val="600"/>
              </a:spcBef>
              <a:buClr>
                <a:srgbClr val="A53010"/>
              </a:buClr>
              <a:defRPr/>
            </a:pPr>
            <a:r>
              <a:rPr lang="zh-TW" altLang="en-US" sz="2400" dirty="0">
                <a:latin typeface="+mj-ea"/>
                <a:cs typeface="Arial" panose="020B0604020202020204" pitchFamily="34" charset="0"/>
              </a:rPr>
              <a:t>辦理各校獨招試務資訊彙整及報部事項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zh-TW" altLang="en-US" sz="2400" dirty="0">
              <a:latin typeface="+mj-ea"/>
              <a:cs typeface="Arial" panose="020B060402020202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A8F7B22-92B7-039B-F918-7BBBC140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831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256" y="484001"/>
            <a:ext cx="8882297" cy="797952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dirty="0">
                <a:latin typeface="+mj-ea"/>
                <a:cs typeface="Arial" panose="020B0604020202020204" pitchFamily="34" charset="0"/>
              </a:rPr>
              <a:t>工作職掌</a:t>
            </a:r>
            <a:r>
              <a:rPr lang="en-US" altLang="zh-TW" dirty="0">
                <a:latin typeface="+mj-ea"/>
                <a:cs typeface="Arial" panose="020B0604020202020204" pitchFamily="34" charset="0"/>
              </a:rPr>
              <a:t>-</a:t>
            </a:r>
            <a:r>
              <a:rPr lang="zh-TW" altLang="en-US" dirty="0">
                <a:latin typeface="+mj-ea"/>
                <a:cs typeface="Arial" panose="020B0604020202020204" pitchFamily="34" charset="0"/>
              </a:rPr>
              <a:t>招生專業化發展計畫業務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43453" y="1516417"/>
            <a:ext cx="8609902" cy="4557318"/>
          </a:xfrm>
        </p:spPr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辦理本校招生專業化計畫各項工作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含撰寫計畫、報告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協助審查團隊進行專業審查</a:t>
            </a:r>
          </a:p>
          <a:p>
            <a:pPr eaLnBrk="1" hangingPunct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蒐集及協助處理各項招生資料之統計分析</a:t>
            </a:r>
          </a:p>
          <a:p>
            <a:pPr eaLnBrk="1" hangingPunct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依高中學生學習歷程架構，加強本校學習資料庫</a:t>
            </a:r>
          </a:p>
          <a:p>
            <a:pPr eaLnBrk="1" hangingPunct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整合校務研究各項招生相關資料</a:t>
            </a:r>
          </a:p>
          <a:p>
            <a:pPr eaLnBrk="1" hangingPunct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建立招生專業化發展試辦計畫網站</a:t>
            </a:r>
          </a:p>
          <a:p>
            <a:pPr eaLnBrk="1" hangingPunct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其他行政事務及交辦事項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6BB6AD4-542F-046F-D57F-11AD6D7D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10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428" y="487471"/>
            <a:ext cx="7620000" cy="754063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dirty="0">
                <a:latin typeface="+mj-ea"/>
              </a:rPr>
              <a:t>工作職掌</a:t>
            </a:r>
            <a:r>
              <a:rPr lang="en-US" altLang="zh-TW" sz="3600" dirty="0">
                <a:latin typeface="+mj-ea"/>
              </a:rPr>
              <a:t>-</a:t>
            </a:r>
            <a:r>
              <a:rPr lang="zh-TW" altLang="en-US" sz="3600" dirty="0">
                <a:latin typeface="+mj-ea"/>
              </a:rPr>
              <a:t>學校</a:t>
            </a:r>
            <a:r>
              <a:rPr lang="zh-TW" altLang="en-US" dirty="0">
                <a:latin typeface="+mj-ea"/>
              </a:rPr>
              <a:t>課務</a:t>
            </a:r>
            <a:r>
              <a:rPr lang="zh-TW" altLang="en-US" sz="3600" dirty="0">
                <a:latin typeface="+mj-ea"/>
              </a:rPr>
              <a:t>業務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907428" y="1405495"/>
            <a:ext cx="7772400" cy="4924425"/>
          </a:xfrm>
        </p:spPr>
        <p:txBody>
          <a:bodyPr>
            <a:noAutofit/>
          </a:bodyPr>
          <a:lstStyle/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編訂本校年度重要行事曆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召開校課程委員會議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教學設備購置、教室空間規劃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擬訂每學期選課期程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規劃擬訂暑修開班事宜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協辦招生組相關招生考試學科業務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承辦各學系開課選課相關業務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彙整全校專兼任教師鐘點費核計事宜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承辦學生調訓課程轉移及彈性修讀審查相關業務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承辦教師請假調補課相關事宜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督辦各學系辦理學系評鑑相關事宜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承辦學生缺曠課及扣考相關業務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辦理經濟不利學生產業實習獎助金業務</a:t>
            </a:r>
          </a:p>
          <a:p>
            <a:pPr marL="323850">
              <a:lnSpc>
                <a:spcPct val="8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其他交辦事項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C29D870-2105-EA7C-EBEA-3ACD5137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AF7D0-E28D-4063-B3D8-3C0CB76657E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54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0397B8-A128-F453-0175-89851B17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172" y="444301"/>
            <a:ext cx="8911687" cy="708605"/>
          </a:xfrm>
        </p:spPr>
        <p:txBody>
          <a:bodyPr>
            <a:normAutofit/>
          </a:bodyPr>
          <a:lstStyle/>
          <a:p>
            <a:r>
              <a:rPr kumimoji="0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113</a:t>
            </a: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學年度招生情況統計表</a:t>
            </a:r>
            <a:r>
              <a:rPr kumimoji="0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碩士班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A8110C-A0CC-7F23-B312-B4C0F3DB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AF7D0-E28D-4063-B3D8-3C0CB76657E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zh-TW">
              <a:solidFill>
                <a:srgbClr val="000000"/>
              </a:solidFill>
            </a:endParaRPr>
          </a:p>
        </p:txBody>
      </p:sp>
      <p:graphicFrame>
        <p:nvGraphicFramePr>
          <p:cNvPr id="7" name="表格版面配置區 5">
            <a:extLst>
              <a:ext uri="{FF2B5EF4-FFF2-40B4-BE49-F238E27FC236}">
                <a16:creationId xmlns:a16="http://schemas.microsoft.com/office/drawing/2014/main" id="{C3CA3F6E-8E15-406C-B14E-79D9EC98E366}"/>
              </a:ext>
            </a:extLst>
          </p:cNvPr>
          <p:cNvGraphicFramePr>
            <a:graphicFrameLocks/>
          </p:cNvGraphicFramePr>
          <p:nvPr/>
        </p:nvGraphicFramePr>
        <p:xfrm>
          <a:off x="2154284" y="1258349"/>
          <a:ext cx="7704137" cy="5250220"/>
        </p:xfrm>
        <a:graphic>
          <a:graphicData uri="http://schemas.openxmlformats.org/drawingml/2006/table">
            <a:tbl>
              <a:tblPr/>
              <a:tblGrid>
                <a:gridCol w="2017712">
                  <a:extLst>
                    <a:ext uri="{9D8B030D-6E8A-4147-A177-3AD203B41FA5}">
                      <a16:colId xmlns:a16="http://schemas.microsoft.com/office/drawing/2014/main" val="13068157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2546158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695474185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val="6295302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72522705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76788931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316830708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val="3287416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421982956"/>
                    </a:ext>
                  </a:extLst>
                </a:gridCol>
              </a:tblGrid>
              <a:tr h="277707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系 所</a:t>
                      </a: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甄試</a:t>
                      </a: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入學考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66190"/>
                  </a:ext>
                </a:extLst>
              </a:tr>
              <a:tr h="2697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112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113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112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113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962584"/>
                  </a:ext>
                </a:extLst>
              </a:tr>
              <a:tr h="2777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報名數</a:t>
                      </a: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錄取數</a:t>
                      </a: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報名數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錄取數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報名數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錄取數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報名數</a:t>
                      </a: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錄取數</a:t>
                      </a: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141608"/>
                  </a:ext>
                </a:extLst>
              </a:tr>
              <a:tr h="277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體育學系碩士班</a:t>
                      </a: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22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14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28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14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21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24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857432"/>
                  </a:ext>
                </a:extLst>
              </a:tr>
              <a:tr h="277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舞蹈學系碩士班</a:t>
                      </a: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154992"/>
                  </a:ext>
                </a:extLst>
              </a:tr>
              <a:tr h="277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競技運動學系碩士班</a:t>
                      </a: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29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25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29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27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187624"/>
                  </a:ext>
                </a:extLst>
              </a:tr>
              <a:tr h="277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休閒運動學系碩士班</a:t>
                      </a: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20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16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212799"/>
                  </a:ext>
                </a:extLst>
              </a:tr>
              <a:tr h="26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運動事業管理學系碩士班</a:t>
                      </a: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87513"/>
                  </a:ext>
                </a:extLst>
              </a:tr>
              <a:tr h="26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運動健康科學學系碩士班</a:t>
                      </a: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14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00861"/>
                  </a:ext>
                </a:extLst>
              </a:tr>
              <a:tr h="277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運動</a:t>
                      </a:r>
                      <a:r>
                        <a:rPr kumimoji="0" lang="zh-TW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資訊與傳播學</a:t>
                      </a:r>
                      <a:r>
                        <a:rPr kumimoji="0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系碩士班</a:t>
                      </a: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442312"/>
                  </a:ext>
                </a:extLst>
              </a:tr>
              <a:tr h="311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合 計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101</a:t>
                      </a:r>
                      <a:endParaRPr kumimoji="0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55</a:t>
                      </a:r>
                      <a:endParaRPr kumimoji="0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104↑</a:t>
                      </a:r>
                      <a:endParaRPr kumimoji="0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52</a:t>
                      </a:r>
                      <a:endParaRPr kumimoji="0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94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40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107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↑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44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568492"/>
                  </a:ext>
                </a:extLst>
              </a:tr>
              <a:tr h="3062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體育學系碩士在職專班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18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23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091877"/>
                  </a:ext>
                </a:extLst>
              </a:tr>
              <a:tr h="3062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競技運動學系</a:t>
                      </a:r>
                      <a:r>
                        <a:rPr kumimoji="0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碩士</a:t>
                      </a:r>
                      <a:r>
                        <a:rPr kumimoji="1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在職專班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23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137008"/>
                  </a:ext>
                </a:extLst>
              </a:tr>
              <a:tr h="452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休閒運動管理碩士在職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學位學程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39354"/>
                  </a:ext>
                </a:extLst>
              </a:tr>
              <a:tr h="442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運動事業管理</a:t>
                      </a:r>
                      <a:r>
                        <a:rPr kumimoji="1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學系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碩士在職專班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17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132992"/>
                  </a:ext>
                </a:extLst>
              </a:tr>
              <a:tr h="4190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運動健康科學學系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碩士在職專班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13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21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018259"/>
                  </a:ext>
                </a:extLst>
              </a:tr>
              <a:tr h="20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合 計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72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43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89↑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39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5692" marR="85692" marT="42829" marB="42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599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4"/>
          <p:cNvSpPr>
            <a:spLocks noChangeArrowheads="1"/>
          </p:cNvSpPr>
          <p:nvPr/>
        </p:nvSpPr>
        <p:spPr bwMode="auto">
          <a:xfrm>
            <a:off x="1886324" y="209729"/>
            <a:ext cx="9666288" cy="119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109-113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學年度招生情況統計表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碩士班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甄試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E69C499-C8D3-0E6F-F767-25E16AD9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/>
        </p:nvGraphicFramePr>
        <p:xfrm>
          <a:off x="2232212" y="1152907"/>
          <a:ext cx="9152964" cy="549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713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AA275F4-6B97-8E5B-9367-8AEE27FD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E6DB06D9-B667-4142-9851-FBA6A0D4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025" y="216282"/>
            <a:ext cx="101261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109-113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學年度招生情況統計表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碩士班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入學考試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/>
        </p:nvGraphicFramePr>
        <p:xfrm>
          <a:off x="1874025" y="1152907"/>
          <a:ext cx="9618728" cy="542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052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A37A0CC-A145-AD97-BC79-26D65F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6EBC79C5-909D-4E48-BF34-61987812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605" y="188913"/>
            <a:ext cx="9821583" cy="10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109-113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學年度招生情況統計表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-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碩士班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在職專班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/>
        </p:nvGraphicFramePr>
        <p:xfrm>
          <a:off x="1757082" y="1264024"/>
          <a:ext cx="9520518" cy="499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7482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BA5548E-408B-469B-3130-2A951A67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266" y="705945"/>
            <a:ext cx="8911687" cy="528797"/>
          </a:xfrm>
        </p:spPr>
        <p:txBody>
          <a:bodyPr>
            <a:noAutofit/>
          </a:bodyPr>
          <a:lstStyle/>
          <a:p>
            <a:r>
              <a:rPr kumimoji="0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招生情況統計表</a:t>
            </a:r>
            <a:r>
              <a:rPr kumimoji="0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學士班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EAC7649-71AF-299C-3A63-0ED123CB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14E30-B6DF-494D-9DC6-54DA0B2EA046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zh-TW">
              <a:solidFill>
                <a:srgbClr val="000000"/>
              </a:solidFill>
            </a:endParaRPr>
          </a:p>
        </p:txBody>
      </p:sp>
      <p:graphicFrame>
        <p:nvGraphicFramePr>
          <p:cNvPr id="7" name="表格版面配置區 3">
            <a:extLst>
              <a:ext uri="{FF2B5EF4-FFF2-40B4-BE49-F238E27FC236}">
                <a16:creationId xmlns:a16="http://schemas.microsoft.com/office/drawing/2014/main" id="{177EB0B6-AAB9-4FB0-B0AF-911F8D8760A8}"/>
              </a:ext>
            </a:extLst>
          </p:cNvPr>
          <p:cNvGraphicFramePr>
            <a:graphicFrameLocks/>
          </p:cNvGraphicFramePr>
          <p:nvPr/>
        </p:nvGraphicFramePr>
        <p:xfrm>
          <a:off x="2317146" y="1595717"/>
          <a:ext cx="7965372" cy="4240305"/>
        </p:xfrm>
        <a:graphic>
          <a:graphicData uri="http://schemas.openxmlformats.org/drawingml/2006/table">
            <a:tbl>
              <a:tblPr/>
              <a:tblGrid>
                <a:gridCol w="2180050">
                  <a:extLst>
                    <a:ext uri="{9D8B030D-6E8A-4147-A177-3AD203B41FA5}">
                      <a16:colId xmlns:a16="http://schemas.microsoft.com/office/drawing/2014/main" val="1903862333"/>
                    </a:ext>
                  </a:extLst>
                </a:gridCol>
                <a:gridCol w="1612663">
                  <a:extLst>
                    <a:ext uri="{9D8B030D-6E8A-4147-A177-3AD203B41FA5}">
                      <a16:colId xmlns:a16="http://schemas.microsoft.com/office/drawing/2014/main" val="4228911360"/>
                    </a:ext>
                  </a:extLst>
                </a:gridCol>
                <a:gridCol w="1391449">
                  <a:extLst>
                    <a:ext uri="{9D8B030D-6E8A-4147-A177-3AD203B41FA5}">
                      <a16:colId xmlns:a16="http://schemas.microsoft.com/office/drawing/2014/main" val="2538587789"/>
                    </a:ext>
                  </a:extLst>
                </a:gridCol>
                <a:gridCol w="1389761">
                  <a:extLst>
                    <a:ext uri="{9D8B030D-6E8A-4147-A177-3AD203B41FA5}">
                      <a16:colId xmlns:a16="http://schemas.microsoft.com/office/drawing/2014/main" val="2976051407"/>
                    </a:ext>
                  </a:extLst>
                </a:gridCol>
                <a:gridCol w="1391449">
                  <a:extLst>
                    <a:ext uri="{9D8B030D-6E8A-4147-A177-3AD203B41FA5}">
                      <a16:colId xmlns:a16="http://schemas.microsoft.com/office/drawing/2014/main" val="1691359673"/>
                    </a:ext>
                  </a:extLst>
                </a:gridCol>
              </a:tblGrid>
              <a:tr h="39706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學系名稱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112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113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634184"/>
                  </a:ext>
                </a:extLst>
              </a:tr>
              <a:tr h="3970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報名數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錄取數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報名數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錄取數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979222"/>
                  </a:ext>
                </a:extLst>
              </a:tr>
              <a:tr h="462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競技運動學系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179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158 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↓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527484"/>
                  </a:ext>
                </a:extLst>
              </a:tr>
              <a:tr h="496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球類運動學系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535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100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393 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↓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100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420615"/>
                  </a:ext>
                </a:extLst>
              </a:tr>
              <a:tr h="478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技擊運動學系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169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167 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↓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726666"/>
                  </a:ext>
                </a:extLst>
              </a:tr>
              <a:tr h="487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休閒運動學系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60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29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85 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↑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30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216509"/>
                  </a:ext>
                </a:extLst>
              </a:tr>
              <a:tr h="498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舞蹈學系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289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299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↑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457283"/>
                  </a:ext>
                </a:extLst>
              </a:tr>
              <a:tr h="498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 計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1232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279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1102 </a:t>
                      </a: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↓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280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229587"/>
                  </a:ext>
                </a:extLst>
              </a:tr>
              <a:tr h="523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進修學士班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234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99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141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↓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99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82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09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2566987" y="452437"/>
            <a:ext cx="84237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109-113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學年度招生情況統計表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學士班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CDF70F5-7A56-187A-9406-964E7A9F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/>
        </p:nvGraphicFramePr>
        <p:xfrm>
          <a:off x="1949173" y="1292431"/>
          <a:ext cx="8799509" cy="511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2343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279650" y="692150"/>
            <a:ext cx="8197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學年度全國申請入學統一分發情形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-1/4</a:t>
            </a:r>
            <a:endParaRPr kumimoji="1" lang="zh-TW" alt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315" name="文字方塊 9"/>
          <p:cNvSpPr txBox="1">
            <a:spLocks noChangeArrowheads="1"/>
          </p:cNvSpPr>
          <p:nvPr/>
        </p:nvSpPr>
        <p:spPr bwMode="auto">
          <a:xfrm>
            <a:off x="1081290" y="1676419"/>
            <a:ext cx="6694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學年度申請入學招生資料、各階段人數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6384C94-9B8C-E1BF-AA0B-3B2C0F05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5788123-3FDE-4B31-A1C7-495255B12220}"/>
              </a:ext>
            </a:extLst>
          </p:cNvPr>
          <p:cNvGraphicFramePr>
            <a:graphicFrameLocks noGrp="1"/>
          </p:cNvGraphicFramePr>
          <p:nvPr/>
        </p:nvGraphicFramePr>
        <p:xfrm>
          <a:off x="1081290" y="2168017"/>
          <a:ext cx="10752116" cy="3902201"/>
        </p:xfrm>
        <a:graphic>
          <a:graphicData uri="http://schemas.openxmlformats.org/drawingml/2006/table">
            <a:tbl>
              <a:tblPr firstRow="1" bandRow="1"/>
              <a:tblGrid>
                <a:gridCol w="1651412">
                  <a:extLst>
                    <a:ext uri="{9D8B030D-6E8A-4147-A177-3AD203B41FA5}">
                      <a16:colId xmlns:a16="http://schemas.microsoft.com/office/drawing/2014/main" val="4051866762"/>
                    </a:ext>
                  </a:extLst>
                </a:gridCol>
                <a:gridCol w="758392">
                  <a:extLst>
                    <a:ext uri="{9D8B030D-6E8A-4147-A177-3AD203B41FA5}">
                      <a16:colId xmlns:a16="http://schemas.microsoft.com/office/drawing/2014/main" val="323256770"/>
                    </a:ext>
                  </a:extLst>
                </a:gridCol>
                <a:gridCol w="758392">
                  <a:extLst>
                    <a:ext uri="{9D8B030D-6E8A-4147-A177-3AD203B41FA5}">
                      <a16:colId xmlns:a16="http://schemas.microsoft.com/office/drawing/2014/main" val="192032331"/>
                    </a:ext>
                  </a:extLst>
                </a:gridCol>
                <a:gridCol w="758392">
                  <a:extLst>
                    <a:ext uri="{9D8B030D-6E8A-4147-A177-3AD203B41FA5}">
                      <a16:colId xmlns:a16="http://schemas.microsoft.com/office/drawing/2014/main" val="4131056403"/>
                    </a:ext>
                  </a:extLst>
                </a:gridCol>
                <a:gridCol w="758392">
                  <a:extLst>
                    <a:ext uri="{9D8B030D-6E8A-4147-A177-3AD203B41FA5}">
                      <a16:colId xmlns:a16="http://schemas.microsoft.com/office/drawing/2014/main" val="2458065419"/>
                    </a:ext>
                  </a:extLst>
                </a:gridCol>
                <a:gridCol w="758392">
                  <a:extLst>
                    <a:ext uri="{9D8B030D-6E8A-4147-A177-3AD203B41FA5}">
                      <a16:colId xmlns:a16="http://schemas.microsoft.com/office/drawing/2014/main" val="2136628036"/>
                    </a:ext>
                  </a:extLst>
                </a:gridCol>
                <a:gridCol w="758392">
                  <a:extLst>
                    <a:ext uri="{9D8B030D-6E8A-4147-A177-3AD203B41FA5}">
                      <a16:colId xmlns:a16="http://schemas.microsoft.com/office/drawing/2014/main" val="1544457919"/>
                    </a:ext>
                  </a:extLst>
                </a:gridCol>
                <a:gridCol w="758392">
                  <a:extLst>
                    <a:ext uri="{9D8B030D-6E8A-4147-A177-3AD203B41FA5}">
                      <a16:colId xmlns:a16="http://schemas.microsoft.com/office/drawing/2014/main" val="1377437064"/>
                    </a:ext>
                  </a:extLst>
                </a:gridCol>
                <a:gridCol w="758392">
                  <a:extLst>
                    <a:ext uri="{9D8B030D-6E8A-4147-A177-3AD203B41FA5}">
                      <a16:colId xmlns:a16="http://schemas.microsoft.com/office/drawing/2014/main" val="1795688680"/>
                    </a:ext>
                  </a:extLst>
                </a:gridCol>
                <a:gridCol w="758392">
                  <a:extLst>
                    <a:ext uri="{9D8B030D-6E8A-4147-A177-3AD203B41FA5}">
                      <a16:colId xmlns:a16="http://schemas.microsoft.com/office/drawing/2014/main" val="3712645145"/>
                    </a:ext>
                  </a:extLst>
                </a:gridCol>
                <a:gridCol w="758392">
                  <a:extLst>
                    <a:ext uri="{9D8B030D-6E8A-4147-A177-3AD203B41FA5}">
                      <a16:colId xmlns:a16="http://schemas.microsoft.com/office/drawing/2014/main" val="3661265801"/>
                    </a:ext>
                  </a:extLst>
                </a:gridCol>
                <a:gridCol w="758392">
                  <a:extLst>
                    <a:ext uri="{9D8B030D-6E8A-4147-A177-3AD203B41FA5}">
                      <a16:colId xmlns:a16="http://schemas.microsoft.com/office/drawing/2014/main" val="379542607"/>
                    </a:ext>
                  </a:extLst>
                </a:gridCol>
                <a:gridCol w="758392">
                  <a:extLst>
                    <a:ext uri="{9D8B030D-6E8A-4147-A177-3AD203B41FA5}">
                      <a16:colId xmlns:a16="http://schemas.microsoft.com/office/drawing/2014/main" val="3756279885"/>
                    </a:ext>
                  </a:extLst>
                </a:gridCol>
              </a:tblGrid>
              <a:tr h="508715">
                <a:tc rowSpan="3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項目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112</a:t>
                      </a:r>
                      <a:r>
                        <a:rPr lang="zh-TW" altLang="en-US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學年度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113</a:t>
                      </a:r>
                      <a:r>
                        <a:rPr lang="zh-TW" altLang="en-US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學年度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增減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97848"/>
                  </a:ext>
                </a:extLst>
              </a:tr>
              <a:tr h="320900">
                <a:tc vMerge="1"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招生</a:t>
                      </a:r>
                      <a:br>
                        <a:rPr lang="en-US" altLang="zh-TW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名額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外名名額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招生</a:t>
                      </a:r>
                      <a:br>
                        <a:rPr lang="en-US" altLang="zh-TW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名額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外名名額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招生</a:t>
                      </a:r>
                      <a:br>
                        <a:rPr lang="en-US" altLang="zh-TW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名額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外名名額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614089"/>
                  </a:ext>
                </a:extLst>
              </a:tr>
              <a:tr h="532622">
                <a:tc vMerge="1"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原住民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離島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願景</a:t>
                      </a:r>
                      <a:br>
                        <a:rPr lang="en-US" altLang="zh-TW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計畫</a:t>
                      </a:r>
                      <a:endParaRPr lang="zh-TW" altLang="en-US" sz="16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原住民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離島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願景</a:t>
                      </a:r>
                      <a:br>
                        <a:rPr lang="en-US" altLang="zh-TW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計畫</a:t>
                      </a:r>
                      <a:endParaRPr lang="zh-TW" altLang="en-US" sz="16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原住民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離島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願景</a:t>
                      </a:r>
                      <a:br>
                        <a:rPr lang="en-US" altLang="zh-TW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計畫</a:t>
                      </a:r>
                      <a:endParaRPr lang="zh-TW" altLang="en-US" sz="16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172093"/>
                  </a:ext>
                </a:extLst>
              </a:tr>
              <a:tr h="320900">
                <a:tc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招生校系數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2,229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1,519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203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2,208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1,537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201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132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-21</a:t>
                      </a:r>
                      <a:endParaRPr lang="zh-TW" altLang="en-US" sz="1600" b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+18</a:t>
                      </a:r>
                      <a:endParaRPr lang="zh-TW" altLang="en-US" sz="1600" b="0" u="none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-2</a:t>
                      </a:r>
                      <a:endParaRPr lang="zh-TW" altLang="en-US" sz="1600" b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-23</a:t>
                      </a:r>
                      <a:endParaRPr lang="zh-TW" altLang="en-US" sz="1600" b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01088"/>
                  </a:ext>
                </a:extLst>
              </a:tr>
              <a:tr h="320900">
                <a:tc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招生總名額數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53,856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3,312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256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415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51,499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3,236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241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526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-2,357</a:t>
                      </a:r>
                      <a:endParaRPr lang="zh-TW" altLang="en-US" sz="1600" b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-76</a:t>
                      </a:r>
                      <a:endParaRPr lang="zh-TW" altLang="en-US" sz="1600" b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-15</a:t>
                      </a:r>
                      <a:endParaRPr lang="zh-TW" altLang="en-US" sz="1600" b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+111</a:t>
                      </a:r>
                      <a:endParaRPr lang="zh-TW" altLang="en-US" sz="1600" b="0" u="none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96127"/>
                  </a:ext>
                </a:extLst>
              </a:tr>
              <a:tr h="320900">
                <a:tc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報名總人數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76,112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78,187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+2,075</a:t>
                      </a:r>
                      <a:endParaRPr lang="zh-TW" altLang="en-US" sz="1600" b="0" u="none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76717"/>
                  </a:ext>
                </a:extLst>
              </a:tr>
              <a:tr h="320900">
                <a:tc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報名總校系數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423,625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436,563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+12,938</a:t>
                      </a:r>
                      <a:endParaRPr lang="zh-TW" altLang="en-US" sz="1600" b="0" u="none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345200"/>
                  </a:ext>
                </a:extLst>
              </a:tr>
              <a:tr h="320900">
                <a:tc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通過篩選考生人數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62,194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63,449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+1,255</a:t>
                      </a:r>
                      <a:endParaRPr lang="zh-TW" altLang="en-US" sz="1600" b="0" u="none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858746"/>
                  </a:ext>
                </a:extLst>
              </a:tr>
              <a:tr h="320900">
                <a:tc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通過篩選名額數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184,085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179,049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-5,036</a:t>
                      </a:r>
                      <a:endParaRPr lang="zh-TW" altLang="en-US" sz="1600" b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60893"/>
                  </a:ext>
                </a:extLst>
              </a:tr>
              <a:tr h="614564">
                <a:tc>
                  <a:txBody>
                    <a:bodyPr/>
                    <a:lstStyle/>
                    <a:p>
                      <a:pPr marL="0" algn="l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各大學錄取名額數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104,389</a:t>
                      </a:r>
                    </a:p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正取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52,922)</a:t>
                      </a:r>
                    </a:p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備取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51,467)</a:t>
                      </a:r>
                      <a:endParaRPr lang="zh-TW" altLang="en-US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2,584</a:t>
                      </a:r>
                    </a:p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正取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1,587)</a:t>
                      </a:r>
                    </a:p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備取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997)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952</a:t>
                      </a:r>
                    </a:p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正取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241)</a:t>
                      </a:r>
                    </a:p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備取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451</a:t>
                      </a:r>
                      <a:b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正取</a:t>
                      </a:r>
                      <a:r>
                        <a:rPr kumimoji="0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287)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備取</a:t>
                      </a:r>
                      <a:r>
                        <a:rPr kumimoji="0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164)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105,469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正取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50,489)</a:t>
                      </a:r>
                    </a:p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備取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54,980)</a:t>
                      </a:r>
                      <a:endParaRPr lang="zh-TW" altLang="en-US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2,898</a:t>
                      </a:r>
                    </a:p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正取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1,736)</a:t>
                      </a:r>
                    </a:p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備取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1,162)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852</a:t>
                      </a:r>
                    </a:p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正取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228)</a:t>
                      </a:r>
                    </a:p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備取</a:t>
                      </a:r>
                      <a:r>
                        <a:rPr lang="en-US" altLang="zh-TW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624)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443</a:t>
                      </a:r>
                      <a:b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正取</a:t>
                      </a:r>
                      <a:r>
                        <a:rPr kumimoji="0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314)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備取</a:t>
                      </a:r>
                      <a:r>
                        <a:rPr kumimoji="0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+1,080</a:t>
                      </a:r>
                      <a:endParaRPr lang="zh-TW" altLang="en-US" sz="1600" b="0" u="none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+314</a:t>
                      </a:r>
                      <a:endParaRPr lang="zh-TW" altLang="en-US" sz="1600" b="0" u="none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-100</a:t>
                      </a:r>
                      <a:endParaRPr lang="zh-TW" altLang="en-US" sz="1600" b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-8</a:t>
                      </a:r>
                      <a:endParaRPr lang="zh-TW" altLang="en-US" sz="1600" b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595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43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字方塊 9"/>
          <p:cNvSpPr txBox="1">
            <a:spLocks noChangeArrowheads="1"/>
          </p:cNvSpPr>
          <p:nvPr/>
        </p:nvSpPr>
        <p:spPr bwMode="auto">
          <a:xfrm>
            <a:off x="2135189" y="1628775"/>
            <a:ext cx="6694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學年度申請入學統一分發相關資料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279650" y="692150"/>
            <a:ext cx="8464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學年度全國申請入學統一分發情形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-2/4</a:t>
            </a:r>
            <a:endParaRPr kumimoji="1" lang="zh-TW" alt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6" name="Group 1843">
            <a:extLst>
              <a:ext uri="{FF2B5EF4-FFF2-40B4-BE49-F238E27FC236}">
                <a16:creationId xmlns:a16="http://schemas.microsoft.com/office/drawing/2014/main" id="{0507CC9D-A87A-4D46-895C-C14461657F54}"/>
              </a:ext>
            </a:extLst>
          </p:cNvPr>
          <p:cNvGraphicFramePr>
            <a:graphicFrameLocks noGrp="1"/>
          </p:cNvGraphicFramePr>
          <p:nvPr/>
        </p:nvGraphicFramePr>
        <p:xfrm>
          <a:off x="2257425" y="2133601"/>
          <a:ext cx="8464549" cy="3743326"/>
        </p:xfrm>
        <a:graphic>
          <a:graphicData uri="http://schemas.openxmlformats.org/drawingml/2006/table">
            <a:tbl>
              <a:tblPr firstRow="1" bandRow="1"/>
              <a:tblGrid>
                <a:gridCol w="367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793">
                  <a:extLst>
                    <a:ext uri="{9D8B030D-6E8A-4147-A177-3AD203B41FA5}">
                      <a16:colId xmlns:a16="http://schemas.microsoft.com/office/drawing/2014/main" val="4115129795"/>
                    </a:ext>
                  </a:extLst>
                </a:gridCol>
                <a:gridCol w="1277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</a:rPr>
                        <a:t>項目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36" marR="121936" marT="60921" marB="60921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</a:rPr>
                        <a:t>112</a:t>
                      </a:r>
                      <a:r>
                        <a:rPr kumimoji="1" lang="zh-TW" alt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</a:rPr>
                        <a:t>學年度</a:t>
                      </a:r>
                      <a:endParaRPr kumimoji="1" lang="en-US" altLang="zh-TW" sz="1800" b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36" marR="121936" marT="60921" marB="60921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</a:rPr>
                        <a:t>113</a:t>
                      </a:r>
                      <a:r>
                        <a:rPr kumimoji="1" lang="zh-TW" alt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</a:rPr>
                        <a:t>學年度</a:t>
                      </a:r>
                      <a:endParaRPr kumimoji="1" lang="en-US" altLang="zh-TW" sz="1800" b="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36" marR="121936" marT="60921" marB="60921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</a:rPr>
                        <a:t>增減</a:t>
                      </a:r>
                      <a:endParaRPr kumimoji="1" lang="en-US" altLang="zh-TW" sz="1800" b="1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36" marR="121936" marT="60921" marB="60921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800" dirty="0">
                          <a:latin typeface="+mn-lt"/>
                          <a:ea typeface="+mn-ea"/>
                        </a:rPr>
                        <a:t>具有登記資格人數</a:t>
                      </a:r>
                      <a:endParaRPr lang="zh-TW" alt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36" marR="121936" marT="60921" marB="60921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42,865</a:t>
                      </a:r>
                      <a:endParaRPr lang="zh-TW" altLang="en-US" sz="18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0" marB="0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45,176</a:t>
                      </a:r>
                      <a:endParaRPr lang="zh-TW" altLang="en-US" sz="18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0" marB="0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+2,311</a:t>
                      </a:r>
                    </a:p>
                  </a:txBody>
                  <a:tcPr marL="12700" marR="12700" marT="1269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800" dirty="0">
                          <a:latin typeface="+mn-lt"/>
                          <a:ea typeface="+mn-ea"/>
                        </a:rPr>
                        <a:t>完成就讀志願序登記人數</a:t>
                      </a:r>
                      <a:endParaRPr lang="zh-TW" alt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36" marR="121936" marT="60921" marB="609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40,999</a:t>
                      </a:r>
                      <a:endParaRPr lang="zh-TW" altLang="en-US" sz="18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43,619</a:t>
                      </a:r>
                      <a:endParaRPr lang="zh-TW" altLang="en-US" sz="18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+2,620</a:t>
                      </a:r>
                    </a:p>
                  </a:txBody>
                  <a:tcPr marL="12700" marR="12700" marT="12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800" dirty="0">
                          <a:latin typeface="+mn-lt"/>
                          <a:ea typeface="+mn-ea"/>
                        </a:rPr>
                        <a:t>獲分發人數</a:t>
                      </a:r>
                      <a:endParaRPr lang="en-US" altLang="zh-TW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36" marR="121936" marT="60921" marB="609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38,953</a:t>
                      </a:r>
                      <a:endParaRPr lang="zh-TW" altLang="en-US" sz="18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41,133</a:t>
                      </a:r>
                      <a:endParaRPr lang="zh-TW" altLang="en-US" sz="18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+2,180</a:t>
                      </a:r>
                    </a:p>
                  </a:txBody>
                  <a:tcPr marL="12700" marR="12700" marT="12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800" dirty="0">
                          <a:latin typeface="+mn-lt"/>
                          <a:ea typeface="+mn-ea"/>
                        </a:rPr>
                        <a:t>以備取資格獲分發之人數</a:t>
                      </a:r>
                      <a:endParaRPr lang="zh-TW" alt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36" marR="121936" marT="60921" marB="609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18,057</a:t>
                      </a:r>
                      <a:endParaRPr lang="zh-TW" altLang="en-US" sz="18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19,411</a:t>
                      </a:r>
                      <a:endParaRPr lang="zh-TW" altLang="en-US" sz="18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+1,345</a:t>
                      </a:r>
                    </a:p>
                  </a:txBody>
                  <a:tcPr marL="12700" marR="12700" marT="12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+mn-lt"/>
                          <a:ea typeface="+mn-ea"/>
                        </a:rPr>
                        <a:t>統一分發後之缺額數</a:t>
                      </a:r>
                      <a:r>
                        <a:rPr lang="en-US" altLang="zh-TW" sz="1800" dirty="0">
                          <a:latin typeface="+mn-lt"/>
                          <a:ea typeface="+mn-ea"/>
                        </a:rPr>
                        <a:t>(</a:t>
                      </a:r>
                      <a:r>
                        <a:rPr lang="zh-TW" altLang="zh-TW" sz="1800" dirty="0">
                          <a:latin typeface="+mn-lt"/>
                          <a:ea typeface="+mn-ea"/>
                        </a:rPr>
                        <a:t>招生名額</a:t>
                      </a:r>
                      <a:r>
                        <a:rPr lang="en-US" altLang="zh-TW" sz="1800" dirty="0">
                          <a:latin typeface="+mn-lt"/>
                          <a:ea typeface="+mn-ea"/>
                        </a:rPr>
                        <a:t>)</a:t>
                      </a:r>
                      <a:endParaRPr lang="zh-TW" alt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2543" marR="112543" marT="60898" marB="608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16,121</a:t>
                      </a:r>
                      <a:endParaRPr lang="zh-TW" altLang="en-US" sz="18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11,671</a:t>
                      </a:r>
                      <a:endParaRPr lang="zh-TW" altLang="en-US" sz="18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-4,450</a:t>
                      </a:r>
                    </a:p>
                  </a:txBody>
                  <a:tcPr marL="12700" marR="12700" marT="12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9D25221-74B2-289F-7584-63BDB157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347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9"/>
          <p:cNvSpPr txBox="1">
            <a:spLocks noChangeArrowheads="1"/>
          </p:cNvSpPr>
          <p:nvPr/>
        </p:nvSpPr>
        <p:spPr bwMode="auto">
          <a:xfrm>
            <a:off x="2135189" y="1628775"/>
            <a:ext cx="6694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學年度申請入學各志願序獲分發人數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招生、外加名額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)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279649" y="692150"/>
            <a:ext cx="83714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學年度全國申請入學統一分發情形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-3/4</a:t>
            </a:r>
            <a:endParaRPr kumimoji="1" lang="zh-TW" alt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61665F7-C308-409F-A370-205F9CEBAAFC}"/>
              </a:ext>
            </a:extLst>
          </p:cNvPr>
          <p:cNvGraphicFramePr>
            <a:graphicFrameLocks noGrp="1"/>
          </p:cNvGraphicFramePr>
          <p:nvPr/>
        </p:nvGraphicFramePr>
        <p:xfrm>
          <a:off x="2205038" y="2011364"/>
          <a:ext cx="8371416" cy="3887784"/>
        </p:xfrm>
        <a:graphic>
          <a:graphicData uri="http://schemas.openxmlformats.org/drawingml/2006/table">
            <a:tbl>
              <a:tblPr firstRow="1" bandRow="1"/>
              <a:tblGrid>
                <a:gridCol w="2933619">
                  <a:extLst>
                    <a:ext uri="{9D8B030D-6E8A-4147-A177-3AD203B41FA5}">
                      <a16:colId xmlns:a16="http://schemas.microsoft.com/office/drawing/2014/main" val="1193983644"/>
                    </a:ext>
                  </a:extLst>
                </a:gridCol>
                <a:gridCol w="1194804">
                  <a:extLst>
                    <a:ext uri="{9D8B030D-6E8A-4147-A177-3AD203B41FA5}">
                      <a16:colId xmlns:a16="http://schemas.microsoft.com/office/drawing/2014/main" val="1530023425"/>
                    </a:ext>
                  </a:extLst>
                </a:gridCol>
                <a:gridCol w="1414331">
                  <a:extLst>
                    <a:ext uri="{9D8B030D-6E8A-4147-A177-3AD203B41FA5}">
                      <a16:colId xmlns:a16="http://schemas.microsoft.com/office/drawing/2014/main" val="1161842067"/>
                    </a:ext>
                  </a:extLst>
                </a:gridCol>
                <a:gridCol w="1414331">
                  <a:extLst>
                    <a:ext uri="{9D8B030D-6E8A-4147-A177-3AD203B41FA5}">
                      <a16:colId xmlns:a16="http://schemas.microsoft.com/office/drawing/2014/main" val="3624694071"/>
                    </a:ext>
                  </a:extLst>
                </a:gridCol>
                <a:gridCol w="1414331">
                  <a:extLst>
                    <a:ext uri="{9D8B030D-6E8A-4147-A177-3AD203B41FA5}">
                      <a16:colId xmlns:a16="http://schemas.microsoft.com/office/drawing/2014/main" val="2082653750"/>
                    </a:ext>
                  </a:extLst>
                </a:gridCol>
              </a:tblGrid>
              <a:tr h="485973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項       目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112</a:t>
                      </a:r>
                      <a:r>
                        <a:rPr lang="zh-TW" alt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113</a:t>
                      </a:r>
                      <a:r>
                        <a:rPr lang="zh-TW" alt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070791"/>
                  </a:ext>
                </a:extLst>
              </a:tr>
              <a:tr h="4859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人數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比率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人數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比率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606476"/>
                  </a:ext>
                </a:extLst>
              </a:tr>
              <a:tr h="48597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marL="72000" algn="l" rtl="0" fontAlgn="ctr"/>
                      <a:r>
                        <a:rPr lang="zh-TW" altLang="en-US" sz="1800" u="none" strike="noStrike" dirty="0">
                          <a:effectLst/>
                        </a:rPr>
                        <a:t>以第一志願序獲分發</a:t>
                      </a:r>
                      <a:endParaRPr lang="zh-TW" altLang="en-US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/>
                        <a:t>36,855</a:t>
                      </a:r>
                      <a:endParaRPr lang="zh-TW" altLang="en-US" sz="1800" dirty="0"/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lt"/>
                        </a:rPr>
                        <a:t>94.61%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702" marR="12702" marT="1269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/>
                        <a:t>38,234</a:t>
                      </a:r>
                      <a:endParaRPr lang="zh-TW" altLang="en-US" sz="1800" dirty="0"/>
                    </a:p>
                  </a:txBody>
                  <a:tcPr marL="9198" marR="9198" marT="919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92.95%</a:t>
                      </a:r>
                    </a:p>
                  </a:txBody>
                  <a:tcPr marL="9526" marR="9526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355579"/>
                  </a:ext>
                </a:extLst>
              </a:tr>
              <a:tr h="48597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marL="72000" algn="l" rtl="0" fontAlgn="ctr"/>
                      <a:r>
                        <a:rPr lang="zh-TW" altLang="en-US" sz="1800" u="none" strike="noStrike" dirty="0">
                          <a:effectLst/>
                        </a:rPr>
                        <a:t>以第二志願序獲分發</a:t>
                      </a:r>
                      <a:endParaRPr lang="zh-TW" altLang="en-US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/>
                        <a:t>1,829</a:t>
                      </a:r>
                      <a:endParaRPr lang="zh-TW" altLang="en-US" sz="1800" dirty="0"/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lt"/>
                        </a:rPr>
                        <a:t>4.70%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702" marR="12702" marT="1269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/>
                        <a:t>2,541</a:t>
                      </a:r>
                      <a:endParaRPr lang="zh-TW" altLang="en-US" sz="1800" dirty="0"/>
                    </a:p>
                  </a:txBody>
                  <a:tcPr marL="9198" marR="9198" marT="919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6.18%</a:t>
                      </a:r>
                    </a:p>
                  </a:txBody>
                  <a:tcPr marL="9526" marR="9526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8034"/>
                  </a:ext>
                </a:extLst>
              </a:tr>
              <a:tr h="48597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marL="72000" algn="l" rtl="0" fontAlgn="ctr"/>
                      <a:r>
                        <a:rPr lang="zh-TW" altLang="en-US" sz="1800" u="none" strike="noStrike" dirty="0">
                          <a:effectLst/>
                        </a:rPr>
                        <a:t>以第三志願序獲分發</a:t>
                      </a:r>
                      <a:endParaRPr lang="zh-TW" altLang="en-US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/>
                        <a:t>214</a:t>
                      </a:r>
                      <a:endParaRPr lang="zh-TW" altLang="en-US" sz="1800" dirty="0"/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0.55%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/>
                        <a:t>292</a:t>
                      </a:r>
                      <a:endParaRPr lang="zh-TW" altLang="en-US" sz="1800" dirty="0"/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0.71%</a:t>
                      </a:r>
                    </a:p>
                  </a:txBody>
                  <a:tcPr marL="9526" marR="9526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803361"/>
                  </a:ext>
                </a:extLst>
              </a:tr>
              <a:tr h="48597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marL="72000" algn="l" rtl="0" fontAlgn="ctr"/>
                      <a:r>
                        <a:rPr lang="zh-TW" altLang="en-US" sz="1800" u="none" strike="noStrike" dirty="0">
                          <a:effectLst/>
                        </a:rPr>
                        <a:t>以第四志願序獲分發</a:t>
                      </a:r>
                      <a:endParaRPr lang="zh-TW" altLang="en-US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/>
                        <a:t>40</a:t>
                      </a:r>
                      <a:endParaRPr lang="zh-TW" altLang="en-US" sz="1800" dirty="0"/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0.10%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/>
                        <a:t>48</a:t>
                      </a:r>
                      <a:endParaRPr lang="zh-TW" altLang="en-US" sz="1800" dirty="0"/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0.12%</a:t>
                      </a:r>
                    </a:p>
                  </a:txBody>
                  <a:tcPr marL="9526" marR="9526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519177"/>
                  </a:ext>
                </a:extLst>
              </a:tr>
              <a:tr h="48597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marL="72000" algn="l" rtl="0" fontAlgn="ctr"/>
                      <a:r>
                        <a:rPr lang="zh-TW" altLang="en-US" sz="1800" u="none" strike="noStrike" dirty="0">
                          <a:effectLst/>
                        </a:rPr>
                        <a:t>以第五志願序獲分發</a:t>
                      </a:r>
                      <a:endParaRPr lang="zh-TW" altLang="en-US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/>
                        <a:t>11</a:t>
                      </a:r>
                      <a:endParaRPr lang="zh-TW" altLang="en-US" sz="1800" dirty="0"/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0.03%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/>
                        <a:t>15</a:t>
                      </a:r>
                      <a:endParaRPr lang="zh-TW" altLang="en-US" sz="1800" dirty="0"/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0.04%</a:t>
                      </a:r>
                    </a:p>
                  </a:txBody>
                  <a:tcPr marL="9526" marR="9526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71651"/>
                  </a:ext>
                </a:extLst>
              </a:tr>
              <a:tr h="48597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微軟正黑體"/>
                        </a:defRPr>
                      </a:lvl9pPr>
                    </a:lstStyle>
                    <a:p>
                      <a:pPr marL="72000" algn="l" rtl="0" fontAlgn="ctr"/>
                      <a:r>
                        <a:rPr lang="zh-TW" altLang="en-US" sz="1800" u="none" strike="noStrike" dirty="0">
                          <a:effectLst/>
                        </a:rPr>
                        <a:t>以第六志願序</a:t>
                      </a:r>
                      <a:r>
                        <a:rPr lang="en-US" altLang="zh-TW" sz="1800" u="none" strike="noStrike" dirty="0">
                          <a:effectLst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</a:rPr>
                        <a:t>含</a:t>
                      </a:r>
                      <a:r>
                        <a:rPr lang="en-US" altLang="zh-TW" sz="1800" u="none" strike="noStrike" dirty="0">
                          <a:effectLst/>
                        </a:rPr>
                        <a:t>)</a:t>
                      </a:r>
                      <a:r>
                        <a:rPr lang="zh-TW" altLang="en-US" sz="1800" u="none" strike="noStrike" dirty="0">
                          <a:effectLst/>
                        </a:rPr>
                        <a:t>後獲分發</a:t>
                      </a:r>
                      <a:endParaRPr lang="zh-TW" altLang="en-US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98" marR="9198" marT="919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0.01%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L="9198" marR="9198" marT="919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0.01%</a:t>
                      </a:r>
                    </a:p>
                  </a:txBody>
                  <a:tcPr marL="9526" marR="9526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36487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7219A38-7FE3-513A-0791-95D71016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361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9"/>
          <p:cNvSpPr txBox="1">
            <a:spLocks noChangeArrowheads="1"/>
          </p:cNvSpPr>
          <p:nvPr/>
        </p:nvSpPr>
        <p:spPr bwMode="auto">
          <a:xfrm>
            <a:off x="2099330" y="1655950"/>
            <a:ext cx="6694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學年度本校申請入學獲分發人數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招生名額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)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279649" y="692150"/>
            <a:ext cx="85746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學年度全國申請入學統一分發情形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-4/4</a:t>
            </a:r>
            <a:endParaRPr kumimoji="1" lang="zh-TW" alt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11579" y="2207640"/>
          <a:ext cx="10423220" cy="1955430"/>
        </p:xfrm>
        <a:graphic>
          <a:graphicData uri="http://schemas.openxmlformats.org/drawingml/2006/table">
            <a:tbl>
              <a:tblPr firstRow="1" bandRow="1"/>
              <a:tblGrid>
                <a:gridCol w="573532">
                  <a:extLst>
                    <a:ext uri="{9D8B030D-6E8A-4147-A177-3AD203B41FA5}">
                      <a16:colId xmlns:a16="http://schemas.microsoft.com/office/drawing/2014/main" val="4051866762"/>
                    </a:ext>
                  </a:extLst>
                </a:gridCol>
                <a:gridCol w="2140043">
                  <a:extLst>
                    <a:ext uri="{9D8B030D-6E8A-4147-A177-3AD203B41FA5}">
                      <a16:colId xmlns:a16="http://schemas.microsoft.com/office/drawing/2014/main" val="323256770"/>
                    </a:ext>
                  </a:extLst>
                </a:gridCol>
                <a:gridCol w="851647">
                  <a:extLst>
                    <a:ext uri="{9D8B030D-6E8A-4147-A177-3AD203B41FA5}">
                      <a16:colId xmlns:a16="http://schemas.microsoft.com/office/drawing/2014/main" val="192032331"/>
                    </a:ext>
                  </a:extLst>
                </a:gridCol>
                <a:gridCol w="905435">
                  <a:extLst>
                    <a:ext uri="{9D8B030D-6E8A-4147-A177-3AD203B41FA5}">
                      <a16:colId xmlns:a16="http://schemas.microsoft.com/office/drawing/2014/main" val="977747523"/>
                    </a:ext>
                  </a:extLst>
                </a:gridCol>
                <a:gridCol w="986118">
                  <a:extLst>
                    <a:ext uri="{9D8B030D-6E8A-4147-A177-3AD203B41FA5}">
                      <a16:colId xmlns:a16="http://schemas.microsoft.com/office/drawing/2014/main" val="4131056403"/>
                    </a:ext>
                  </a:extLst>
                </a:gridCol>
                <a:gridCol w="959223">
                  <a:extLst>
                    <a:ext uri="{9D8B030D-6E8A-4147-A177-3AD203B41FA5}">
                      <a16:colId xmlns:a16="http://schemas.microsoft.com/office/drawing/2014/main" val="2458065419"/>
                    </a:ext>
                  </a:extLst>
                </a:gridCol>
                <a:gridCol w="2034989">
                  <a:extLst>
                    <a:ext uri="{9D8B030D-6E8A-4147-A177-3AD203B41FA5}">
                      <a16:colId xmlns:a16="http://schemas.microsoft.com/office/drawing/2014/main" val="3712645145"/>
                    </a:ext>
                  </a:extLst>
                </a:gridCol>
                <a:gridCol w="1972233">
                  <a:extLst>
                    <a:ext uri="{9D8B030D-6E8A-4147-A177-3AD203B41FA5}">
                      <a16:colId xmlns:a16="http://schemas.microsoft.com/office/drawing/2014/main" val="379542607"/>
                    </a:ext>
                  </a:extLst>
                </a:gridCol>
              </a:tblGrid>
              <a:tr h="947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學校</a:t>
                      </a:r>
                      <a:endParaRPr lang="zh-TW" sz="14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代碼</a:t>
                      </a:r>
                      <a:endParaRPr lang="zh-TW" sz="14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30" marR="11430" marT="1270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9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學校名稱</a:t>
                      </a:r>
                      <a:endParaRPr lang="zh-TW" sz="14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30" marR="11430" marT="1270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9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招生</a:t>
                      </a:r>
                      <a:endParaRPr lang="en-US" altLang="zh-TW" sz="1400" b="1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名額</a:t>
                      </a:r>
                      <a:endParaRPr lang="zh-TW" sz="14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30" marR="11430" marT="1270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9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報名</a:t>
                      </a:r>
                      <a:endParaRPr lang="en-US" altLang="zh-TW" sz="1400" b="1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人次</a:t>
                      </a:r>
                      <a:endParaRPr lang="zh-TW" sz="14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30" marR="11430" marT="1270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9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獲分發</a:t>
                      </a:r>
                      <a:endParaRPr lang="en-US" altLang="zh-TW" sz="1400" b="1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人數</a:t>
                      </a:r>
                      <a:endParaRPr lang="zh-TW" altLang="zh-TW" sz="14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30" marR="11430" marT="1270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9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缺額數</a:t>
                      </a:r>
                      <a:endParaRPr lang="zh-TW" sz="14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30" marR="11430" marT="1270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9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招生名額使用率</a:t>
                      </a:r>
                      <a:endParaRPr lang="en-US" altLang="zh-TW" sz="1400" b="1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獲分發人數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zh-TW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招生名額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zh-TW" altLang="zh-TW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30" marR="11430" marT="1270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9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招生名額使用率</a:t>
                      </a:r>
                      <a:endParaRPr lang="zh-TW" sz="14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獲分發人數</a:t>
                      </a:r>
                      <a:r>
                        <a:rPr lang="en-US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招生名額</a:t>
                      </a:r>
                      <a:r>
                        <a:rPr lang="en-US" sz="1400" b="1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zh-TW" sz="14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30" marR="11430" marT="1270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9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945"/>
                  </a:ext>
                </a:extLst>
              </a:tr>
              <a:tr h="1007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060</a:t>
                      </a:r>
                      <a:endParaRPr lang="zh-TW" sz="16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國立臺灣體育運動大學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141</a:t>
                      </a:r>
                      <a:endParaRPr lang="zh-TW" sz="16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1,101</a:t>
                      </a:r>
                      <a:endParaRPr lang="zh-TW" sz="16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129</a:t>
                      </a:r>
                      <a:endParaRPr lang="zh-TW" sz="16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zh-TW" sz="16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77.30%</a:t>
                      </a:r>
                      <a:endParaRPr lang="zh-TW" sz="1600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91.49%</a:t>
                      </a:r>
                      <a:endParaRPr lang="zh-TW" sz="2000" b="1" u="sng" kern="100" dirty="0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25922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1215DCF-8EC2-4829-7EBC-CA825443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9">
            <a:extLst>
              <a:ext uri="{FF2B5EF4-FFF2-40B4-BE49-F238E27FC236}">
                <a16:creationId xmlns:a16="http://schemas.microsoft.com/office/drawing/2014/main" id="{DF7B9325-A8EE-4A2C-B174-649ED5369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579" y="4469365"/>
            <a:ext cx="6694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          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全國公私立大專校院第</a:t>
            </a:r>
            <a:r>
              <a: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6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星形: 五角 3">
            <a:extLst>
              <a:ext uri="{FF2B5EF4-FFF2-40B4-BE49-F238E27FC236}">
                <a16:creationId xmlns:a16="http://schemas.microsoft.com/office/drawing/2014/main" id="{69629D12-C80D-4526-91C7-35C982D6B21A}"/>
              </a:ext>
            </a:extLst>
          </p:cNvPr>
          <p:cNvSpPr/>
          <p:nvPr/>
        </p:nvSpPr>
        <p:spPr>
          <a:xfrm>
            <a:off x="6393883" y="4652214"/>
            <a:ext cx="258611" cy="219075"/>
          </a:xfrm>
          <a:prstGeom prst="star5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上彎 6">
            <a:extLst>
              <a:ext uri="{FF2B5EF4-FFF2-40B4-BE49-F238E27FC236}">
                <a16:creationId xmlns:a16="http://schemas.microsoft.com/office/drawing/2014/main" id="{F89C4154-66A1-4C5A-9F0B-2E99ECC89E81}"/>
              </a:ext>
            </a:extLst>
          </p:cNvPr>
          <p:cNvSpPr/>
          <p:nvPr/>
        </p:nvSpPr>
        <p:spPr>
          <a:xfrm>
            <a:off x="10267950" y="4210050"/>
            <a:ext cx="514350" cy="661239"/>
          </a:xfrm>
          <a:prstGeom prst="bentUpArrow">
            <a:avLst/>
          </a:prstGeom>
          <a:solidFill>
            <a:srgbClr val="B888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48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7528" y="0"/>
            <a:ext cx="7620000" cy="1143000"/>
          </a:xfrm>
        </p:spPr>
        <p:txBody>
          <a:bodyPr/>
          <a:lstStyle/>
          <a:p>
            <a:r>
              <a:rPr lang="zh-TW" altLang="en-US" u="sng" dirty="0">
                <a:latin typeface="+mj-ea"/>
                <a:cs typeface="Arial" panose="020B0604020202020204" pitchFamily="34" charset="0"/>
              </a:rPr>
              <a:t>學生</a:t>
            </a:r>
            <a:r>
              <a:rPr lang="zh-TW" altLang="en-US" dirty="0">
                <a:latin typeface="+mj-ea"/>
                <a:cs typeface="Arial" panose="020B0604020202020204" pitchFamily="34" charset="0"/>
              </a:rPr>
              <a:t>選課期程暨注意事項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1266669"/>
            <a:ext cx="7620000" cy="5330683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依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107.10.31 107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學年度第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次行政會議指示，</a:t>
            </a:r>
            <a:r>
              <a:rPr lang="zh-TW" alt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除因不可抗力之因素外</a:t>
            </a:r>
            <a:r>
              <a:rPr lang="zh-TW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若因其他個人因素於選課時間未選課</a:t>
            </a:r>
            <a:r>
              <a:rPr lang="zh-TW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不予同意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於選課時間結束後所提出加退課程之</a:t>
            </a:r>
            <a:r>
              <a:rPr lang="zh-TW" alt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請核申請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依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107.11.14 107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學年度第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次教務會議決議，各教學單位以考量課程規劃為前提，將第三階段網路選課課程上限人數設定最大化。網路選課時間結束之後，</a:t>
            </a:r>
            <a:r>
              <a:rPr lang="zh-TW" alt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不受理人工加選已達人數上限課程之請核申請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，以維護網路選課之公平性。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依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112.11.22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學年度第一學期校課程會議指示，教師若欲調整第三階段為人工選課方式，</a:t>
            </a:r>
            <a:r>
              <a:rPr lang="zh-TW" alt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須於第一階段選課前決定，惟其必須先於課程教學大綱註明。填具課程加選單，一門課以五人為限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2800" dirty="0"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2998D80-CEA2-7547-2A18-FD29CE5E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AF7D0-E28D-4063-B3D8-3C0CB76657E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47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9"/>
          <p:cNvSpPr txBox="1">
            <a:spLocks noChangeArrowheads="1"/>
          </p:cNvSpPr>
          <p:nvPr/>
        </p:nvSpPr>
        <p:spPr bwMode="auto">
          <a:xfrm>
            <a:off x="2135189" y="1557338"/>
            <a:ext cx="6694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109-113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學年度分發入學相</a:t>
            </a:r>
            <a:r>
              <a:rPr lang="zh-TW" altLang="en-US" sz="1800" b="1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關統計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279650" y="692150"/>
            <a:ext cx="7848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學年度全國分發入學分發結果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-1/4</a:t>
            </a:r>
            <a:endParaRPr kumimoji="1" lang="zh-TW" alt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F337550-ABAD-FA52-0731-55FF2363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0A2688C-C624-4020-AB45-9CBA6D7F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819" y="1925638"/>
            <a:ext cx="9421421" cy="44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5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方塊 9"/>
          <p:cNvSpPr txBox="1">
            <a:spLocks noChangeArrowheads="1"/>
          </p:cNvSpPr>
          <p:nvPr/>
        </p:nvSpPr>
        <p:spPr bwMode="auto">
          <a:xfrm>
            <a:off x="2273300" y="1436157"/>
            <a:ext cx="6694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109-113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學年度分發入學招生名額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279650" y="692150"/>
            <a:ext cx="7848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學年度全國分發入學分發結果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-2/4</a:t>
            </a:r>
            <a:endParaRPr kumimoji="1" lang="zh-TW" alt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95B7320-23EC-9E4D-4633-0D4BA57E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9E4B4B-C17C-437B-9E71-82E6858E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857" y="1962676"/>
            <a:ext cx="8878703" cy="44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9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9"/>
          <p:cNvSpPr txBox="1">
            <a:spLocks noChangeArrowheads="1"/>
          </p:cNvSpPr>
          <p:nvPr/>
        </p:nvSpPr>
        <p:spPr bwMode="auto">
          <a:xfrm>
            <a:off x="2273300" y="1376891"/>
            <a:ext cx="6694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109-113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學年度分發入學缺額統計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招生名額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)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279650" y="692150"/>
            <a:ext cx="7848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學年度全國分發入學分發結果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-3/4</a:t>
            </a:r>
            <a:endParaRPr kumimoji="1" lang="zh-TW" alt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D0D5D4E-553C-55BE-BB69-C41FE583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9CD3E1D-CD31-4E6B-BAEE-6D1DB1FBF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846" y="1745190"/>
            <a:ext cx="8130594" cy="44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字方塊 9"/>
          <p:cNvSpPr txBox="1">
            <a:spLocks noChangeArrowheads="1"/>
          </p:cNvSpPr>
          <p:nvPr/>
        </p:nvSpPr>
        <p:spPr bwMode="auto">
          <a:xfrm>
            <a:off x="2262066" y="1665044"/>
            <a:ext cx="6694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本校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學年度分發入學最後分發結果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279650" y="692150"/>
            <a:ext cx="7848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學年度全國分發入學分發結果</a:t>
            </a: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-4/4</a:t>
            </a:r>
            <a:endParaRPr kumimoji="1" lang="zh-TW" alt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273300" y="2133600"/>
          <a:ext cx="8674100" cy="398259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26657">
                  <a:extLst>
                    <a:ext uri="{9D8B030D-6E8A-4147-A177-3AD203B41FA5}">
                      <a16:colId xmlns:a16="http://schemas.microsoft.com/office/drawing/2014/main" val="492237987"/>
                    </a:ext>
                  </a:extLst>
                </a:gridCol>
                <a:gridCol w="1053863">
                  <a:extLst>
                    <a:ext uri="{9D8B030D-6E8A-4147-A177-3AD203B41FA5}">
                      <a16:colId xmlns:a16="http://schemas.microsoft.com/office/drawing/2014/main" val="1996314538"/>
                    </a:ext>
                  </a:extLst>
                </a:gridCol>
                <a:gridCol w="2238471">
                  <a:extLst>
                    <a:ext uri="{9D8B030D-6E8A-4147-A177-3AD203B41FA5}">
                      <a16:colId xmlns:a16="http://schemas.microsoft.com/office/drawing/2014/main" val="2670755225"/>
                    </a:ext>
                  </a:extLst>
                </a:gridCol>
                <a:gridCol w="1206479">
                  <a:extLst>
                    <a:ext uri="{9D8B030D-6E8A-4147-A177-3AD203B41FA5}">
                      <a16:colId xmlns:a16="http://schemas.microsoft.com/office/drawing/2014/main" val="2050961781"/>
                    </a:ext>
                  </a:extLst>
                </a:gridCol>
                <a:gridCol w="1193684">
                  <a:extLst>
                    <a:ext uri="{9D8B030D-6E8A-4147-A177-3AD203B41FA5}">
                      <a16:colId xmlns:a16="http://schemas.microsoft.com/office/drawing/2014/main" val="3013863797"/>
                    </a:ext>
                  </a:extLst>
                </a:gridCol>
                <a:gridCol w="954946">
                  <a:extLst>
                    <a:ext uri="{9D8B030D-6E8A-4147-A177-3AD203B41FA5}">
                      <a16:colId xmlns:a16="http://schemas.microsoft.com/office/drawing/2014/main" val="520781058"/>
                    </a:ext>
                  </a:extLst>
                </a:gridCol>
              </a:tblGrid>
              <a:tr h="1330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學系名稱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分發入學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核定名額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回流名額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（含繁星推薦、申請入學、技專管道、單招）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113</a:t>
                      </a:r>
                      <a:r>
                        <a:rPr lang="zh-TW" sz="1600" kern="100" dirty="0">
                          <a:effectLst/>
                        </a:rPr>
                        <a:t>回流後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招生總名額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分發</a:t>
                      </a:r>
                      <a:r>
                        <a:rPr lang="zh-TW" altLang="en-US" sz="1600" kern="100" dirty="0">
                          <a:effectLst/>
                        </a:rPr>
                        <a:t>入學</a:t>
                      </a:r>
                      <a:endParaRPr lang="en-US" altLang="zh-TW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錄取名額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招生缺額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983324279"/>
                  </a:ext>
                </a:extLst>
              </a:tr>
              <a:tr h="530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體育學系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16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2692583143"/>
                  </a:ext>
                </a:extLst>
              </a:tr>
              <a:tr h="530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休閒運動學系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4098343072"/>
                  </a:ext>
                </a:extLst>
              </a:tr>
              <a:tr h="530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運動事業管理學系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13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12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315859001"/>
                  </a:ext>
                </a:extLst>
              </a:tr>
              <a:tr h="530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運動健康科學</a:t>
                      </a:r>
                      <a:r>
                        <a:rPr lang="zh-TW" altLang="en-US" sz="1600" kern="100" dirty="0">
                          <a:effectLst/>
                        </a:rPr>
                        <a:t>學</a:t>
                      </a:r>
                      <a:r>
                        <a:rPr lang="zh-TW" sz="1600" kern="100" dirty="0">
                          <a:effectLst/>
                        </a:rPr>
                        <a:t>系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8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18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18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2779861508"/>
                  </a:ext>
                </a:extLst>
              </a:tr>
              <a:tr h="530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運動資訊與傳播學系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46120938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FAF9CF0-6952-2A40-399B-B02D2B78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970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9D8AEC02-15EA-44E9-8B36-FF9AA0AB71FB}"/>
              </a:ext>
            </a:extLst>
          </p:cNvPr>
          <p:cNvSpPr/>
          <p:nvPr/>
        </p:nvSpPr>
        <p:spPr>
          <a:xfrm>
            <a:off x="1698196" y="166024"/>
            <a:ext cx="9961992" cy="77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教育部補助本校招生專業化發展計畫執行情形</a:t>
            </a:r>
            <a:endParaRPr kumimoji="0" lang="zh-TW" alt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494D85E-5B27-5801-E45C-7E8C41A5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C4DCB5C8-C1B3-45B1-8EBD-46F4F0F6D503}"/>
              </a:ext>
            </a:extLst>
          </p:cNvPr>
          <p:cNvGraphicFramePr/>
          <p:nvPr/>
        </p:nvGraphicFramePr>
        <p:xfrm>
          <a:off x="3201844" y="11529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6" name="群組 35" descr="計畫期程">
            <a:extLst>
              <a:ext uri="{FF2B5EF4-FFF2-40B4-BE49-F238E27FC236}">
                <a16:creationId xmlns:a16="http://schemas.microsoft.com/office/drawing/2014/main" id="{76D17C6C-1C22-41A8-B374-1A59C8720A6D}"/>
              </a:ext>
            </a:extLst>
          </p:cNvPr>
          <p:cNvGrpSpPr/>
          <p:nvPr/>
        </p:nvGrpSpPr>
        <p:grpSpPr>
          <a:xfrm>
            <a:off x="1364456" y="2787819"/>
            <a:ext cx="1538287" cy="1064551"/>
            <a:chOff x="194245" y="1626063"/>
            <a:chExt cx="1538287" cy="10645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" name="矩形: 圓角 42">
              <a:extLst>
                <a:ext uri="{FF2B5EF4-FFF2-40B4-BE49-F238E27FC236}">
                  <a16:creationId xmlns:a16="http://schemas.microsoft.com/office/drawing/2014/main" id="{5C724999-A032-411C-9CD8-C26025920A3C}"/>
                </a:ext>
              </a:extLst>
            </p:cNvPr>
            <p:cNvSpPr/>
            <p:nvPr/>
          </p:nvSpPr>
          <p:spPr>
            <a:xfrm>
              <a:off x="194245" y="1626063"/>
              <a:ext cx="1538287" cy="1064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矩形: 圓角 6">
              <a:extLst>
                <a:ext uri="{FF2B5EF4-FFF2-40B4-BE49-F238E27FC236}">
                  <a16:creationId xmlns:a16="http://schemas.microsoft.com/office/drawing/2014/main" id="{4571AF1C-69CB-4FAF-9783-C5BF78F1CC2F}"/>
                </a:ext>
              </a:extLst>
            </p:cNvPr>
            <p:cNvSpPr txBox="1"/>
            <p:nvPr/>
          </p:nvSpPr>
          <p:spPr>
            <a:xfrm>
              <a:off x="225425" y="1657243"/>
              <a:ext cx="1475927" cy="10021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4140" tIns="78105" rIns="104140" bIns="78105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4100" kern="1200"/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17012289-FADD-48B2-BD6F-11D6C5A4BDFA}"/>
              </a:ext>
            </a:extLst>
          </p:cNvPr>
          <p:cNvGrpSpPr/>
          <p:nvPr/>
        </p:nvGrpSpPr>
        <p:grpSpPr>
          <a:xfrm>
            <a:off x="1364456" y="4016147"/>
            <a:ext cx="1538287" cy="1064551"/>
            <a:chOff x="194245" y="2854391"/>
            <a:chExt cx="1538287" cy="10645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42607836-AD50-4F42-B420-5E9A3CD1A6D8}"/>
                </a:ext>
              </a:extLst>
            </p:cNvPr>
            <p:cNvSpPr/>
            <p:nvPr/>
          </p:nvSpPr>
          <p:spPr>
            <a:xfrm>
              <a:off x="194245" y="2854391"/>
              <a:ext cx="1538287" cy="1064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矩形: 圓角 8">
              <a:extLst>
                <a:ext uri="{FF2B5EF4-FFF2-40B4-BE49-F238E27FC236}">
                  <a16:creationId xmlns:a16="http://schemas.microsoft.com/office/drawing/2014/main" id="{51E3E2B3-E9CF-4E62-B59D-7053132021BF}"/>
                </a:ext>
              </a:extLst>
            </p:cNvPr>
            <p:cNvSpPr txBox="1"/>
            <p:nvPr/>
          </p:nvSpPr>
          <p:spPr>
            <a:xfrm>
              <a:off x="225425" y="2885571"/>
              <a:ext cx="1475927" cy="10021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860" tIns="112395" rIns="149860" bIns="112395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5900" kern="1200"/>
            </a:p>
          </p:txBody>
        </p:sp>
      </p:grp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ED8F1838-9283-4B17-B4E6-AE1D7D7A5B11}"/>
              </a:ext>
            </a:extLst>
          </p:cNvPr>
          <p:cNvSpPr txBox="1"/>
          <p:nvPr/>
        </p:nvSpPr>
        <p:spPr>
          <a:xfrm>
            <a:off x="1425950" y="3089261"/>
            <a:ext cx="1415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</a:rPr>
              <a:t>計畫期程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982947A-B212-49C9-A510-F59F4A67F6C1}"/>
              </a:ext>
            </a:extLst>
          </p:cNvPr>
          <p:cNvSpPr txBox="1"/>
          <p:nvPr/>
        </p:nvSpPr>
        <p:spPr>
          <a:xfrm>
            <a:off x="1395636" y="4361857"/>
            <a:ext cx="1415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</a:rPr>
              <a:t>總經費</a:t>
            </a:r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8C59CB74-391B-4B9D-A0CE-ADC2376AE1A2}"/>
              </a:ext>
            </a:extLst>
          </p:cNvPr>
          <p:cNvGrpSpPr/>
          <p:nvPr/>
        </p:nvGrpSpPr>
        <p:grpSpPr>
          <a:xfrm>
            <a:off x="1364454" y="5244475"/>
            <a:ext cx="1538287" cy="1064551"/>
            <a:chOff x="194245" y="2854391"/>
            <a:chExt cx="1538287" cy="10645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054CF193-7835-463E-A340-4991FA6A2B39}"/>
                </a:ext>
              </a:extLst>
            </p:cNvPr>
            <p:cNvSpPr/>
            <p:nvPr/>
          </p:nvSpPr>
          <p:spPr>
            <a:xfrm>
              <a:off x="194245" y="2854391"/>
              <a:ext cx="1538287" cy="1064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矩形: 圓角 8">
              <a:extLst>
                <a:ext uri="{FF2B5EF4-FFF2-40B4-BE49-F238E27FC236}">
                  <a16:creationId xmlns:a16="http://schemas.microsoft.com/office/drawing/2014/main" id="{42EDA02A-7EA3-4C5E-8F1B-A2A856E517DC}"/>
                </a:ext>
              </a:extLst>
            </p:cNvPr>
            <p:cNvSpPr txBox="1"/>
            <p:nvPr/>
          </p:nvSpPr>
          <p:spPr>
            <a:xfrm>
              <a:off x="225425" y="2885571"/>
              <a:ext cx="1475927" cy="10021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860" tIns="112395" rIns="149860" bIns="112395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5900" kern="1200"/>
            </a:p>
          </p:txBody>
        </p:sp>
      </p:grp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80B46BAA-0883-4B61-816C-92A92072CBAA}"/>
              </a:ext>
            </a:extLst>
          </p:cNvPr>
          <p:cNvSpPr txBox="1"/>
          <p:nvPr/>
        </p:nvSpPr>
        <p:spPr>
          <a:xfrm>
            <a:off x="1423280" y="5384630"/>
            <a:ext cx="1415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</a:rPr>
              <a:t>補助款</a:t>
            </a:r>
            <a:r>
              <a:rPr lang="en-US" altLang="zh-TW" sz="2400" dirty="0">
                <a:solidFill>
                  <a:schemeClr val="bg1"/>
                </a:solidFill>
              </a:rPr>
              <a:t>/</a:t>
            </a:r>
            <a:r>
              <a:rPr lang="zh-TW" altLang="en-US" sz="2400" dirty="0">
                <a:solidFill>
                  <a:schemeClr val="bg1"/>
                </a:solidFill>
              </a:rPr>
              <a:t>配合款</a:t>
            </a:r>
          </a:p>
        </p:txBody>
      </p:sp>
    </p:spTree>
    <p:extLst>
      <p:ext uri="{BB962C8B-B14F-4D97-AF65-F5344CB8AC3E}">
        <p14:creationId xmlns:p14="http://schemas.microsoft.com/office/powerpoint/2010/main" val="1817917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8" name="矩形 2"/>
          <p:cNvSpPr>
            <a:spLocks noChangeArrowheads="1"/>
          </p:cNvSpPr>
          <p:nvPr/>
        </p:nvSpPr>
        <p:spPr bwMode="auto">
          <a:xfrm>
            <a:off x="3722943" y="814710"/>
            <a:ext cx="620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區域及跨區高中或大學互動諮詢列表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(1120801-1130731)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8C3DDD1-EAFA-4193-98DE-74D13B8D238D}"/>
              </a:ext>
            </a:extLst>
          </p:cNvPr>
          <p:cNvSpPr txBox="1">
            <a:spLocks/>
          </p:cNvSpPr>
          <p:nvPr/>
        </p:nvSpPr>
        <p:spPr>
          <a:xfrm>
            <a:off x="2832019" y="-61912"/>
            <a:ext cx="7549620" cy="8286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112</a:t>
            </a:r>
            <a:r>
              <a:rPr kumimoji="0" lang="zh-TW" altLang="en-US" sz="320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學年度</a:t>
            </a:r>
            <a:r>
              <a:rPr kumimoji="0" lang="zh-TW" altLang="en-US" sz="320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招生專業化發展計畫</a:t>
            </a:r>
            <a:r>
              <a:rPr kumimoji="0" lang="zh-TW" altLang="en-US" sz="320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執行情形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26C1946-B743-CCFC-2757-A99507D1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07FC39C-4FA5-4D8C-888F-261C2C1F87C5}"/>
              </a:ext>
            </a:extLst>
          </p:cNvPr>
          <p:cNvGraphicFramePr>
            <a:graphicFrameLocks noGrp="1"/>
          </p:cNvGraphicFramePr>
          <p:nvPr/>
        </p:nvGraphicFramePr>
        <p:xfrm>
          <a:off x="1311579" y="1230958"/>
          <a:ext cx="10655831" cy="50896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15579">
                  <a:extLst>
                    <a:ext uri="{9D8B030D-6E8A-4147-A177-3AD203B41FA5}">
                      <a16:colId xmlns:a16="http://schemas.microsoft.com/office/drawing/2014/main" val="4172496633"/>
                    </a:ext>
                  </a:extLst>
                </a:gridCol>
                <a:gridCol w="1137827">
                  <a:extLst>
                    <a:ext uri="{9D8B030D-6E8A-4147-A177-3AD203B41FA5}">
                      <a16:colId xmlns:a16="http://schemas.microsoft.com/office/drawing/2014/main" val="186817321"/>
                    </a:ext>
                  </a:extLst>
                </a:gridCol>
                <a:gridCol w="2453552">
                  <a:extLst>
                    <a:ext uri="{9D8B030D-6E8A-4147-A177-3AD203B41FA5}">
                      <a16:colId xmlns:a16="http://schemas.microsoft.com/office/drawing/2014/main" val="1250486772"/>
                    </a:ext>
                  </a:extLst>
                </a:gridCol>
                <a:gridCol w="3309441">
                  <a:extLst>
                    <a:ext uri="{9D8B030D-6E8A-4147-A177-3AD203B41FA5}">
                      <a16:colId xmlns:a16="http://schemas.microsoft.com/office/drawing/2014/main" val="2339311677"/>
                    </a:ext>
                  </a:extLst>
                </a:gridCol>
                <a:gridCol w="1169716">
                  <a:extLst>
                    <a:ext uri="{9D8B030D-6E8A-4147-A177-3AD203B41FA5}">
                      <a16:colId xmlns:a16="http://schemas.microsoft.com/office/drawing/2014/main" val="855241799"/>
                    </a:ext>
                  </a:extLst>
                </a:gridCol>
                <a:gridCol w="1169716">
                  <a:extLst>
                    <a:ext uri="{9D8B030D-6E8A-4147-A177-3AD203B41FA5}">
                      <a16:colId xmlns:a16="http://schemas.microsoft.com/office/drawing/2014/main" val="4261865040"/>
                    </a:ext>
                  </a:extLst>
                </a:gridCol>
              </a:tblGrid>
              <a:tr h="4956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與高中</a:t>
                      </a:r>
                      <a:r>
                        <a:rPr lang="en-US" altLang="zh-TW" sz="1600" u="none" strike="noStrike" dirty="0">
                          <a:effectLst/>
                        </a:rPr>
                        <a:t>/</a:t>
                      </a:r>
                    </a:p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大學互動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辦理單位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互動</a:t>
                      </a:r>
                      <a:r>
                        <a:rPr lang="en-US" altLang="zh-TW" sz="1600" u="none" strike="noStrike">
                          <a:effectLst/>
                        </a:rPr>
                        <a:t>/</a:t>
                      </a:r>
                      <a:r>
                        <a:rPr lang="zh-TW" altLang="en-US" sz="1600" u="none" strike="noStrike">
                          <a:effectLst/>
                        </a:rPr>
                        <a:t>諮詢對象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活動名稱</a:t>
                      </a:r>
                      <a:r>
                        <a:rPr lang="en-US" altLang="zh-TW" sz="1600" u="none" strike="noStrike">
                          <a:effectLst/>
                        </a:rPr>
                        <a:t>/</a:t>
                      </a:r>
                      <a:r>
                        <a:rPr lang="zh-TW" altLang="en-US" sz="1600" u="none" strike="noStrike">
                          <a:effectLst/>
                        </a:rPr>
                        <a:t>課程名稱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參加人數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參與教師</a:t>
                      </a:r>
                      <a:endParaRPr lang="en-US" altLang="zh-TW" sz="16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人數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553221374"/>
                  </a:ext>
                </a:extLst>
              </a:tr>
              <a:tr h="4956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校級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臺中一中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高中輔導學生撰寫學習歷程檔案經驗分享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12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841785699"/>
                  </a:ext>
                </a:extLst>
              </a:tr>
              <a:tr h="25087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校級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興大附中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學生學習歷程高中端實務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13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496747440"/>
                  </a:ext>
                </a:extLst>
              </a:tr>
              <a:tr h="4956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校級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臺南二中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前進大學的最後一哩路：高中教學現場分享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16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10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658099904"/>
                  </a:ext>
                </a:extLst>
              </a:tr>
              <a:tr h="25087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系級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金甌女中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金甌女中交流諮詢活動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256906655"/>
                  </a:ext>
                </a:extLst>
              </a:tr>
              <a:tr h="41260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系級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苗栗高商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苗栗高商交流諮詢活動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838365591"/>
                  </a:ext>
                </a:extLst>
              </a:tr>
              <a:tr h="25087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系級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長億高中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長億高中交流諮詢活動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14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11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260078417"/>
                  </a:ext>
                </a:extLst>
              </a:tr>
              <a:tr h="25087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校級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新店高中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北區高中交流諮詢活動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12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423280833"/>
                  </a:ext>
                </a:extLst>
              </a:tr>
              <a:tr h="25087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大學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校級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銘傳大學</a:t>
                      </a:r>
                      <a:r>
                        <a:rPr lang="en-US" altLang="zh-TW" sz="1600" u="none" strike="noStrike" dirty="0">
                          <a:effectLst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面試尺規訂定及執行面經驗分享講座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12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357896599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校級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員林高中、溪湖高中、</a:t>
                      </a:r>
                      <a:br>
                        <a:rPr lang="en-US" altLang="zh-TW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臺中二中、豐原高中、</a:t>
                      </a:r>
                      <a:endParaRPr lang="en-US" altLang="zh-TW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zh-TW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新民高中、虎尾高中</a:t>
                      </a: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中區高中交流諮詢活動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18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396153723"/>
                  </a:ext>
                </a:extLst>
              </a:tr>
              <a:tr h="84342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校級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嘉義女中、臺南二中、</a:t>
                      </a:r>
                      <a:endParaRPr lang="en-US" altLang="zh-TW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zh-TW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鳳新高中、潮州高中、</a:t>
                      </a:r>
                      <a:endParaRPr lang="en-US" altLang="zh-TW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zh-TW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屏東女中</a:t>
                      </a: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南區高中交流諮詢活動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17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133069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756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9D8AEC02-15EA-44E9-8B36-FF9AA0AB71FB}"/>
              </a:ext>
            </a:extLst>
          </p:cNvPr>
          <p:cNvSpPr/>
          <p:nvPr/>
        </p:nvSpPr>
        <p:spPr>
          <a:xfrm>
            <a:off x="2001696" y="348354"/>
            <a:ext cx="8967831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113-114</a:t>
            </a:r>
            <a:r>
              <a:rPr kumimoji="0" lang="zh-TW" altLang="en-US" sz="320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學年度招生專業化發展計畫辦理期程</a:t>
            </a:r>
            <a:endParaRPr kumimoji="0" lang="zh-TW" alt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4858E9B-EAAF-7174-D320-57E83EBBB10E}"/>
              </a:ext>
            </a:extLst>
          </p:cNvPr>
          <p:cNvGrpSpPr/>
          <p:nvPr/>
        </p:nvGrpSpPr>
        <p:grpSpPr>
          <a:xfrm>
            <a:off x="1151467" y="1879600"/>
            <a:ext cx="10168466" cy="4394200"/>
            <a:chOff x="2720975" y="3886201"/>
            <a:chExt cx="6642100" cy="278316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0F1FAFC-2DC6-4874-A785-24B9BBAFCA7A}"/>
                </a:ext>
              </a:extLst>
            </p:cNvPr>
            <p:cNvSpPr/>
            <p:nvPr/>
          </p:nvSpPr>
          <p:spPr>
            <a:xfrm>
              <a:off x="2720975" y="5151438"/>
              <a:ext cx="1346200" cy="2460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49116E8-5CB9-427F-B8C1-0FFDAC851CEE}"/>
                </a:ext>
              </a:extLst>
            </p:cNvPr>
            <p:cNvSpPr/>
            <p:nvPr/>
          </p:nvSpPr>
          <p:spPr>
            <a:xfrm>
              <a:off x="4044950" y="5151438"/>
              <a:ext cx="1346200" cy="2460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740CBE0-3310-4FCC-B8CC-425AD47FBD3C}"/>
                </a:ext>
              </a:extLst>
            </p:cNvPr>
            <p:cNvSpPr/>
            <p:nvPr/>
          </p:nvSpPr>
          <p:spPr>
            <a:xfrm>
              <a:off x="5368925" y="5151438"/>
              <a:ext cx="1346200" cy="2460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B1CE09E-44B5-4A74-8E3D-025595C2E97F}"/>
                </a:ext>
              </a:extLst>
            </p:cNvPr>
            <p:cNvSpPr/>
            <p:nvPr/>
          </p:nvSpPr>
          <p:spPr>
            <a:xfrm>
              <a:off x="6692900" y="5151438"/>
              <a:ext cx="1346200" cy="24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41B02D3-BD0A-4F38-91B5-E639935F8D9E}"/>
                </a:ext>
              </a:extLst>
            </p:cNvPr>
            <p:cNvSpPr/>
            <p:nvPr/>
          </p:nvSpPr>
          <p:spPr>
            <a:xfrm>
              <a:off x="8016875" y="5151438"/>
              <a:ext cx="1346200" cy="2460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21513" name="群組 8"/>
            <p:cNvGrpSpPr>
              <a:grpSpLocks/>
            </p:cNvGrpSpPr>
            <p:nvPr/>
          </p:nvGrpSpPr>
          <p:grpSpPr bwMode="auto">
            <a:xfrm>
              <a:off x="2943226" y="3887789"/>
              <a:ext cx="900113" cy="1260475"/>
              <a:chOff x="817773" y="986751"/>
              <a:chExt cx="900000" cy="1261404"/>
            </a:xfrm>
          </p:grpSpPr>
          <p:sp>
            <p:nvSpPr>
              <p:cNvPr id="12" name="橢圓 11">
                <a:extLst>
                  <a:ext uri="{FF2B5EF4-FFF2-40B4-BE49-F238E27FC236}">
                    <a16:creationId xmlns:a16="http://schemas.microsoft.com/office/drawing/2014/main" id="{E56C349F-046D-4B7E-9CFD-3B6FD493A2AF}"/>
                  </a:ext>
                </a:extLst>
              </p:cNvPr>
              <p:cNvSpPr/>
              <p:nvPr/>
            </p:nvSpPr>
            <p:spPr>
              <a:xfrm>
                <a:off x="817773" y="986751"/>
                <a:ext cx="900000" cy="900775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113</a:t>
                </a:r>
                <a:r>
                  <a:rPr kumimoji="1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年</a:t>
                </a:r>
                <a:r>
                  <a:rPr kumimoji="1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8</a:t>
                </a:r>
                <a:r>
                  <a:rPr kumimoji="1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月</a:t>
                </a:r>
              </a:p>
            </p:txBody>
          </p: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7DE67A98-7823-4E3A-8C7C-21397FBF8A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6980" y="1887526"/>
                <a:ext cx="0" cy="360629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14" name="矩形 13"/>
            <p:cNvSpPr>
              <a:spLocks noChangeArrowheads="1"/>
            </p:cNvSpPr>
            <p:nvPr/>
          </p:nvSpPr>
          <p:spPr bwMode="auto">
            <a:xfrm>
              <a:off x="3005138" y="5397500"/>
              <a:ext cx="8357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START</a:t>
              </a:r>
            </a:p>
          </p:txBody>
        </p:sp>
        <p:grpSp>
          <p:nvGrpSpPr>
            <p:cNvPr id="21515" name="群組 14"/>
            <p:cNvGrpSpPr>
              <a:grpSpLocks/>
            </p:cNvGrpSpPr>
            <p:nvPr/>
          </p:nvGrpSpPr>
          <p:grpSpPr bwMode="auto">
            <a:xfrm>
              <a:off x="8262938" y="3886201"/>
              <a:ext cx="900112" cy="1260475"/>
              <a:chOff x="817773" y="986751"/>
              <a:chExt cx="900000" cy="1261404"/>
            </a:xfrm>
          </p:grpSpPr>
          <p:sp>
            <p:nvSpPr>
              <p:cNvPr id="16" name="橢圓 15">
                <a:extLst>
                  <a:ext uri="{FF2B5EF4-FFF2-40B4-BE49-F238E27FC236}">
                    <a16:creationId xmlns:a16="http://schemas.microsoft.com/office/drawing/2014/main" id="{331DBFD6-AF66-439D-A470-38506268646A}"/>
                  </a:ext>
                </a:extLst>
              </p:cNvPr>
              <p:cNvSpPr/>
              <p:nvPr/>
            </p:nvSpPr>
            <p:spPr>
              <a:xfrm>
                <a:off x="817773" y="986751"/>
                <a:ext cx="900000" cy="90077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115</a:t>
                </a:r>
                <a:r>
                  <a:rPr kumimoji="1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年</a:t>
                </a:r>
                <a:r>
                  <a:rPr kumimoji="1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8</a:t>
                </a:r>
                <a:r>
                  <a:rPr kumimoji="1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月</a:t>
                </a:r>
              </a:p>
            </p:txBody>
          </p:sp>
          <p:cxnSp>
            <p:nvCxnSpPr>
              <p:cNvPr id="17" name="直線接點 16">
                <a:extLst>
                  <a:ext uri="{FF2B5EF4-FFF2-40B4-BE49-F238E27FC236}">
                    <a16:creationId xmlns:a16="http://schemas.microsoft.com/office/drawing/2014/main" id="{2C318366-C845-414F-A56A-8777A2B591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6979" y="1887527"/>
                <a:ext cx="0" cy="360628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EFB842EE-6539-42E3-91FE-29B3A29EB93F}"/>
                </a:ext>
              </a:extLst>
            </p:cNvPr>
            <p:cNvGrpSpPr/>
            <p:nvPr/>
          </p:nvGrpSpPr>
          <p:grpSpPr>
            <a:xfrm>
              <a:off x="5602935" y="3886401"/>
              <a:ext cx="900000" cy="1261404"/>
              <a:chOff x="817773" y="986751"/>
              <a:chExt cx="900000" cy="1261404"/>
            </a:xfrm>
            <a:solidFill>
              <a:schemeClr val="bg1">
                <a:lumMod val="75000"/>
              </a:schemeClr>
            </a:solidFill>
          </p:grpSpPr>
          <p:sp>
            <p:nvSpPr>
              <p:cNvPr id="19" name="橢圓 18">
                <a:extLst>
                  <a:ext uri="{FF2B5EF4-FFF2-40B4-BE49-F238E27FC236}">
                    <a16:creationId xmlns:a16="http://schemas.microsoft.com/office/drawing/2014/main" id="{E07BB4F5-D6A6-4BCE-838F-1F63031933BF}"/>
                  </a:ext>
                </a:extLst>
              </p:cNvPr>
              <p:cNvSpPr/>
              <p:nvPr/>
            </p:nvSpPr>
            <p:spPr>
              <a:xfrm>
                <a:off x="817773" y="986751"/>
                <a:ext cx="900000" cy="9000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114</a:t>
                </a:r>
                <a:r>
                  <a:rPr kumimoji="1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年</a:t>
                </a:r>
                <a:r>
                  <a:rPr kumimoji="1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7</a:t>
                </a:r>
                <a:r>
                  <a:rPr kumimoji="1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月</a:t>
                </a:r>
              </a:p>
            </p:txBody>
          </p:sp>
          <p:cxnSp>
            <p:nvCxnSpPr>
              <p:cNvPr id="20" name="直線接點 19">
                <a:extLst>
                  <a:ext uri="{FF2B5EF4-FFF2-40B4-BE49-F238E27FC236}">
                    <a16:creationId xmlns:a16="http://schemas.microsoft.com/office/drawing/2014/main" id="{183C912C-B562-4A8B-A619-1999B6D77E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6840" y="1888155"/>
                <a:ext cx="0" cy="360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04A07A40-4903-4B2C-B0F2-2EEB70650047}"/>
                </a:ext>
              </a:extLst>
            </p:cNvPr>
            <p:cNvGrpSpPr/>
            <p:nvPr/>
          </p:nvGrpSpPr>
          <p:grpSpPr>
            <a:xfrm>
              <a:off x="4278689" y="5396244"/>
              <a:ext cx="900000" cy="1273117"/>
              <a:chOff x="2218722" y="3269205"/>
              <a:chExt cx="900000" cy="1273117"/>
            </a:xfrm>
            <a:solidFill>
              <a:schemeClr val="accent1"/>
            </a:solidFill>
          </p:grpSpPr>
          <p:sp>
            <p:nvSpPr>
              <p:cNvPr id="22" name="橢圓 21">
                <a:extLst>
                  <a:ext uri="{FF2B5EF4-FFF2-40B4-BE49-F238E27FC236}">
                    <a16:creationId xmlns:a16="http://schemas.microsoft.com/office/drawing/2014/main" id="{ECC928E5-514C-4A17-BEC9-8A0E2B3BEE73}"/>
                  </a:ext>
                </a:extLst>
              </p:cNvPr>
              <p:cNvSpPr/>
              <p:nvPr/>
            </p:nvSpPr>
            <p:spPr>
              <a:xfrm>
                <a:off x="2218722" y="3642322"/>
                <a:ext cx="900000" cy="900000"/>
              </a:xfrm>
              <a:prstGeom prst="ellipse">
                <a:avLst/>
              </a:prstGeom>
              <a:grp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114</a:t>
                </a:r>
                <a:r>
                  <a:rPr kumimoji="1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年</a:t>
                </a:r>
                <a:r>
                  <a:rPr kumimoji="1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1</a:t>
                </a:r>
                <a:r>
                  <a:rPr kumimoji="1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月</a:t>
                </a:r>
              </a:p>
            </p:txBody>
          </p:sp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id="{B3063997-38B3-46C9-9E4C-3C32B05073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9655" y="3269205"/>
                <a:ext cx="0" cy="360000"/>
              </a:xfrm>
              <a:prstGeom prst="lin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55AA2C5B-B6A2-48E2-862E-070D4A587D2F}"/>
                </a:ext>
              </a:extLst>
            </p:cNvPr>
            <p:cNvGrpSpPr/>
            <p:nvPr/>
          </p:nvGrpSpPr>
          <p:grpSpPr>
            <a:xfrm>
              <a:off x="6927181" y="5395541"/>
              <a:ext cx="900000" cy="1273118"/>
              <a:chOff x="2218722" y="3269205"/>
              <a:chExt cx="900000" cy="127311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5" name="橢圓 24">
                <a:extLst>
                  <a:ext uri="{FF2B5EF4-FFF2-40B4-BE49-F238E27FC236}">
                    <a16:creationId xmlns:a16="http://schemas.microsoft.com/office/drawing/2014/main" id="{DCE223C1-4CED-4982-883F-E4CA30CE3293}"/>
                  </a:ext>
                </a:extLst>
              </p:cNvPr>
              <p:cNvSpPr/>
              <p:nvPr/>
            </p:nvSpPr>
            <p:spPr>
              <a:xfrm>
                <a:off x="2218722" y="3642323"/>
                <a:ext cx="900000" cy="900000"/>
              </a:xfrm>
              <a:prstGeom prst="ellips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115</a:t>
                </a:r>
                <a:r>
                  <a:rPr kumimoji="1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年</a:t>
                </a:r>
                <a:r>
                  <a:rPr kumimoji="1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1</a:t>
                </a:r>
                <a:r>
                  <a:rPr kumimoji="1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E1"/>
                    </a:solidFill>
                    <a:effectLst/>
                    <a:uLnTx/>
                    <a:uFillTx/>
                    <a:latin typeface="Arial" panose="020B0604020202020204"/>
                    <a:ea typeface="微軟正黑體" panose="020B0604030504040204" pitchFamily="34" charset="-120"/>
                    <a:cs typeface="+mn-cs"/>
                  </a:rPr>
                  <a:t>月</a:t>
                </a:r>
              </a:p>
            </p:txBody>
          </p: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id="{EEF403D5-9D35-4E59-B275-A01AD6641F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9655" y="3269205"/>
                <a:ext cx="0" cy="360000"/>
              </a:xfrm>
              <a:prstGeom prst="line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19" name="文字方塊 26"/>
            <p:cNvSpPr txBox="1">
              <a:spLocks noChangeArrowheads="1"/>
            </p:cNvSpPr>
            <p:nvPr/>
          </p:nvSpPr>
          <p:spPr bwMode="auto">
            <a:xfrm>
              <a:off x="4044951" y="4233864"/>
              <a:ext cx="1323975" cy="25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規劃書</a:t>
              </a:r>
            </a:p>
          </p:txBody>
        </p:sp>
        <p:sp>
          <p:nvSpPr>
            <p:cNvPr id="21520" name="文字方塊 27"/>
            <p:cNvSpPr txBox="1">
              <a:spLocks noChangeArrowheads="1"/>
            </p:cNvSpPr>
            <p:nvPr/>
          </p:nvSpPr>
          <p:spPr bwMode="auto">
            <a:xfrm>
              <a:off x="4044951" y="4492625"/>
              <a:ext cx="1323975" cy="52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繳交</a:t>
              </a:r>
              <a:r>
                <a: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113</a:t>
              </a: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學年度辦理</a:t>
              </a:r>
              <a:r>
                <a: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114</a:t>
              </a: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申請入學作業相關規劃</a:t>
              </a: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DD16D7DC-CB61-43F9-B617-DBAA7CECB87D}"/>
                </a:ext>
              </a:extLst>
            </p:cNvPr>
            <p:cNvSpPr txBox="1"/>
            <p:nvPr/>
          </p:nvSpPr>
          <p:spPr>
            <a:xfrm>
              <a:off x="5368926" y="5426076"/>
              <a:ext cx="1323975" cy="2534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期中成果報告</a:t>
              </a:r>
            </a:p>
          </p:txBody>
        </p:sp>
        <p:sp>
          <p:nvSpPr>
            <p:cNvPr id="21522" name="文字方塊 29"/>
            <p:cNvSpPr txBox="1">
              <a:spLocks noChangeArrowheads="1"/>
            </p:cNvSpPr>
            <p:nvPr/>
          </p:nvSpPr>
          <p:spPr bwMode="auto">
            <a:xfrm>
              <a:off x="5368926" y="5735639"/>
              <a:ext cx="1323975" cy="52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繳交</a:t>
              </a:r>
              <a:r>
                <a: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113-114</a:t>
              </a: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學年度大學招生作業化發展計畫期中成果報告</a:t>
              </a: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9A36695C-E4F3-47E7-BB46-C77FFDA48AE7}"/>
                </a:ext>
              </a:extLst>
            </p:cNvPr>
            <p:cNvSpPr txBox="1"/>
            <p:nvPr/>
          </p:nvSpPr>
          <p:spPr>
            <a:xfrm>
              <a:off x="6667501" y="4225599"/>
              <a:ext cx="1323975" cy="2534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規劃書</a:t>
              </a:r>
            </a:p>
          </p:txBody>
        </p:sp>
        <p:sp>
          <p:nvSpPr>
            <p:cNvPr id="21524" name="文字方塊 31"/>
            <p:cNvSpPr txBox="1">
              <a:spLocks noChangeArrowheads="1"/>
            </p:cNvSpPr>
            <p:nvPr/>
          </p:nvSpPr>
          <p:spPr bwMode="auto">
            <a:xfrm>
              <a:off x="6667501" y="4510089"/>
              <a:ext cx="1323975" cy="52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繳交</a:t>
              </a:r>
              <a:r>
                <a: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114</a:t>
              </a: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學年度辦理</a:t>
              </a:r>
              <a:r>
                <a: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115</a:t>
              </a: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申請入學作業相關規劃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1FFD3EF2-BC31-4408-B96E-039BE5068968}"/>
                </a:ext>
              </a:extLst>
            </p:cNvPr>
            <p:cNvSpPr txBox="1"/>
            <p:nvPr/>
          </p:nvSpPr>
          <p:spPr>
            <a:xfrm>
              <a:off x="8018464" y="5461001"/>
              <a:ext cx="1323975" cy="2534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0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成果報告</a:t>
              </a:r>
            </a:p>
          </p:txBody>
        </p:sp>
        <p:sp>
          <p:nvSpPr>
            <p:cNvPr id="21526" name="文字方塊 33"/>
            <p:cNvSpPr txBox="1">
              <a:spLocks noChangeArrowheads="1"/>
            </p:cNvSpPr>
            <p:nvPr/>
          </p:nvSpPr>
          <p:spPr bwMode="auto">
            <a:xfrm>
              <a:off x="8005764" y="5737225"/>
              <a:ext cx="1323975" cy="52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繳交</a:t>
              </a:r>
              <a:r>
                <a: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113-114</a:t>
              </a:r>
              <a:r>
                <a: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學年度大學招生作業化發展計畫成果報告</a:t>
              </a: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494D85E-5B27-5801-E45C-7E8C41A5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127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2305580" y="395286"/>
            <a:ext cx="752422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</a:t>
            </a:r>
            <a:r>
              <a:rPr kumimoji="0" lang="zh-TW" altLang="en-US" sz="320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招生專業化發展計畫</a:t>
            </a:r>
            <a:endParaRPr kumimoji="0" lang="en-US" altLang="zh-TW" sz="3200" i="0" u="none" strike="noStrike" kern="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校內工作期程規劃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FA8EB1F-567A-199D-B60F-0D092311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14E30-B6DF-494D-9DC6-54DA0B2EA046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677A41-8E97-40A9-9CF9-6962BBF645ED}"/>
              </a:ext>
            </a:extLst>
          </p:cNvPr>
          <p:cNvSpPr txBox="1"/>
          <p:nvPr/>
        </p:nvSpPr>
        <p:spPr>
          <a:xfrm>
            <a:off x="4687042" y="4907877"/>
            <a:ext cx="2992163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待優化事項：面試尺規訂定</a:t>
            </a:r>
          </a:p>
        </p:txBody>
      </p:sp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E4CE7347-A600-40CD-8D61-A5938D47E503}"/>
              </a:ext>
            </a:extLst>
          </p:cNvPr>
          <p:cNvGraphicFramePr>
            <a:graphicFrameLocks/>
          </p:cNvGraphicFramePr>
          <p:nvPr/>
        </p:nvGraphicFramePr>
        <p:xfrm>
          <a:off x="0" y="1633469"/>
          <a:ext cx="10522782" cy="375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字方塊 1">
            <a:extLst>
              <a:ext uri="{FF2B5EF4-FFF2-40B4-BE49-F238E27FC236}">
                <a16:creationId xmlns:a16="http://schemas.microsoft.com/office/drawing/2014/main" id="{05C47678-5C5E-4D38-A629-5BDC0B016325}"/>
              </a:ext>
            </a:extLst>
          </p:cNvPr>
          <p:cNvSpPr txBox="1"/>
          <p:nvPr/>
        </p:nvSpPr>
        <p:spPr>
          <a:xfrm>
            <a:off x="3904233" y="1580791"/>
            <a:ext cx="7703566" cy="2670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00" dirty="0"/>
              <a:t>       113/08    113/09    113/10    113/11    113/12   114/01    114/02   114/03   114/04   114/05    114/06   114/07</a:t>
            </a:r>
            <a:endParaRPr lang="zh-TW" altLang="en-US" sz="1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4E82184-82D9-4A45-ACCF-BA3FDBB19768}"/>
              </a:ext>
            </a:extLst>
          </p:cNvPr>
          <p:cNvSpPr txBox="1"/>
          <p:nvPr/>
        </p:nvSpPr>
        <p:spPr>
          <a:xfrm>
            <a:off x="990600" y="5543484"/>
            <a:ext cx="868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marR="0" lvl="0" indent="-90488" algn="l" defTabSz="914400" rtl="0" eaLnBrk="0" fontAlgn="base" latinLnBrk="0" hangingPunct="0">
              <a:spcBef>
                <a:spcPts val="6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配合</a:t>
            </a: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114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學年度申請入學作業期程：</a:t>
            </a: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★114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年</a:t>
            </a: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3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月前完成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評分審核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系統更新及修正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。</a:t>
            </a:r>
            <a:b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                                                         </a:t>
            </a: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★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年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3-4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月辦理模擬審查暨評分審核系統教育訓練。</a:t>
            </a:r>
          </a:p>
        </p:txBody>
      </p:sp>
    </p:spTree>
    <p:extLst>
      <p:ext uri="{BB962C8B-B14F-4D97-AF65-F5344CB8AC3E}">
        <p14:creationId xmlns:p14="http://schemas.microsoft.com/office/powerpoint/2010/main" val="28011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標題 1"/>
          <p:cNvSpPr>
            <a:spLocks noGrp="1" noChangeArrowheads="1"/>
          </p:cNvSpPr>
          <p:nvPr>
            <p:ph type="title"/>
          </p:nvPr>
        </p:nvSpPr>
        <p:spPr>
          <a:xfrm>
            <a:off x="2284412" y="453613"/>
            <a:ext cx="7623175" cy="668338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TW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113</a:t>
            </a:r>
            <a:r>
              <a:rPr kumimoji="1" lang="zh-TW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學年度</a:t>
            </a:r>
            <a:r>
              <a:rPr kumimoji="0" lang="zh-TW" altLang="en-US" sz="320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招生專業化發展計畫</a:t>
            </a:r>
            <a:br>
              <a:rPr kumimoji="0" lang="en-US" altLang="zh-TW" sz="320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</a:br>
            <a:r>
              <a:rPr lang="zh-TW" altLang="en-US" sz="3200" dirty="0">
                <a:latin typeface="+mn-lt"/>
                <a:ea typeface="+mn-ea"/>
              </a:rPr>
              <a:t>與高中及大學交流 補助說明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F18315-A9E8-4356-8499-54F79E80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412" y="1781928"/>
            <a:ext cx="8208962" cy="39100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zh-TW" sz="1600" dirty="0"/>
              <a:t>請各學系積極邀請高中端</a:t>
            </a:r>
            <a:r>
              <a:rPr lang="zh-TW" altLang="en-US" sz="1600" dirty="0"/>
              <a:t>及大學端</a:t>
            </a:r>
            <a:r>
              <a:rPr lang="zh-TW" altLang="zh-TW" sz="1600" dirty="0"/>
              <a:t>教師進行諮詢交流</a:t>
            </a:r>
            <a:r>
              <a:rPr lang="zh-TW" altLang="en-US" sz="1600" dirty="0"/>
              <a:t>或辦理講座</a:t>
            </a:r>
            <a:r>
              <a:rPr lang="en-US" altLang="zh-TW" sz="1600" dirty="0"/>
              <a:t>/</a:t>
            </a:r>
            <a:r>
              <a:rPr lang="zh-TW" altLang="en-US" sz="1600" dirty="0"/>
              <a:t>工作坊</a:t>
            </a:r>
            <a:r>
              <a:rPr lang="zh-TW" altLang="zh-TW" sz="1600" dirty="0"/>
              <a:t>，可使用以下三者管道進行諮詢，現場／視訊／書面</a:t>
            </a:r>
            <a:r>
              <a:rPr lang="en-US" altLang="zh-TW" sz="1600" dirty="0"/>
              <a:t>(</a:t>
            </a:r>
            <a:r>
              <a:rPr lang="zh-TW" altLang="en-US" sz="1600" dirty="0"/>
              <a:t>僅針對尺規諮詢</a:t>
            </a:r>
            <a:r>
              <a:rPr lang="en-US" altLang="zh-TW" sz="1600" dirty="0"/>
              <a:t>)</a:t>
            </a:r>
            <a:r>
              <a:rPr lang="zh-TW" altLang="zh-TW" sz="1600" dirty="0"/>
              <a:t> 。</a:t>
            </a:r>
            <a:endParaRPr lang="en-US" altLang="zh-TW" sz="1600" dirty="0"/>
          </a:p>
          <a:p>
            <a:pPr>
              <a:defRPr/>
            </a:pPr>
            <a:r>
              <a:rPr lang="zh-TW" altLang="en-US" sz="1600" dirty="0"/>
              <a:t>補助內容：</a:t>
            </a:r>
            <a:endParaRPr lang="en-US" altLang="zh-TW" sz="1600" dirty="0"/>
          </a:p>
          <a:p>
            <a:pPr marL="0" indent="0">
              <a:buNone/>
              <a:defRPr/>
            </a:pPr>
            <a:r>
              <a:rPr lang="en-US" altLang="zh-TW" sz="1600" dirty="0"/>
              <a:t>  (</a:t>
            </a:r>
            <a:r>
              <a:rPr lang="zh-TW" altLang="zh-TW" sz="1600" dirty="0"/>
              <a:t>一</a:t>
            </a:r>
            <a:r>
              <a:rPr lang="en-US" altLang="zh-TW" sz="1600" dirty="0"/>
              <a:t>)</a:t>
            </a:r>
            <a:r>
              <a:rPr lang="zh-TW" altLang="zh-TW" sz="1600" dirty="0"/>
              <a:t>出席費</a:t>
            </a:r>
            <a:r>
              <a:rPr lang="en-US" altLang="zh-TW" sz="1600" dirty="0"/>
              <a:t>2500</a:t>
            </a:r>
            <a:r>
              <a:rPr lang="zh-TW" altLang="zh-TW" sz="1600" dirty="0"/>
              <a:t>元</a:t>
            </a:r>
            <a:r>
              <a:rPr lang="en-US" altLang="zh-TW" sz="1600" dirty="0"/>
              <a:t>/</a:t>
            </a:r>
            <a:r>
              <a:rPr lang="zh-TW" altLang="zh-TW" sz="1600" dirty="0"/>
              <a:t>人</a:t>
            </a:r>
            <a:r>
              <a:rPr lang="en-US" altLang="zh-TW" sz="1600" dirty="0"/>
              <a:t>/</a:t>
            </a:r>
            <a:r>
              <a:rPr lang="zh-TW" altLang="zh-TW" sz="1600" dirty="0"/>
              <a:t>場</a:t>
            </a:r>
            <a:r>
              <a:rPr lang="en-US" altLang="zh-TW" sz="1600" dirty="0"/>
              <a:t>(</a:t>
            </a:r>
            <a:r>
              <a:rPr lang="zh-TW" altLang="zh-TW" sz="1600" dirty="0"/>
              <a:t>高中端</a:t>
            </a:r>
            <a:r>
              <a:rPr lang="zh-TW" altLang="en-US" sz="1600" dirty="0"/>
              <a:t>、大學端</a:t>
            </a:r>
            <a:r>
              <a:rPr lang="zh-TW" altLang="zh-TW" sz="1600" dirty="0"/>
              <a:t>教師</a:t>
            </a:r>
            <a:r>
              <a:rPr lang="en-US" altLang="zh-TW" sz="1600" dirty="0"/>
              <a:t>)</a:t>
            </a:r>
          </a:p>
          <a:p>
            <a:pPr marL="0" indent="0">
              <a:buNone/>
              <a:defRPr/>
            </a:pPr>
            <a:r>
              <a:rPr lang="en-US" altLang="zh-TW" sz="1600" dirty="0"/>
              <a:t>  (</a:t>
            </a:r>
            <a:r>
              <a:rPr lang="zh-TW" altLang="en-US" sz="1600" dirty="0"/>
              <a:t>二</a:t>
            </a:r>
            <a:r>
              <a:rPr lang="en-US" altLang="zh-TW" sz="1600" dirty="0"/>
              <a:t>)</a:t>
            </a:r>
            <a:r>
              <a:rPr lang="zh-TW" altLang="en-US" sz="1600" dirty="0"/>
              <a:t>講座</a:t>
            </a:r>
            <a:r>
              <a:rPr lang="en-US" altLang="zh-TW" sz="1600" dirty="0"/>
              <a:t>/</a:t>
            </a:r>
            <a:r>
              <a:rPr lang="zh-TW" altLang="en-US" sz="1600" dirty="0"/>
              <a:t>工作坊鐘點費</a:t>
            </a:r>
            <a:r>
              <a:rPr lang="en-US" altLang="zh-TW" sz="1600" dirty="0"/>
              <a:t>2000</a:t>
            </a:r>
            <a:r>
              <a:rPr lang="zh-TW" altLang="en-US" sz="1600" dirty="0"/>
              <a:t>元</a:t>
            </a:r>
            <a:r>
              <a:rPr lang="en-US" altLang="zh-TW" sz="1600" dirty="0"/>
              <a:t>/</a:t>
            </a:r>
            <a:r>
              <a:rPr lang="zh-TW" altLang="en-US" sz="1600" dirty="0"/>
              <a:t>時</a:t>
            </a:r>
            <a:endParaRPr lang="zh-TW" altLang="zh-TW" sz="1600" dirty="0"/>
          </a:p>
          <a:p>
            <a:pPr marL="0" indent="0">
              <a:buNone/>
              <a:defRPr/>
            </a:pPr>
            <a:r>
              <a:rPr lang="en-US" altLang="zh-TW" sz="1600" dirty="0"/>
              <a:t>  (</a:t>
            </a:r>
            <a:r>
              <a:rPr lang="zh-TW" altLang="en-US" sz="1600" dirty="0"/>
              <a:t>三</a:t>
            </a:r>
            <a:r>
              <a:rPr lang="en-US" altLang="zh-TW" sz="1600" dirty="0"/>
              <a:t>)</a:t>
            </a:r>
            <a:r>
              <a:rPr lang="zh-TW" altLang="zh-TW" sz="1600" dirty="0"/>
              <a:t>交通費</a:t>
            </a:r>
          </a:p>
          <a:p>
            <a:pPr marL="0" indent="0">
              <a:buNone/>
              <a:defRPr/>
            </a:pPr>
            <a:r>
              <a:rPr lang="en-US" altLang="zh-TW" sz="1600" dirty="0"/>
              <a:t>  (</a:t>
            </a:r>
            <a:r>
              <a:rPr lang="zh-TW" altLang="en-US" sz="1600" dirty="0"/>
              <a:t>四</a:t>
            </a:r>
            <a:r>
              <a:rPr lang="en-US" altLang="zh-TW" sz="1600" dirty="0"/>
              <a:t>)</a:t>
            </a:r>
            <a:r>
              <a:rPr lang="zh-TW" altLang="zh-TW" sz="1600" dirty="0"/>
              <a:t>膳費</a:t>
            </a:r>
            <a:endParaRPr lang="en-US" altLang="zh-TW" sz="1600" dirty="0"/>
          </a:p>
          <a:p>
            <a:pPr>
              <a:defRPr/>
            </a:pPr>
            <a:r>
              <a:rPr lang="zh-TW" altLang="en-US" sz="1600" dirty="0"/>
              <a:t>申請方式：</a:t>
            </a:r>
            <a:endParaRPr lang="en-US" altLang="zh-TW" sz="1600" dirty="0"/>
          </a:p>
          <a:p>
            <a:pPr marL="0" indent="0">
              <a:buNone/>
              <a:defRPr/>
            </a:pPr>
            <a:r>
              <a:rPr lang="en-US" altLang="zh-TW" sz="1600" dirty="0"/>
              <a:t>  (</a:t>
            </a:r>
            <a:r>
              <a:rPr lang="zh-TW" altLang="en-US" sz="1600" dirty="0"/>
              <a:t>一</a:t>
            </a:r>
            <a:r>
              <a:rPr lang="en-US" altLang="zh-TW" sz="1600" dirty="0"/>
              <a:t>)</a:t>
            </a:r>
            <a:r>
              <a:rPr lang="zh-TW" altLang="zh-TW" sz="1600" dirty="0"/>
              <a:t>於活動前兩周</a:t>
            </a:r>
            <a:r>
              <a:rPr lang="zh-TW" altLang="en-US" sz="1600" dirty="0"/>
              <a:t>提出「</a:t>
            </a:r>
            <a:r>
              <a:rPr lang="en-US" altLang="zh-TW" sz="1600" dirty="0" err="1">
                <a:hlinkClick r:id="rId3"/>
              </a:rPr>
              <a:t>活動申請單</a:t>
            </a:r>
            <a:r>
              <a:rPr lang="zh-TW" altLang="en-US" sz="1600" dirty="0"/>
              <a:t>」</a:t>
            </a:r>
            <a:endParaRPr lang="en-US" altLang="zh-TW" sz="1600" dirty="0"/>
          </a:p>
          <a:p>
            <a:pPr marL="0" indent="0">
              <a:buNone/>
              <a:defRPr/>
            </a:pPr>
            <a:r>
              <a:rPr lang="en-US" altLang="zh-TW" sz="1600" dirty="0"/>
              <a:t>  (</a:t>
            </a:r>
            <a:r>
              <a:rPr lang="zh-TW" altLang="en-US" sz="1600" dirty="0"/>
              <a:t>二</a:t>
            </a:r>
            <a:r>
              <a:rPr lang="en-US" altLang="zh-TW" sz="1600" dirty="0"/>
              <a:t>)</a:t>
            </a:r>
            <a:r>
              <a:rPr lang="zh-TW" altLang="en-US" sz="1600" dirty="0"/>
              <a:t>活動辦理完畢後，</a:t>
            </a:r>
            <a:r>
              <a:rPr lang="zh-TW" altLang="zh-TW" sz="1600" dirty="0"/>
              <a:t>繳交</a:t>
            </a:r>
            <a:r>
              <a:rPr lang="zh-TW" altLang="en-US" sz="1600" dirty="0"/>
              <a:t>「</a:t>
            </a:r>
            <a:r>
              <a:rPr lang="zh-TW" altLang="zh-TW" sz="1600" dirty="0"/>
              <a:t>活動成果報告書</a:t>
            </a:r>
            <a:r>
              <a:rPr lang="zh-TW" altLang="en-US" sz="1600" dirty="0"/>
              <a:t>」</a:t>
            </a:r>
            <a:r>
              <a:rPr lang="zh-TW" altLang="zh-TW" sz="1600" dirty="0"/>
              <a:t>、</a:t>
            </a:r>
            <a:r>
              <a:rPr lang="zh-TW" altLang="en-US" sz="1600" dirty="0"/>
              <a:t>「</a:t>
            </a:r>
            <a:r>
              <a:rPr lang="zh-TW" altLang="zh-TW" sz="1600" dirty="0"/>
              <a:t>簽到表</a:t>
            </a:r>
            <a:r>
              <a:rPr lang="zh-TW" altLang="en-US" sz="1600" dirty="0"/>
              <a:t>」</a:t>
            </a:r>
            <a:r>
              <a:rPr lang="zh-TW" altLang="zh-TW" sz="1600" dirty="0"/>
              <a:t>、</a:t>
            </a:r>
            <a:r>
              <a:rPr lang="zh-TW" altLang="en-US" sz="1600" dirty="0"/>
              <a:t>「</a:t>
            </a:r>
            <a:r>
              <a:rPr lang="zh-TW" altLang="zh-TW" sz="1600" dirty="0"/>
              <a:t>領據</a:t>
            </a:r>
            <a:r>
              <a:rPr lang="zh-TW" altLang="en-US" sz="1600" dirty="0"/>
              <a:t>」以</a:t>
            </a:r>
            <a:r>
              <a:rPr lang="zh-TW" altLang="zh-TW" sz="1600" dirty="0"/>
              <a:t>辦理核銷。</a:t>
            </a:r>
            <a:br>
              <a:rPr lang="en-US" altLang="zh-TW" sz="1600" dirty="0"/>
            </a:br>
            <a:br>
              <a:rPr lang="en-US" altLang="zh-TW" sz="1600" dirty="0"/>
            </a:br>
            <a:r>
              <a:rPr lang="en-US" altLang="zh-TW" sz="1600" dirty="0"/>
              <a:t> *</a:t>
            </a:r>
            <a:r>
              <a:rPr lang="zh-TW" altLang="zh-TW" sz="1600" dirty="0"/>
              <a:t>評量尺規諮詢會議請另繳</a:t>
            </a:r>
            <a:r>
              <a:rPr lang="zh-TW" altLang="en-US" sz="1600" dirty="0"/>
              <a:t>「</a:t>
            </a:r>
            <a:r>
              <a:rPr lang="zh-TW" altLang="zh-TW" sz="1600" dirty="0"/>
              <a:t>評量尺規諮詢意見回饋單</a:t>
            </a:r>
            <a:r>
              <a:rPr lang="zh-TW" altLang="en-US" sz="1600" dirty="0"/>
              <a:t>」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D7323E0-3D39-C4E4-2484-11DDC7EE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852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C2C854-B9B4-66C6-E614-86A9AA25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78855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教學發展中心業務報告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D641C1B-EFA1-9A7C-890D-746C71B9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F1D9C-2F60-4C9E-A743-07AC54246C04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6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87208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第三階段選課方式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課程大綱設定</a:t>
            </a:r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/>
        </p:blipFill>
        <p:spPr>
          <a:xfrm>
            <a:off x="1628190" y="1592316"/>
            <a:ext cx="8998682" cy="4226359"/>
          </a:xfr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69D5171-C26D-9D93-71D8-B84F4B04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AF7D0-E28D-4063-B3D8-3C0CB76657E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88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D641C1B-EFA1-9A7C-890D-746C71B9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F1D9C-2F60-4C9E-A743-07AC54246C04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7DE6EA82-6031-4C98-ADB8-5090A569CA08}"/>
              </a:ext>
            </a:extLst>
          </p:cNvPr>
          <p:cNvGrpSpPr/>
          <p:nvPr/>
        </p:nvGrpSpPr>
        <p:grpSpPr>
          <a:xfrm>
            <a:off x="2077645" y="302186"/>
            <a:ext cx="3234285" cy="547689"/>
            <a:chOff x="317486" y="310131"/>
            <a:chExt cx="4254515" cy="410767"/>
          </a:xfrm>
        </p:grpSpPr>
        <p:sp>
          <p:nvSpPr>
            <p:cNvPr id="7" name="Google Shape;4622;p74">
              <a:extLst>
                <a:ext uri="{FF2B5EF4-FFF2-40B4-BE49-F238E27FC236}">
                  <a16:creationId xmlns:a16="http://schemas.microsoft.com/office/drawing/2014/main" id="{60BEE260-92EE-4198-9C12-238844402E93}"/>
                </a:ext>
              </a:extLst>
            </p:cNvPr>
            <p:cNvSpPr/>
            <p:nvPr/>
          </p:nvSpPr>
          <p:spPr>
            <a:xfrm>
              <a:off x="317486" y="348579"/>
              <a:ext cx="4254514" cy="372319"/>
            </a:xfrm>
            <a:custGeom>
              <a:avLst/>
              <a:gdLst/>
              <a:ahLst/>
              <a:cxnLst/>
              <a:rect l="l" t="t" r="r" b="b"/>
              <a:pathLst>
                <a:path w="61678" h="9775" extrusionOk="0">
                  <a:moveTo>
                    <a:pt x="0" y="1"/>
                  </a:moveTo>
                  <a:lnTo>
                    <a:pt x="4137" y="4937"/>
                  </a:lnTo>
                  <a:lnTo>
                    <a:pt x="0" y="9774"/>
                  </a:lnTo>
                  <a:lnTo>
                    <a:pt x="61678" y="9774"/>
                  </a:lnTo>
                  <a:lnTo>
                    <a:pt x="57475" y="5371"/>
                  </a:lnTo>
                  <a:lnTo>
                    <a:pt x="61678" y="1"/>
                  </a:lnTo>
                  <a:close/>
                </a:path>
              </a:pathLst>
            </a:custGeom>
            <a:solidFill>
              <a:srgbClr val="FFBA4B">
                <a:alpha val="382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1ADA8AF2-3DAF-4716-A5E9-5858E3583CDE}"/>
                </a:ext>
              </a:extLst>
            </p:cNvPr>
            <p:cNvSpPr txBox="1">
              <a:spLocks/>
            </p:cNvSpPr>
            <p:nvPr/>
          </p:nvSpPr>
          <p:spPr>
            <a:xfrm>
              <a:off x="688379" y="310131"/>
              <a:ext cx="3883622" cy="372319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中特圓體(P)" panose="020F0800000000000000" pitchFamily="34" charset="-120"/>
                  <a:ea typeface="華康中特圓體(P)" panose="020F0800000000000000" pitchFamily="34" charset="-120"/>
                </a:rPr>
                <a:t>教師專業成長</a:t>
              </a:r>
              <a:endPara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特圓體(P)" panose="020F0800000000000000" pitchFamily="34" charset="-120"/>
                <a:ea typeface="華康中特圓體(P)" panose="020F0800000000000000" pitchFamily="34" charset="-120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F0CCA2F4-110A-4354-811C-3E519A653A44}"/>
              </a:ext>
            </a:extLst>
          </p:cNvPr>
          <p:cNvGrpSpPr/>
          <p:nvPr/>
        </p:nvGrpSpPr>
        <p:grpSpPr>
          <a:xfrm>
            <a:off x="824341" y="730237"/>
            <a:ext cx="10554897" cy="5397527"/>
            <a:chOff x="824341" y="730237"/>
            <a:chExt cx="10554897" cy="5397527"/>
          </a:xfrm>
        </p:grpSpPr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C1E3082F-3DED-458D-BD9C-EC171DA65993}"/>
                </a:ext>
              </a:extLst>
            </p:cNvPr>
            <p:cNvGrpSpPr/>
            <p:nvPr/>
          </p:nvGrpSpPr>
          <p:grpSpPr>
            <a:xfrm>
              <a:off x="834831" y="730237"/>
              <a:ext cx="10544407" cy="5397527"/>
              <a:chOff x="659459" y="1003500"/>
              <a:chExt cx="7908305" cy="4048145"/>
            </a:xfrm>
          </p:grpSpPr>
          <p:grpSp>
            <p:nvGrpSpPr>
              <p:cNvPr id="36" name="Group 14">
                <a:extLst>
                  <a:ext uri="{FF2B5EF4-FFF2-40B4-BE49-F238E27FC236}">
                    <a16:creationId xmlns:a16="http://schemas.microsoft.com/office/drawing/2014/main" id="{9EDBD1E0-D427-47C8-9F7A-B0310D4553A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017284" y="1003500"/>
                <a:ext cx="1178679" cy="4048145"/>
                <a:chOff x="4058860" y="987781"/>
                <a:chExt cx="1052368" cy="3696329"/>
              </a:xfrm>
            </p:grpSpPr>
            <p:sp>
              <p:nvSpPr>
                <p:cNvPr id="52" name="Rectangle 8">
                  <a:extLst>
                    <a:ext uri="{FF2B5EF4-FFF2-40B4-BE49-F238E27FC236}">
                      <a16:creationId xmlns:a16="http://schemas.microsoft.com/office/drawing/2014/main" id="{FF0ED20E-4278-4329-A419-C5CAE457FFB2}"/>
                    </a:ext>
                  </a:extLst>
                </p:cNvPr>
                <p:cNvSpPr/>
                <p:nvPr/>
              </p:nvSpPr>
              <p:spPr>
                <a:xfrm rot="36931">
                  <a:off x="4276045" y="3801165"/>
                  <a:ext cx="592195" cy="863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100000">
                      <a:schemeClr val="accent2">
                        <a:lumMod val="70000"/>
                        <a:lumOff val="3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53" name="Rectangle 8">
                  <a:extLst>
                    <a:ext uri="{FF2B5EF4-FFF2-40B4-BE49-F238E27FC236}">
                      <a16:creationId xmlns:a16="http://schemas.microsoft.com/office/drawing/2014/main" id="{F290A229-A962-4D04-BDBE-F8FB9320749E}"/>
                    </a:ext>
                  </a:extLst>
                </p:cNvPr>
                <p:cNvSpPr/>
                <p:nvPr/>
              </p:nvSpPr>
              <p:spPr>
                <a:xfrm>
                  <a:off x="4468857" y="3793500"/>
                  <a:ext cx="200342" cy="872829"/>
                </a:xfrm>
                <a:custGeom>
                  <a:avLst/>
                  <a:gdLst>
                    <a:gd name="connsiteX0" fmla="*/ 0 w 1359043"/>
                    <a:gd name="connsiteY0" fmla="*/ 0 h 1813992"/>
                    <a:gd name="connsiteX1" fmla="*/ 1359043 w 1359043"/>
                    <a:gd name="connsiteY1" fmla="*/ 0 h 1813992"/>
                    <a:gd name="connsiteX2" fmla="*/ 1359043 w 1359043"/>
                    <a:gd name="connsiteY2" fmla="*/ 212596 h 1813992"/>
                    <a:gd name="connsiteX3" fmla="*/ 806822 w 1359043"/>
                    <a:gd name="connsiteY3" fmla="*/ 1813992 h 1813992"/>
                    <a:gd name="connsiteX4" fmla="*/ 1012 w 1359043"/>
                    <a:gd name="connsiteY4" fmla="*/ 289727 h 1813992"/>
                    <a:gd name="connsiteX5" fmla="*/ 0 w 1359043"/>
                    <a:gd name="connsiteY5" fmla="*/ 289727 h 1813992"/>
                    <a:gd name="connsiteX6" fmla="*/ 0 w 1359043"/>
                    <a:gd name="connsiteY6" fmla="*/ 288030 h 1813992"/>
                    <a:gd name="connsiteX7" fmla="*/ 0 w 1359043"/>
                    <a:gd name="connsiteY7" fmla="*/ 0 h 1813992"/>
                    <a:gd name="connsiteX0" fmla="*/ 0 w 1359043"/>
                    <a:gd name="connsiteY0" fmla="*/ 0 h 1820658"/>
                    <a:gd name="connsiteX1" fmla="*/ 1359043 w 1359043"/>
                    <a:gd name="connsiteY1" fmla="*/ 0 h 1820658"/>
                    <a:gd name="connsiteX2" fmla="*/ 1359043 w 1359043"/>
                    <a:gd name="connsiteY2" fmla="*/ 212596 h 1820658"/>
                    <a:gd name="connsiteX3" fmla="*/ 720119 w 1359043"/>
                    <a:gd name="connsiteY3" fmla="*/ 1820658 h 1820658"/>
                    <a:gd name="connsiteX4" fmla="*/ 1012 w 1359043"/>
                    <a:gd name="connsiteY4" fmla="*/ 289727 h 1820658"/>
                    <a:gd name="connsiteX5" fmla="*/ 0 w 1359043"/>
                    <a:gd name="connsiteY5" fmla="*/ 289727 h 1820658"/>
                    <a:gd name="connsiteX6" fmla="*/ 0 w 1359043"/>
                    <a:gd name="connsiteY6" fmla="*/ 288030 h 1820658"/>
                    <a:gd name="connsiteX7" fmla="*/ 0 w 1359043"/>
                    <a:gd name="connsiteY7" fmla="*/ 0 h 1820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59043" h="1820658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720119" y="1820658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50000"/>
                        <a:lumOff val="50000"/>
                      </a:schemeClr>
                    </a:gs>
                    <a:gs pos="100000">
                      <a:schemeClr val="accent2">
                        <a:lumMod val="50000"/>
                        <a:lumOff val="5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54" name="Rectangle 2">
                  <a:extLst>
                    <a:ext uri="{FF2B5EF4-FFF2-40B4-BE49-F238E27FC236}">
                      <a16:creationId xmlns:a16="http://schemas.microsoft.com/office/drawing/2014/main" id="{BAAEF2C4-9537-485A-BE88-088F65466423}"/>
                    </a:ext>
                  </a:extLst>
                </p:cNvPr>
                <p:cNvSpPr/>
                <p:nvPr/>
              </p:nvSpPr>
              <p:spPr>
                <a:xfrm>
                  <a:off x="4291066" y="1891296"/>
                  <a:ext cx="196906" cy="201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06" h="2011393">
                      <a:moveTo>
                        <a:pt x="0" y="0"/>
                      </a:moveTo>
                      <a:lnTo>
                        <a:pt x="99616" y="0"/>
                      </a:lnTo>
                      <a:lnTo>
                        <a:pt x="196906" y="63491"/>
                      </a:lnTo>
                      <a:lnTo>
                        <a:pt x="196906" y="2011393"/>
                      </a:lnTo>
                      <a:lnTo>
                        <a:pt x="193201" y="2011393"/>
                      </a:lnTo>
                      <a:cubicBezTo>
                        <a:pt x="183184" y="1954476"/>
                        <a:pt x="144512" y="1912472"/>
                        <a:pt x="98453" y="1912472"/>
                      </a:cubicBezTo>
                      <a:cubicBezTo>
                        <a:pt x="52394" y="1912472"/>
                        <a:pt x="13723" y="1954476"/>
                        <a:pt x="3706" y="2011393"/>
                      </a:cubicBezTo>
                      <a:lnTo>
                        <a:pt x="0" y="20113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30000"/>
                        <a:lumOff val="7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55" name="Rectangle 2">
                  <a:extLst>
                    <a:ext uri="{FF2B5EF4-FFF2-40B4-BE49-F238E27FC236}">
                      <a16:creationId xmlns:a16="http://schemas.microsoft.com/office/drawing/2014/main" id="{EE8F4782-9C0B-4303-9646-B545BDD94F5D}"/>
                    </a:ext>
                  </a:extLst>
                </p:cNvPr>
                <p:cNvSpPr/>
                <p:nvPr/>
              </p:nvSpPr>
              <p:spPr>
                <a:xfrm>
                  <a:off x="4474585" y="1953886"/>
                  <a:ext cx="196906" cy="1950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06" h="1950905">
                      <a:moveTo>
                        <a:pt x="0" y="0"/>
                      </a:moveTo>
                      <a:lnTo>
                        <a:pt x="101941" y="66527"/>
                      </a:lnTo>
                      <a:lnTo>
                        <a:pt x="196906" y="4552"/>
                      </a:lnTo>
                      <a:lnTo>
                        <a:pt x="196906" y="1950905"/>
                      </a:lnTo>
                      <a:lnTo>
                        <a:pt x="193201" y="1950905"/>
                      </a:lnTo>
                      <a:cubicBezTo>
                        <a:pt x="183184" y="1893988"/>
                        <a:pt x="144512" y="1851984"/>
                        <a:pt x="98453" y="1851984"/>
                      </a:cubicBezTo>
                      <a:cubicBezTo>
                        <a:pt x="52394" y="1851984"/>
                        <a:pt x="13723" y="1893988"/>
                        <a:pt x="3706" y="1950905"/>
                      </a:cubicBezTo>
                      <a:lnTo>
                        <a:pt x="0" y="1950905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56" name="Rectangle 2">
                  <a:extLst>
                    <a:ext uri="{FF2B5EF4-FFF2-40B4-BE49-F238E27FC236}">
                      <a16:creationId xmlns:a16="http://schemas.microsoft.com/office/drawing/2014/main" id="{485D464E-9DCA-46A9-8165-B1C9351F9550}"/>
                    </a:ext>
                  </a:extLst>
                </p:cNvPr>
                <p:cNvSpPr/>
                <p:nvPr/>
              </p:nvSpPr>
              <p:spPr>
                <a:xfrm>
                  <a:off x="4671477" y="1895514"/>
                  <a:ext cx="196906" cy="201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06" h="2011393">
                      <a:moveTo>
                        <a:pt x="96435" y="0"/>
                      </a:moveTo>
                      <a:lnTo>
                        <a:pt x="196906" y="0"/>
                      </a:lnTo>
                      <a:lnTo>
                        <a:pt x="196906" y="2011393"/>
                      </a:lnTo>
                      <a:lnTo>
                        <a:pt x="193201" y="2011393"/>
                      </a:lnTo>
                      <a:cubicBezTo>
                        <a:pt x="183184" y="1954476"/>
                        <a:pt x="144512" y="1912472"/>
                        <a:pt x="98453" y="1912472"/>
                      </a:cubicBezTo>
                      <a:cubicBezTo>
                        <a:pt x="52394" y="1912472"/>
                        <a:pt x="13723" y="1954476"/>
                        <a:pt x="3706" y="2011393"/>
                      </a:cubicBezTo>
                      <a:lnTo>
                        <a:pt x="0" y="2011393"/>
                      </a:lnTo>
                      <a:lnTo>
                        <a:pt x="0" y="6293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57" name="Isosceles Triangle 10">
                  <a:extLst>
                    <a:ext uri="{FF2B5EF4-FFF2-40B4-BE49-F238E27FC236}">
                      <a16:creationId xmlns:a16="http://schemas.microsoft.com/office/drawing/2014/main" id="{C439C4F9-C7DD-4BC0-B1AA-281626FE8A36}"/>
                    </a:ext>
                  </a:extLst>
                </p:cNvPr>
                <p:cNvSpPr/>
                <p:nvPr/>
              </p:nvSpPr>
              <p:spPr>
                <a:xfrm rot="10800000">
                  <a:off x="4468813" y="4423239"/>
                  <a:ext cx="196906" cy="260871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58" name="Parallelogram 15">
                  <a:extLst>
                    <a:ext uri="{FF2B5EF4-FFF2-40B4-BE49-F238E27FC236}">
                      <a16:creationId xmlns:a16="http://schemas.microsoft.com/office/drawing/2014/main" id="{E15E5C35-268D-4213-A05F-9186639C039E}"/>
                    </a:ext>
                  </a:extLst>
                </p:cNvPr>
                <p:cNvSpPr/>
                <p:nvPr/>
              </p:nvSpPr>
              <p:spPr>
                <a:xfrm rot="16200000">
                  <a:off x="4098945" y="947696"/>
                  <a:ext cx="972197" cy="1052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176" h="3240001">
                      <a:moveTo>
                        <a:pt x="1299907" y="647892"/>
                      </a:moveTo>
                      <a:lnTo>
                        <a:pt x="665509" y="1620000"/>
                      </a:lnTo>
                      <a:lnTo>
                        <a:pt x="1299907" y="2592108"/>
                      </a:lnTo>
                      <a:lnTo>
                        <a:pt x="634398" y="2592108"/>
                      </a:lnTo>
                      <a:lnTo>
                        <a:pt x="0" y="1620000"/>
                      </a:lnTo>
                      <a:lnTo>
                        <a:pt x="634398" y="647892"/>
                      </a:lnTo>
                      <a:close/>
                      <a:moveTo>
                        <a:pt x="2993176" y="1620001"/>
                      </a:moveTo>
                      <a:lnTo>
                        <a:pt x="1913056" y="3240001"/>
                      </a:lnTo>
                      <a:lnTo>
                        <a:pt x="1782206" y="3043749"/>
                      </a:lnTo>
                      <a:lnTo>
                        <a:pt x="1110064" y="3043749"/>
                      </a:lnTo>
                      <a:cubicBezTo>
                        <a:pt x="1089036" y="3096599"/>
                        <a:pt x="1037333" y="3133759"/>
                        <a:pt x="976952" y="3133759"/>
                      </a:cubicBezTo>
                      <a:cubicBezTo>
                        <a:pt x="923853" y="3133759"/>
                        <a:pt x="877466" y="3105022"/>
                        <a:pt x="854540" y="3061058"/>
                      </a:cubicBezTo>
                      <a:lnTo>
                        <a:pt x="302383" y="3169763"/>
                      </a:lnTo>
                      <a:lnTo>
                        <a:pt x="302383" y="2809723"/>
                      </a:lnTo>
                      <a:lnTo>
                        <a:pt x="854540" y="2918427"/>
                      </a:lnTo>
                      <a:cubicBezTo>
                        <a:pt x="877466" y="2874463"/>
                        <a:pt x="923853" y="2845727"/>
                        <a:pt x="976952" y="2845727"/>
                      </a:cubicBezTo>
                      <a:cubicBezTo>
                        <a:pt x="1037333" y="2845727"/>
                        <a:pt x="1089036" y="2882887"/>
                        <a:pt x="1110064" y="2935737"/>
                      </a:cubicBezTo>
                      <a:lnTo>
                        <a:pt x="1710190" y="2935737"/>
                      </a:lnTo>
                      <a:lnTo>
                        <a:pt x="832936" y="1620001"/>
                      </a:lnTo>
                      <a:lnTo>
                        <a:pt x="191305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</p:grpSp>
          <p:grpSp>
            <p:nvGrpSpPr>
              <p:cNvPr id="37" name="群組 36">
                <a:extLst>
                  <a:ext uri="{FF2B5EF4-FFF2-40B4-BE49-F238E27FC236}">
                    <a16:creationId xmlns:a16="http://schemas.microsoft.com/office/drawing/2014/main" id="{D1B708F8-71F6-4E6F-A6FB-0ECC33B3A655}"/>
                  </a:ext>
                </a:extLst>
              </p:cNvPr>
              <p:cNvGrpSpPr/>
              <p:nvPr/>
            </p:nvGrpSpPr>
            <p:grpSpPr>
              <a:xfrm>
                <a:off x="659459" y="2011612"/>
                <a:ext cx="7908305" cy="2214757"/>
                <a:chOff x="659459" y="2011612"/>
                <a:chExt cx="7908305" cy="2214757"/>
              </a:xfrm>
            </p:grpSpPr>
            <p:sp>
              <p:nvSpPr>
                <p:cNvPr id="38" name="Rectangle 25">
                  <a:extLst>
                    <a:ext uri="{FF2B5EF4-FFF2-40B4-BE49-F238E27FC236}">
                      <a16:creationId xmlns:a16="http://schemas.microsoft.com/office/drawing/2014/main" id="{634BCC96-2166-45B4-9F5E-D6DB78300295}"/>
                    </a:ext>
                  </a:extLst>
                </p:cNvPr>
                <p:cNvSpPr/>
                <p:nvPr/>
              </p:nvSpPr>
              <p:spPr>
                <a:xfrm>
                  <a:off x="4861813" y="3852933"/>
                  <a:ext cx="3705951" cy="3600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39" name="Rectangle 23">
                  <a:extLst>
                    <a:ext uri="{FF2B5EF4-FFF2-40B4-BE49-F238E27FC236}">
                      <a16:creationId xmlns:a16="http://schemas.microsoft.com/office/drawing/2014/main" id="{FEF9604B-FEB8-4179-86C1-720F27AE2C0E}"/>
                    </a:ext>
                  </a:extLst>
                </p:cNvPr>
                <p:cNvSpPr/>
                <p:nvPr/>
              </p:nvSpPr>
              <p:spPr>
                <a:xfrm>
                  <a:off x="4848750" y="2016313"/>
                  <a:ext cx="3705951" cy="3600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40" name="Rectangle 24">
                  <a:extLst>
                    <a:ext uri="{FF2B5EF4-FFF2-40B4-BE49-F238E27FC236}">
                      <a16:creationId xmlns:a16="http://schemas.microsoft.com/office/drawing/2014/main" id="{58481D0B-BD8D-4AB3-B0F5-06916704A92E}"/>
                    </a:ext>
                  </a:extLst>
                </p:cNvPr>
                <p:cNvSpPr/>
                <p:nvPr/>
              </p:nvSpPr>
              <p:spPr>
                <a:xfrm>
                  <a:off x="4848750" y="2620145"/>
                  <a:ext cx="3705951" cy="3600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41" name="Rectangle 25">
                  <a:extLst>
                    <a:ext uri="{FF2B5EF4-FFF2-40B4-BE49-F238E27FC236}">
                      <a16:creationId xmlns:a16="http://schemas.microsoft.com/office/drawing/2014/main" id="{EFA79427-20B2-4C43-9967-B2D449E14F27}"/>
                    </a:ext>
                  </a:extLst>
                </p:cNvPr>
                <p:cNvSpPr/>
                <p:nvPr/>
              </p:nvSpPr>
              <p:spPr>
                <a:xfrm>
                  <a:off x="4848750" y="3235748"/>
                  <a:ext cx="3705951" cy="3600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42" name="Rectangle 21">
                  <a:extLst>
                    <a:ext uri="{FF2B5EF4-FFF2-40B4-BE49-F238E27FC236}">
                      <a16:creationId xmlns:a16="http://schemas.microsoft.com/office/drawing/2014/main" id="{15000D51-A9E8-40C9-9685-3655C1A36AF6}"/>
                    </a:ext>
                  </a:extLst>
                </p:cNvPr>
                <p:cNvSpPr/>
                <p:nvPr/>
              </p:nvSpPr>
              <p:spPr>
                <a:xfrm>
                  <a:off x="659459" y="2633581"/>
                  <a:ext cx="3705951" cy="360000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43" name="Rectangle 22">
                  <a:extLst>
                    <a:ext uri="{FF2B5EF4-FFF2-40B4-BE49-F238E27FC236}">
                      <a16:creationId xmlns:a16="http://schemas.microsoft.com/office/drawing/2014/main" id="{35C35D0B-F6CD-4688-863D-EAAC911938F1}"/>
                    </a:ext>
                  </a:extLst>
                </p:cNvPr>
                <p:cNvSpPr/>
                <p:nvPr/>
              </p:nvSpPr>
              <p:spPr>
                <a:xfrm>
                  <a:off x="659459" y="3249184"/>
                  <a:ext cx="3705951" cy="360000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44" name="TextBox 26">
                  <a:extLst>
                    <a:ext uri="{FF2B5EF4-FFF2-40B4-BE49-F238E27FC236}">
                      <a16:creationId xmlns:a16="http://schemas.microsoft.com/office/drawing/2014/main" id="{3440A3BF-8A1A-46C6-8BE8-9C1AFCE7D5CB}"/>
                    </a:ext>
                  </a:extLst>
                </p:cNvPr>
                <p:cNvSpPr txBox="1"/>
                <p:nvPr/>
              </p:nvSpPr>
              <p:spPr>
                <a:xfrm>
                  <a:off x="5028723" y="2011612"/>
                  <a:ext cx="2371794" cy="315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 pitchFamily="34" charset="0"/>
                    </a:rPr>
                    <a:t>教師傳習制度</a:t>
                  </a:r>
                  <a:endParaRPr kumimoji="0" lang="ko-KR" alt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cs typeface="Arial" pitchFamily="34" charset="0"/>
                  </a:endParaRPr>
                </a:p>
              </p:txBody>
            </p:sp>
            <p:sp>
              <p:nvSpPr>
                <p:cNvPr id="45" name="TextBox 27">
                  <a:extLst>
                    <a:ext uri="{FF2B5EF4-FFF2-40B4-BE49-F238E27FC236}">
                      <a16:creationId xmlns:a16="http://schemas.microsoft.com/office/drawing/2014/main" id="{220CC00B-E5FC-49E6-9B46-B76C1614CD84}"/>
                    </a:ext>
                  </a:extLst>
                </p:cNvPr>
                <p:cNvSpPr txBox="1"/>
                <p:nvPr/>
              </p:nvSpPr>
              <p:spPr>
                <a:xfrm>
                  <a:off x="5057566" y="2624571"/>
                  <a:ext cx="2371794" cy="315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:r>
                    <a:rPr lang="zh-TW" altLang="en-US" sz="2133" b="1" dirty="0">
                      <a:solidFill>
                        <a:prstClr val="white"/>
                      </a:solidFill>
                      <a:latin typeface="微軟正黑體" panose="020B0604030504040204" pitchFamily="34" charset="-120"/>
                      <a:cs typeface="Arial" pitchFamily="34" charset="0"/>
                    </a:rPr>
                    <a:t>專業成長講座</a:t>
                  </a:r>
                  <a:endParaRPr kumimoji="0" lang="ko-KR" alt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cs typeface="Arial" pitchFamily="34" charset="0"/>
                  </a:endParaRPr>
                </a:p>
              </p:txBody>
            </p:sp>
            <p:sp>
              <p:nvSpPr>
                <p:cNvPr id="46" name="TextBox 28">
                  <a:extLst>
                    <a:ext uri="{FF2B5EF4-FFF2-40B4-BE49-F238E27FC236}">
                      <a16:creationId xmlns:a16="http://schemas.microsoft.com/office/drawing/2014/main" id="{5507AE72-F893-467E-9A57-1C1E2B921C02}"/>
                    </a:ext>
                  </a:extLst>
                </p:cNvPr>
                <p:cNvSpPr txBox="1"/>
                <p:nvPr/>
              </p:nvSpPr>
              <p:spPr>
                <a:xfrm>
                  <a:off x="5057566" y="3257343"/>
                  <a:ext cx="2371794" cy="315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 pitchFamily="34" charset="0"/>
                    </a:rPr>
                    <a:t>教學實踐研究計畫</a:t>
                  </a:r>
                  <a:endParaRPr kumimoji="0" lang="ko-KR" alt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cs typeface="Arial" pitchFamily="34" charset="0"/>
                  </a:endParaRPr>
                </a:p>
              </p:txBody>
            </p:sp>
            <p:sp>
              <p:nvSpPr>
                <p:cNvPr id="47" name="TextBox 30">
                  <a:extLst>
                    <a:ext uri="{FF2B5EF4-FFF2-40B4-BE49-F238E27FC236}">
                      <a16:creationId xmlns:a16="http://schemas.microsoft.com/office/drawing/2014/main" id="{32A5FE07-6A16-4780-884B-4FD5A78B5F17}"/>
                    </a:ext>
                  </a:extLst>
                </p:cNvPr>
                <p:cNvSpPr txBox="1"/>
                <p:nvPr/>
              </p:nvSpPr>
              <p:spPr>
                <a:xfrm>
                  <a:off x="1852040" y="2650392"/>
                  <a:ext cx="2371794" cy="315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 pitchFamily="34" charset="0"/>
                    </a:rPr>
                    <a:t>教師評鑑</a:t>
                  </a:r>
                </a:p>
              </p:txBody>
            </p:sp>
            <p:sp>
              <p:nvSpPr>
                <p:cNvPr id="48" name="TextBox 31">
                  <a:extLst>
                    <a:ext uri="{FF2B5EF4-FFF2-40B4-BE49-F238E27FC236}">
                      <a16:creationId xmlns:a16="http://schemas.microsoft.com/office/drawing/2014/main" id="{E61F0902-C39C-4690-A7BB-2FA6CB4E9C4C}"/>
                    </a:ext>
                  </a:extLst>
                </p:cNvPr>
                <p:cNvSpPr txBox="1"/>
                <p:nvPr/>
              </p:nvSpPr>
              <p:spPr>
                <a:xfrm>
                  <a:off x="946749" y="3257343"/>
                  <a:ext cx="3293038" cy="315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 pitchFamily="34" charset="0"/>
                    </a:rPr>
                    <a:t>產學雙師</a:t>
                  </a:r>
                  <a:endParaRPr kumimoji="0" lang="ko-KR" alt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cs typeface="Arial" pitchFamily="34" charset="0"/>
                  </a:endParaRPr>
                </a:p>
              </p:txBody>
            </p:sp>
            <p:sp>
              <p:nvSpPr>
                <p:cNvPr id="49" name="Rectangle 22">
                  <a:extLst>
                    <a:ext uri="{FF2B5EF4-FFF2-40B4-BE49-F238E27FC236}">
                      <a16:creationId xmlns:a16="http://schemas.microsoft.com/office/drawing/2014/main" id="{50ECBEDC-DC2C-401C-8A51-1C8D029C618C}"/>
                    </a:ext>
                  </a:extLst>
                </p:cNvPr>
                <p:cNvSpPr/>
                <p:nvPr/>
              </p:nvSpPr>
              <p:spPr>
                <a:xfrm>
                  <a:off x="672522" y="3866369"/>
                  <a:ext cx="3705951" cy="360000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</p:txBody>
            </p:sp>
            <p:sp>
              <p:nvSpPr>
                <p:cNvPr id="50" name="TextBox 28">
                  <a:extLst>
                    <a:ext uri="{FF2B5EF4-FFF2-40B4-BE49-F238E27FC236}">
                      <a16:creationId xmlns:a16="http://schemas.microsoft.com/office/drawing/2014/main" id="{19837C7E-2561-41B9-A59C-E0748659E6FE}"/>
                    </a:ext>
                  </a:extLst>
                </p:cNvPr>
                <p:cNvSpPr txBox="1"/>
                <p:nvPr/>
              </p:nvSpPr>
              <p:spPr>
                <a:xfrm>
                  <a:off x="5070629" y="3874528"/>
                  <a:ext cx="2371794" cy="315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 pitchFamily="34" charset="0"/>
                    </a:rPr>
                    <a:t>教學助理協助課程</a:t>
                  </a:r>
                  <a:endParaRPr kumimoji="0" lang="ko-KR" alt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cs typeface="Arial" pitchFamily="34" charset="0"/>
                  </a:endParaRPr>
                </a:p>
              </p:txBody>
            </p:sp>
            <p:sp>
              <p:nvSpPr>
                <p:cNvPr id="51" name="TextBox 31">
                  <a:extLst>
                    <a:ext uri="{FF2B5EF4-FFF2-40B4-BE49-F238E27FC236}">
                      <a16:creationId xmlns:a16="http://schemas.microsoft.com/office/drawing/2014/main" id="{975BD905-EABE-47BA-BD0F-D9C733910CF7}"/>
                    </a:ext>
                  </a:extLst>
                </p:cNvPr>
                <p:cNvSpPr txBox="1"/>
                <p:nvPr/>
              </p:nvSpPr>
              <p:spPr>
                <a:xfrm>
                  <a:off x="959812" y="3874528"/>
                  <a:ext cx="3293038" cy="315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 pitchFamily="34" charset="0"/>
                    </a:rPr>
                    <a:t>教師專業社群</a:t>
                  </a:r>
                  <a:endParaRPr kumimoji="0" lang="ko-KR" alt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75FBD2C2-976C-487F-8930-7E618A6E3828}"/>
                </a:ext>
              </a:extLst>
            </p:cNvPr>
            <p:cNvSpPr/>
            <p:nvPr/>
          </p:nvSpPr>
          <p:spPr>
            <a:xfrm>
              <a:off x="824341" y="2115265"/>
              <a:ext cx="4941268" cy="480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教師專業成長暨取得專業證照獎勵</a:t>
              </a:r>
              <a:endParaRPr kumimoji="0" lang="ko-KR" alt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59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D641C1B-EFA1-9A7C-890D-746C71B9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F1D9C-2F60-4C9E-A743-07AC54246C04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Google Shape;1974;p24">
            <a:extLst>
              <a:ext uri="{FF2B5EF4-FFF2-40B4-BE49-F238E27FC236}">
                <a16:creationId xmlns:a16="http://schemas.microsoft.com/office/drawing/2014/main" id="{9A7DE46C-5B6A-4EA9-9EB9-CA8170331335}"/>
              </a:ext>
            </a:extLst>
          </p:cNvPr>
          <p:cNvSpPr txBox="1">
            <a:spLocks/>
          </p:cNvSpPr>
          <p:nvPr/>
        </p:nvSpPr>
        <p:spPr>
          <a:xfrm>
            <a:off x="2219443" y="787782"/>
            <a:ext cx="9174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defTabSz="914354">
              <a:defRPr/>
            </a:pPr>
            <a:r>
              <a:rPr lang="en-US" altLang="zh-TW" sz="48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112-2</a:t>
            </a:r>
            <a:r>
              <a:rPr lang="zh-TW" altLang="en-US" sz="48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學期 重要記事</a:t>
            </a:r>
            <a:endParaRPr lang="zh-CN" altLang="en-US" sz="4800" dirty="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EA9BD7-3DA3-41FA-98F8-F9392CDCEF17}"/>
              </a:ext>
            </a:extLst>
          </p:cNvPr>
          <p:cNvGrpSpPr/>
          <p:nvPr/>
        </p:nvGrpSpPr>
        <p:grpSpPr>
          <a:xfrm>
            <a:off x="2219443" y="301827"/>
            <a:ext cx="1494591" cy="1538897"/>
            <a:chOff x="1050175" y="379912"/>
            <a:chExt cx="1120942" cy="1154173"/>
          </a:xfrm>
        </p:grpSpPr>
        <p:sp>
          <p:nvSpPr>
            <p:cNvPr id="8" name="Google Shape;1936;p19">
              <a:extLst>
                <a:ext uri="{FF2B5EF4-FFF2-40B4-BE49-F238E27FC236}">
                  <a16:creationId xmlns:a16="http://schemas.microsoft.com/office/drawing/2014/main" id="{687FFBE9-7A9F-48F8-959E-993A1167EAF2}"/>
                </a:ext>
              </a:extLst>
            </p:cNvPr>
            <p:cNvSpPr/>
            <p:nvPr/>
          </p:nvSpPr>
          <p:spPr>
            <a:xfrm>
              <a:off x="1050175" y="379912"/>
              <a:ext cx="1120942" cy="1154173"/>
            </a:xfrm>
            <a:custGeom>
              <a:avLst/>
              <a:gdLst/>
              <a:ahLst/>
              <a:cxnLst/>
              <a:rect l="l" t="t" r="r" b="b"/>
              <a:pathLst>
                <a:path w="89712" h="82958" extrusionOk="0">
                  <a:moveTo>
                    <a:pt x="52672" y="2049"/>
                  </a:moveTo>
                  <a:cubicBezTo>
                    <a:pt x="40979" y="2915"/>
                    <a:pt x="28376" y="5688"/>
                    <a:pt x="19269" y="13072"/>
                  </a:cubicBezTo>
                  <a:cubicBezTo>
                    <a:pt x="7810" y="22364"/>
                    <a:pt x="-450" y="41692"/>
                    <a:pt x="5574" y="55159"/>
                  </a:cubicBezTo>
                  <a:cubicBezTo>
                    <a:pt x="12935" y="71613"/>
                    <a:pt x="33988" y="83483"/>
                    <a:pt x="52004" y="82883"/>
                  </a:cubicBezTo>
                  <a:cubicBezTo>
                    <a:pt x="62654" y="82528"/>
                    <a:pt x="75555" y="78169"/>
                    <a:pt x="80730" y="68854"/>
                  </a:cubicBezTo>
                  <a:cubicBezTo>
                    <a:pt x="89352" y="53334"/>
                    <a:pt x="86569" y="30516"/>
                    <a:pt x="76722" y="15744"/>
                  </a:cubicBezTo>
                  <a:cubicBezTo>
                    <a:pt x="69002" y="4163"/>
                    <a:pt x="51061" y="-2643"/>
                    <a:pt x="37641" y="1047"/>
                  </a:cubicBezTo>
                  <a:cubicBezTo>
                    <a:pt x="22585" y="5187"/>
                    <a:pt x="4685" y="14958"/>
                    <a:pt x="898" y="30107"/>
                  </a:cubicBezTo>
                  <a:cubicBezTo>
                    <a:pt x="-3402" y="47308"/>
                    <a:pt x="8934" y="71200"/>
                    <a:pt x="25616" y="77205"/>
                  </a:cubicBezTo>
                  <a:cubicBezTo>
                    <a:pt x="45696" y="84433"/>
                    <a:pt x="76756" y="77025"/>
                    <a:pt x="86743" y="58165"/>
                  </a:cubicBezTo>
                  <a:cubicBezTo>
                    <a:pt x="93824" y="44791"/>
                    <a:pt x="86932" y="25486"/>
                    <a:pt x="77390" y="13740"/>
                  </a:cubicBezTo>
                  <a:cubicBezTo>
                    <a:pt x="74163" y="9767"/>
                    <a:pt x="71332" y="4292"/>
                    <a:pt x="66367" y="3051"/>
                  </a:cubicBezTo>
                </a:path>
              </a:pathLst>
            </a:custGeom>
            <a:noFill/>
            <a:ln w="19050" cap="rnd" cmpd="sng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2456;p49">
              <a:extLst>
                <a:ext uri="{FF2B5EF4-FFF2-40B4-BE49-F238E27FC236}">
                  <a16:creationId xmlns:a16="http://schemas.microsoft.com/office/drawing/2014/main" id="{98E91A99-29AC-486A-8333-2A1C7909B09A}"/>
                </a:ext>
              </a:extLst>
            </p:cNvPr>
            <p:cNvSpPr/>
            <p:nvPr/>
          </p:nvSpPr>
          <p:spPr>
            <a:xfrm>
              <a:off x="1304570" y="623026"/>
              <a:ext cx="612153" cy="667946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7C6B3990-DBEF-4C68-9BF8-DB2577005243}"/>
              </a:ext>
            </a:extLst>
          </p:cNvPr>
          <p:cNvSpPr/>
          <p:nvPr/>
        </p:nvSpPr>
        <p:spPr>
          <a:xfrm>
            <a:off x="1128132" y="2002527"/>
            <a:ext cx="11356623" cy="37124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28589" indent="-228589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教師評鑑</a:t>
            </a:r>
            <a:endParaRPr lang="en-US" altLang="zh-TW" sz="2667" dirty="0">
              <a:latin typeface="+mn-ea"/>
              <a:cs typeface="Arial" panose="020B0604020202020204" pitchFamily="34" charset="0"/>
            </a:endParaRPr>
          </a:p>
          <a:p>
            <a:pPr marL="609569" lvl="1">
              <a:lnSpc>
                <a:spcPct val="150000"/>
              </a:lnSpc>
            </a:pPr>
            <a:r>
              <a:rPr lang="en-US" altLang="zh-TW" sz="2667" dirty="0">
                <a:latin typeface="+mn-ea"/>
                <a:cs typeface="Arial" panose="020B0604020202020204" pitchFamily="34" charset="0"/>
              </a:rPr>
              <a:t>112-2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教師評鑑共</a:t>
            </a:r>
            <a:r>
              <a:rPr lang="en-US" altLang="zh-TW" sz="2667" dirty="0">
                <a:latin typeface="+mn-ea"/>
                <a:cs typeface="Arial" panose="020B0604020202020204" pitchFamily="34" charset="0"/>
              </a:rPr>
              <a:t>4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人，副教授</a:t>
            </a:r>
            <a:r>
              <a:rPr lang="en-US" altLang="zh-TW" sz="2667" dirty="0">
                <a:latin typeface="+mn-ea"/>
                <a:cs typeface="Arial" panose="020B0604020202020204" pitchFamily="34" charset="0"/>
              </a:rPr>
              <a:t>2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人、助理教授</a:t>
            </a:r>
            <a:r>
              <a:rPr lang="en-US" altLang="zh-TW" sz="2667" dirty="0">
                <a:latin typeface="+mn-ea"/>
                <a:cs typeface="Arial" panose="020B0604020202020204" pitchFamily="34" charset="0"/>
              </a:rPr>
              <a:t>1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人、講師</a:t>
            </a:r>
            <a:r>
              <a:rPr lang="en-US" altLang="zh-TW" sz="2667" dirty="0">
                <a:latin typeface="+mn-ea"/>
                <a:cs typeface="Arial" panose="020B0604020202020204" pitchFamily="34" charset="0"/>
              </a:rPr>
              <a:t>1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人。</a:t>
            </a:r>
            <a:endParaRPr lang="en-US" altLang="zh-CN" sz="2667" dirty="0">
              <a:latin typeface="+mn-ea"/>
              <a:cs typeface="Arial" panose="020B0604020202020204" pitchFamily="34" charset="0"/>
            </a:endParaRPr>
          </a:p>
          <a:p>
            <a:pPr marL="457177" indent="-457177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+mn-ea"/>
                <a:cs typeface="Arial" panose="020B0604020202020204" pitchFamily="34" charset="0"/>
              </a:rPr>
              <a:t>產學雙師</a:t>
            </a:r>
            <a:endParaRPr lang="en-US" altLang="zh-TW" sz="2667" dirty="0">
              <a:latin typeface="+mn-ea"/>
              <a:cs typeface="Arial" panose="020B0604020202020204" pitchFamily="34" charset="0"/>
            </a:endParaRPr>
          </a:p>
          <a:p>
            <a:pPr marL="609570" lvl="1">
              <a:lnSpc>
                <a:spcPct val="150000"/>
              </a:lnSpc>
            </a:pPr>
            <a:r>
              <a:rPr lang="en-US" altLang="zh-TW" sz="2667" dirty="0">
                <a:latin typeface="+mn-ea"/>
                <a:cs typeface="Arial" panose="020B0604020202020204" pitchFamily="34" charset="0"/>
              </a:rPr>
              <a:t>112-2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共執行</a:t>
            </a:r>
            <a:r>
              <a:rPr lang="en-US" altLang="zh-TW" sz="2667" dirty="0">
                <a:latin typeface="+mn-ea"/>
                <a:cs typeface="Arial" panose="020B0604020202020204" pitchFamily="34" charset="0"/>
              </a:rPr>
              <a:t>34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門</a:t>
            </a:r>
            <a:r>
              <a:rPr lang="en-US" altLang="zh-TW" sz="2667" dirty="0">
                <a:latin typeface="+mn-ea"/>
                <a:cs typeface="Arial" panose="020B0604020202020204" pitchFamily="34" charset="0"/>
              </a:rPr>
              <a:t>(51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場次</a:t>
            </a:r>
            <a:r>
              <a:rPr lang="en-US" altLang="zh-TW" sz="2667" dirty="0">
                <a:latin typeface="+mn-ea"/>
                <a:cs typeface="Arial" panose="020B0604020202020204" pitchFamily="34" charset="0"/>
              </a:rPr>
              <a:t>)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，並邀請</a:t>
            </a:r>
            <a:r>
              <a:rPr lang="en-US" altLang="zh-TW" sz="2667" dirty="0">
                <a:latin typeface="+mn-ea"/>
                <a:cs typeface="Arial" panose="020B0604020202020204" pitchFamily="34" charset="0"/>
              </a:rPr>
              <a:t>38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名業師協同教學。</a:t>
            </a:r>
            <a:endParaRPr lang="en-US" altLang="zh-TW" sz="2667" dirty="0">
              <a:latin typeface="+mn-ea"/>
              <a:cs typeface="Arial" panose="020B0604020202020204" pitchFamily="34" charset="0"/>
            </a:endParaRPr>
          </a:p>
          <a:p>
            <a:pPr marL="457177" indent="-457177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+mn-ea"/>
                <a:cs typeface="Arial" panose="020B0604020202020204" pitchFamily="34" charset="0"/>
              </a:rPr>
              <a:t>教師專業成長社群</a:t>
            </a:r>
            <a:endParaRPr lang="en-US" altLang="zh-TW" sz="2667" dirty="0">
              <a:latin typeface="+mn-ea"/>
              <a:cs typeface="Arial" panose="020B0604020202020204" pitchFamily="34" charset="0"/>
            </a:endParaRPr>
          </a:p>
          <a:p>
            <a:pPr marL="609570" lvl="1">
              <a:lnSpc>
                <a:spcPct val="150000"/>
              </a:lnSpc>
            </a:pPr>
            <a:r>
              <a:rPr lang="en-US" altLang="zh-TW" sz="2667" dirty="0">
                <a:latin typeface="+mn-ea"/>
                <a:cs typeface="Arial" panose="020B0604020202020204" pitchFamily="34" charset="0"/>
              </a:rPr>
              <a:t>112-2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共執行</a:t>
            </a:r>
            <a:r>
              <a:rPr lang="en-US" altLang="zh-TW" sz="2667" dirty="0">
                <a:latin typeface="+mn-ea"/>
                <a:cs typeface="Arial" panose="020B0604020202020204" pitchFamily="34" charset="0"/>
              </a:rPr>
              <a:t>10</a:t>
            </a:r>
            <a:r>
              <a:rPr lang="zh-TW" altLang="en-US" sz="2667" dirty="0">
                <a:latin typeface="+mn-ea"/>
                <a:cs typeface="Arial" panose="020B0604020202020204" pitchFamily="34" charset="0"/>
              </a:rPr>
              <a:t>案教師專業成長社群。</a:t>
            </a:r>
            <a:endParaRPr lang="en-US" altLang="zh-TW" sz="2667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051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D641C1B-EFA1-9A7C-890D-746C71B9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F1D9C-2F60-4C9E-A743-07AC54246C04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83BB2F32-0FC1-4553-B1B7-9131F41774F6}"/>
              </a:ext>
            </a:extLst>
          </p:cNvPr>
          <p:cNvGrpSpPr/>
          <p:nvPr/>
        </p:nvGrpSpPr>
        <p:grpSpPr>
          <a:xfrm>
            <a:off x="1999310" y="279353"/>
            <a:ext cx="1494591" cy="1538897"/>
            <a:chOff x="1050175" y="379912"/>
            <a:chExt cx="1120942" cy="1154173"/>
          </a:xfrm>
        </p:grpSpPr>
        <p:sp>
          <p:nvSpPr>
            <p:cNvPr id="5" name="Google Shape;1936;p19">
              <a:extLst>
                <a:ext uri="{FF2B5EF4-FFF2-40B4-BE49-F238E27FC236}">
                  <a16:creationId xmlns:a16="http://schemas.microsoft.com/office/drawing/2014/main" id="{012B32DC-C866-47E7-A527-8E59D86BE30A}"/>
                </a:ext>
              </a:extLst>
            </p:cNvPr>
            <p:cNvSpPr/>
            <p:nvPr/>
          </p:nvSpPr>
          <p:spPr>
            <a:xfrm>
              <a:off x="1050175" y="379912"/>
              <a:ext cx="1120942" cy="1154173"/>
            </a:xfrm>
            <a:custGeom>
              <a:avLst/>
              <a:gdLst/>
              <a:ahLst/>
              <a:cxnLst/>
              <a:rect l="l" t="t" r="r" b="b"/>
              <a:pathLst>
                <a:path w="89712" h="82958" extrusionOk="0">
                  <a:moveTo>
                    <a:pt x="52672" y="2049"/>
                  </a:moveTo>
                  <a:cubicBezTo>
                    <a:pt x="40979" y="2915"/>
                    <a:pt x="28376" y="5688"/>
                    <a:pt x="19269" y="13072"/>
                  </a:cubicBezTo>
                  <a:cubicBezTo>
                    <a:pt x="7810" y="22364"/>
                    <a:pt x="-450" y="41692"/>
                    <a:pt x="5574" y="55159"/>
                  </a:cubicBezTo>
                  <a:cubicBezTo>
                    <a:pt x="12935" y="71613"/>
                    <a:pt x="33988" y="83483"/>
                    <a:pt x="52004" y="82883"/>
                  </a:cubicBezTo>
                  <a:cubicBezTo>
                    <a:pt x="62654" y="82528"/>
                    <a:pt x="75555" y="78169"/>
                    <a:pt x="80730" y="68854"/>
                  </a:cubicBezTo>
                  <a:cubicBezTo>
                    <a:pt x="89352" y="53334"/>
                    <a:pt x="86569" y="30516"/>
                    <a:pt x="76722" y="15744"/>
                  </a:cubicBezTo>
                  <a:cubicBezTo>
                    <a:pt x="69002" y="4163"/>
                    <a:pt x="51061" y="-2643"/>
                    <a:pt x="37641" y="1047"/>
                  </a:cubicBezTo>
                  <a:cubicBezTo>
                    <a:pt x="22585" y="5187"/>
                    <a:pt x="4685" y="14958"/>
                    <a:pt x="898" y="30107"/>
                  </a:cubicBezTo>
                  <a:cubicBezTo>
                    <a:pt x="-3402" y="47308"/>
                    <a:pt x="8934" y="71200"/>
                    <a:pt x="25616" y="77205"/>
                  </a:cubicBezTo>
                  <a:cubicBezTo>
                    <a:pt x="45696" y="84433"/>
                    <a:pt x="76756" y="77025"/>
                    <a:pt x="86743" y="58165"/>
                  </a:cubicBezTo>
                  <a:cubicBezTo>
                    <a:pt x="93824" y="44791"/>
                    <a:pt x="86932" y="25486"/>
                    <a:pt x="77390" y="13740"/>
                  </a:cubicBezTo>
                  <a:cubicBezTo>
                    <a:pt x="74163" y="9767"/>
                    <a:pt x="71332" y="4292"/>
                    <a:pt x="66367" y="3051"/>
                  </a:cubicBezTo>
                </a:path>
              </a:pathLst>
            </a:custGeom>
            <a:noFill/>
            <a:ln w="19050" cap="rnd" cmpd="sng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2456;p49">
              <a:extLst>
                <a:ext uri="{FF2B5EF4-FFF2-40B4-BE49-F238E27FC236}">
                  <a16:creationId xmlns:a16="http://schemas.microsoft.com/office/drawing/2014/main" id="{F9FE9761-BF11-498D-9FCB-004F76A1D6A4}"/>
                </a:ext>
              </a:extLst>
            </p:cNvPr>
            <p:cNvSpPr/>
            <p:nvPr/>
          </p:nvSpPr>
          <p:spPr>
            <a:xfrm>
              <a:off x="1304570" y="623026"/>
              <a:ext cx="612153" cy="667946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" name="Google Shape;1974;p24">
            <a:extLst>
              <a:ext uri="{FF2B5EF4-FFF2-40B4-BE49-F238E27FC236}">
                <a16:creationId xmlns:a16="http://schemas.microsoft.com/office/drawing/2014/main" id="{8371198F-E4AA-4349-BB68-9E32F5014E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8790" y="733536"/>
            <a:ext cx="9174000" cy="7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defTabSz="914354">
              <a:defRPr/>
            </a:pPr>
            <a:r>
              <a:rPr lang="en-US" altLang="zh-TW" sz="4800" b="1" dirty="0">
                <a:solidFill>
                  <a:prstClr val="black"/>
                </a:solidFill>
                <a:latin typeface="+mj-ea"/>
                <a:cs typeface="Arial" panose="020B0604020202020204" pitchFamily="34" charset="0"/>
              </a:rPr>
              <a:t>112-2</a:t>
            </a:r>
            <a:r>
              <a:rPr lang="zh-TW" altLang="en-US" sz="4800" b="1" dirty="0">
                <a:solidFill>
                  <a:prstClr val="black"/>
                </a:solidFill>
                <a:latin typeface="+mj-ea"/>
                <a:cs typeface="Arial" panose="020B0604020202020204" pitchFamily="34" charset="0"/>
              </a:rPr>
              <a:t>學期 重要記事</a:t>
            </a:r>
            <a:endParaRPr lang="zh-CN" altLang="en-US" sz="4800" b="1" dirty="0">
              <a:solidFill>
                <a:prstClr val="black"/>
              </a:solidFill>
              <a:latin typeface="+mj-ea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ECEAD3-E209-4F09-82C3-FE3045F15EF0}"/>
              </a:ext>
            </a:extLst>
          </p:cNvPr>
          <p:cNvSpPr/>
          <p:nvPr/>
        </p:nvSpPr>
        <p:spPr>
          <a:xfrm>
            <a:off x="899011" y="1980422"/>
            <a:ext cx="11049572" cy="37108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189" lvl="1" indent="-457189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教學實踐研究計畫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69" lvl="2">
              <a:lnSpc>
                <a:spcPct val="150000"/>
              </a:lnSpc>
            </a:pP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校內教學實踐共有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案通過。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-457189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教學助理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69" lvl="2">
              <a:lnSpc>
                <a:spcPct val="150000"/>
              </a:lnSpc>
            </a:pP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112-2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共有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位教師或教練申請教學助理通過；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69" lvl="2">
              <a:lnSpc>
                <a:spcPct val="150000"/>
              </a:lnSpc>
            </a:pP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該學期共計辦理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場說明會、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場工作檢討會、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場教學增能講座、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場校內線上海報成果票選活動。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03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D641C1B-EFA1-9A7C-890D-746C71B9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F1D9C-2F60-4C9E-A743-07AC54246C04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Google Shape;1974;p24">
            <a:extLst>
              <a:ext uri="{FF2B5EF4-FFF2-40B4-BE49-F238E27FC236}">
                <a16:creationId xmlns:a16="http://schemas.microsoft.com/office/drawing/2014/main" id="{91635DF8-F773-452A-8832-20930E52B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9463" y="640758"/>
            <a:ext cx="9174000" cy="7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defTabSz="914354">
              <a:defRPr/>
            </a:pPr>
            <a:r>
              <a:rPr lang="en-US" altLang="zh-TW" sz="4800" b="1" dirty="0">
                <a:solidFill>
                  <a:prstClr val="black"/>
                </a:solidFill>
                <a:latin typeface="+mj-ea"/>
                <a:cs typeface="Arial" panose="020B0604020202020204" pitchFamily="34" charset="0"/>
              </a:rPr>
              <a:t>113-1</a:t>
            </a:r>
            <a:r>
              <a:rPr lang="zh-TW" altLang="en-US" sz="4800" b="1" dirty="0">
                <a:solidFill>
                  <a:prstClr val="black"/>
                </a:solidFill>
                <a:latin typeface="+mj-ea"/>
                <a:cs typeface="Arial" panose="020B0604020202020204" pitchFamily="34" charset="0"/>
              </a:rPr>
              <a:t>學期規劃事項</a:t>
            </a:r>
            <a:endParaRPr lang="zh-CN" altLang="en-US" sz="4800" b="1" dirty="0">
              <a:solidFill>
                <a:prstClr val="black"/>
              </a:solidFill>
              <a:latin typeface="+mj-ea"/>
              <a:cs typeface="Arial" panose="020B0604020202020204" pitchFamily="34" charset="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3A81AB8-4592-4E1F-A142-0AD995555D78}"/>
              </a:ext>
            </a:extLst>
          </p:cNvPr>
          <p:cNvGrpSpPr/>
          <p:nvPr/>
        </p:nvGrpSpPr>
        <p:grpSpPr>
          <a:xfrm>
            <a:off x="1915632" y="265014"/>
            <a:ext cx="1400805" cy="1383177"/>
            <a:chOff x="795781" y="136799"/>
            <a:chExt cx="1490016" cy="1491867"/>
          </a:xfrm>
        </p:grpSpPr>
        <p:sp>
          <p:nvSpPr>
            <p:cNvPr id="6" name="Google Shape;1936;p19">
              <a:extLst>
                <a:ext uri="{FF2B5EF4-FFF2-40B4-BE49-F238E27FC236}">
                  <a16:creationId xmlns:a16="http://schemas.microsoft.com/office/drawing/2014/main" id="{E177D4BD-6C23-42B2-8E5D-87933B3E5CE4}"/>
                </a:ext>
              </a:extLst>
            </p:cNvPr>
            <p:cNvSpPr/>
            <p:nvPr/>
          </p:nvSpPr>
          <p:spPr>
            <a:xfrm>
              <a:off x="795781" y="136799"/>
              <a:ext cx="1490016" cy="1491867"/>
            </a:xfrm>
            <a:custGeom>
              <a:avLst/>
              <a:gdLst/>
              <a:ahLst/>
              <a:cxnLst/>
              <a:rect l="l" t="t" r="r" b="b"/>
              <a:pathLst>
                <a:path w="89712" h="82958" extrusionOk="0">
                  <a:moveTo>
                    <a:pt x="52672" y="2049"/>
                  </a:moveTo>
                  <a:cubicBezTo>
                    <a:pt x="40979" y="2915"/>
                    <a:pt x="28376" y="5688"/>
                    <a:pt x="19269" y="13072"/>
                  </a:cubicBezTo>
                  <a:cubicBezTo>
                    <a:pt x="7810" y="22364"/>
                    <a:pt x="-450" y="41692"/>
                    <a:pt x="5574" y="55159"/>
                  </a:cubicBezTo>
                  <a:cubicBezTo>
                    <a:pt x="12935" y="71613"/>
                    <a:pt x="33988" y="83483"/>
                    <a:pt x="52004" y="82883"/>
                  </a:cubicBezTo>
                  <a:cubicBezTo>
                    <a:pt x="62654" y="82528"/>
                    <a:pt x="75555" y="78169"/>
                    <a:pt x="80730" y="68854"/>
                  </a:cubicBezTo>
                  <a:cubicBezTo>
                    <a:pt x="89352" y="53334"/>
                    <a:pt x="86569" y="30516"/>
                    <a:pt x="76722" y="15744"/>
                  </a:cubicBezTo>
                  <a:cubicBezTo>
                    <a:pt x="69002" y="4163"/>
                    <a:pt x="51061" y="-2643"/>
                    <a:pt x="37641" y="1047"/>
                  </a:cubicBezTo>
                  <a:cubicBezTo>
                    <a:pt x="22585" y="5187"/>
                    <a:pt x="4685" y="14958"/>
                    <a:pt x="898" y="30107"/>
                  </a:cubicBezTo>
                  <a:cubicBezTo>
                    <a:pt x="-3402" y="47308"/>
                    <a:pt x="8934" y="71200"/>
                    <a:pt x="25616" y="77205"/>
                  </a:cubicBezTo>
                  <a:cubicBezTo>
                    <a:pt x="45696" y="84433"/>
                    <a:pt x="76756" y="77025"/>
                    <a:pt x="86743" y="58165"/>
                  </a:cubicBezTo>
                  <a:cubicBezTo>
                    <a:pt x="93824" y="44791"/>
                    <a:pt x="86932" y="25486"/>
                    <a:pt x="77390" y="13740"/>
                  </a:cubicBezTo>
                  <a:cubicBezTo>
                    <a:pt x="74163" y="9767"/>
                    <a:pt x="71332" y="4292"/>
                    <a:pt x="66367" y="3051"/>
                  </a:cubicBezTo>
                </a:path>
              </a:pathLst>
            </a:custGeom>
            <a:noFill/>
            <a:ln w="1905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1937;p19">
              <a:extLst>
                <a:ext uri="{FF2B5EF4-FFF2-40B4-BE49-F238E27FC236}">
                  <a16:creationId xmlns:a16="http://schemas.microsoft.com/office/drawing/2014/main" id="{13FC8D6C-C257-4B66-8D8D-E77A01FBC0A0}"/>
                </a:ext>
              </a:extLst>
            </p:cNvPr>
            <p:cNvSpPr/>
            <p:nvPr/>
          </p:nvSpPr>
          <p:spPr>
            <a:xfrm>
              <a:off x="1160653" y="460776"/>
              <a:ext cx="760271" cy="843911"/>
            </a:xfrm>
            <a:custGeom>
              <a:avLst/>
              <a:gdLst/>
              <a:ahLst/>
              <a:cxnLst/>
              <a:rect l="l" t="t" r="r" b="b"/>
              <a:pathLst>
                <a:path w="15817" h="18981" extrusionOk="0">
                  <a:moveTo>
                    <a:pt x="11364" y="1"/>
                  </a:moveTo>
                  <a:lnTo>
                    <a:pt x="11242" y="25"/>
                  </a:lnTo>
                  <a:lnTo>
                    <a:pt x="11169" y="74"/>
                  </a:lnTo>
                  <a:lnTo>
                    <a:pt x="11096" y="171"/>
                  </a:lnTo>
                  <a:lnTo>
                    <a:pt x="10780" y="731"/>
                  </a:lnTo>
                  <a:lnTo>
                    <a:pt x="10634" y="999"/>
                  </a:lnTo>
                  <a:lnTo>
                    <a:pt x="10537" y="1315"/>
                  </a:lnTo>
                  <a:lnTo>
                    <a:pt x="10512" y="1388"/>
                  </a:lnTo>
                  <a:lnTo>
                    <a:pt x="10537" y="1461"/>
                  </a:lnTo>
                  <a:lnTo>
                    <a:pt x="10585" y="1534"/>
                  </a:lnTo>
                  <a:lnTo>
                    <a:pt x="10634" y="1583"/>
                  </a:lnTo>
                  <a:lnTo>
                    <a:pt x="10707" y="1607"/>
                  </a:lnTo>
                  <a:lnTo>
                    <a:pt x="10804" y="1631"/>
                  </a:lnTo>
                  <a:lnTo>
                    <a:pt x="10877" y="1607"/>
                  </a:lnTo>
                  <a:lnTo>
                    <a:pt x="10950" y="1558"/>
                  </a:lnTo>
                  <a:lnTo>
                    <a:pt x="11145" y="1315"/>
                  </a:lnTo>
                  <a:lnTo>
                    <a:pt x="11291" y="1047"/>
                  </a:lnTo>
                  <a:lnTo>
                    <a:pt x="11510" y="731"/>
                  </a:lnTo>
                  <a:lnTo>
                    <a:pt x="11583" y="682"/>
                  </a:lnTo>
                  <a:lnTo>
                    <a:pt x="11656" y="609"/>
                  </a:lnTo>
                  <a:lnTo>
                    <a:pt x="11705" y="463"/>
                  </a:lnTo>
                  <a:lnTo>
                    <a:pt x="11729" y="342"/>
                  </a:lnTo>
                  <a:lnTo>
                    <a:pt x="11705" y="220"/>
                  </a:lnTo>
                  <a:lnTo>
                    <a:pt x="11656" y="123"/>
                  </a:lnTo>
                  <a:lnTo>
                    <a:pt x="11583" y="50"/>
                  </a:lnTo>
                  <a:lnTo>
                    <a:pt x="11486" y="25"/>
                  </a:lnTo>
                  <a:lnTo>
                    <a:pt x="11461" y="1"/>
                  </a:lnTo>
                  <a:close/>
                  <a:moveTo>
                    <a:pt x="3821" y="171"/>
                  </a:moveTo>
                  <a:lnTo>
                    <a:pt x="3748" y="196"/>
                  </a:lnTo>
                  <a:lnTo>
                    <a:pt x="3699" y="244"/>
                  </a:lnTo>
                  <a:lnTo>
                    <a:pt x="3651" y="317"/>
                  </a:lnTo>
                  <a:lnTo>
                    <a:pt x="3651" y="390"/>
                  </a:lnTo>
                  <a:lnTo>
                    <a:pt x="3651" y="463"/>
                  </a:lnTo>
                  <a:lnTo>
                    <a:pt x="3699" y="634"/>
                  </a:lnTo>
                  <a:lnTo>
                    <a:pt x="3772" y="804"/>
                  </a:lnTo>
                  <a:lnTo>
                    <a:pt x="3943" y="1120"/>
                  </a:lnTo>
                  <a:lnTo>
                    <a:pt x="4113" y="1461"/>
                  </a:lnTo>
                  <a:lnTo>
                    <a:pt x="4259" y="1802"/>
                  </a:lnTo>
                  <a:lnTo>
                    <a:pt x="4332" y="1923"/>
                  </a:lnTo>
                  <a:lnTo>
                    <a:pt x="4429" y="1996"/>
                  </a:lnTo>
                  <a:lnTo>
                    <a:pt x="4527" y="2021"/>
                  </a:lnTo>
                  <a:lnTo>
                    <a:pt x="4624" y="1996"/>
                  </a:lnTo>
                  <a:lnTo>
                    <a:pt x="4721" y="1972"/>
                  </a:lnTo>
                  <a:lnTo>
                    <a:pt x="4794" y="1899"/>
                  </a:lnTo>
                  <a:lnTo>
                    <a:pt x="4843" y="1777"/>
                  </a:lnTo>
                  <a:lnTo>
                    <a:pt x="4843" y="1656"/>
                  </a:lnTo>
                  <a:lnTo>
                    <a:pt x="4794" y="1461"/>
                  </a:lnTo>
                  <a:lnTo>
                    <a:pt x="4697" y="1266"/>
                  </a:lnTo>
                  <a:lnTo>
                    <a:pt x="4502" y="901"/>
                  </a:lnTo>
                  <a:lnTo>
                    <a:pt x="4283" y="536"/>
                  </a:lnTo>
                  <a:lnTo>
                    <a:pt x="4162" y="390"/>
                  </a:lnTo>
                  <a:lnTo>
                    <a:pt x="4040" y="244"/>
                  </a:lnTo>
                  <a:lnTo>
                    <a:pt x="3967" y="196"/>
                  </a:lnTo>
                  <a:lnTo>
                    <a:pt x="3894" y="171"/>
                  </a:lnTo>
                  <a:close/>
                  <a:moveTo>
                    <a:pt x="15452" y="4405"/>
                  </a:moveTo>
                  <a:lnTo>
                    <a:pt x="15379" y="4429"/>
                  </a:lnTo>
                  <a:lnTo>
                    <a:pt x="15306" y="4454"/>
                  </a:lnTo>
                  <a:lnTo>
                    <a:pt x="15135" y="4551"/>
                  </a:lnTo>
                  <a:lnTo>
                    <a:pt x="14941" y="4600"/>
                  </a:lnTo>
                  <a:lnTo>
                    <a:pt x="14551" y="4697"/>
                  </a:lnTo>
                  <a:lnTo>
                    <a:pt x="14357" y="4746"/>
                  </a:lnTo>
                  <a:lnTo>
                    <a:pt x="14162" y="4819"/>
                  </a:lnTo>
                  <a:lnTo>
                    <a:pt x="14016" y="4916"/>
                  </a:lnTo>
                  <a:lnTo>
                    <a:pt x="13870" y="5062"/>
                  </a:lnTo>
                  <a:lnTo>
                    <a:pt x="13822" y="5135"/>
                  </a:lnTo>
                  <a:lnTo>
                    <a:pt x="13822" y="5232"/>
                  </a:lnTo>
                  <a:lnTo>
                    <a:pt x="13846" y="5330"/>
                  </a:lnTo>
                  <a:lnTo>
                    <a:pt x="13895" y="5354"/>
                  </a:lnTo>
                  <a:lnTo>
                    <a:pt x="13943" y="5354"/>
                  </a:lnTo>
                  <a:lnTo>
                    <a:pt x="14138" y="5378"/>
                  </a:lnTo>
                  <a:lnTo>
                    <a:pt x="14357" y="5378"/>
                  </a:lnTo>
                  <a:lnTo>
                    <a:pt x="14600" y="5354"/>
                  </a:lnTo>
                  <a:lnTo>
                    <a:pt x="14819" y="5330"/>
                  </a:lnTo>
                  <a:lnTo>
                    <a:pt x="15038" y="5257"/>
                  </a:lnTo>
                  <a:lnTo>
                    <a:pt x="15257" y="5208"/>
                  </a:lnTo>
                  <a:lnTo>
                    <a:pt x="15452" y="5111"/>
                  </a:lnTo>
                  <a:lnTo>
                    <a:pt x="15646" y="5038"/>
                  </a:lnTo>
                  <a:lnTo>
                    <a:pt x="15719" y="4989"/>
                  </a:lnTo>
                  <a:lnTo>
                    <a:pt x="15768" y="4940"/>
                  </a:lnTo>
                  <a:lnTo>
                    <a:pt x="15817" y="4819"/>
                  </a:lnTo>
                  <a:lnTo>
                    <a:pt x="15792" y="4697"/>
                  </a:lnTo>
                  <a:lnTo>
                    <a:pt x="15768" y="4575"/>
                  </a:lnTo>
                  <a:lnTo>
                    <a:pt x="15671" y="4478"/>
                  </a:lnTo>
                  <a:lnTo>
                    <a:pt x="15573" y="4429"/>
                  </a:lnTo>
                  <a:lnTo>
                    <a:pt x="15452" y="4405"/>
                  </a:lnTo>
                  <a:close/>
                  <a:moveTo>
                    <a:pt x="317" y="4697"/>
                  </a:moveTo>
                  <a:lnTo>
                    <a:pt x="220" y="4721"/>
                  </a:lnTo>
                  <a:lnTo>
                    <a:pt x="122" y="4746"/>
                  </a:lnTo>
                  <a:lnTo>
                    <a:pt x="25" y="4794"/>
                  </a:lnTo>
                  <a:lnTo>
                    <a:pt x="1" y="4867"/>
                  </a:lnTo>
                  <a:lnTo>
                    <a:pt x="1" y="4965"/>
                  </a:lnTo>
                  <a:lnTo>
                    <a:pt x="49" y="5038"/>
                  </a:lnTo>
                  <a:lnTo>
                    <a:pt x="195" y="5184"/>
                  </a:lnTo>
                  <a:lnTo>
                    <a:pt x="390" y="5305"/>
                  </a:lnTo>
                  <a:lnTo>
                    <a:pt x="779" y="5524"/>
                  </a:lnTo>
                  <a:lnTo>
                    <a:pt x="1169" y="5743"/>
                  </a:lnTo>
                  <a:lnTo>
                    <a:pt x="1388" y="5841"/>
                  </a:lnTo>
                  <a:lnTo>
                    <a:pt x="1582" y="5938"/>
                  </a:lnTo>
                  <a:lnTo>
                    <a:pt x="1655" y="5962"/>
                  </a:lnTo>
                  <a:lnTo>
                    <a:pt x="1801" y="5962"/>
                  </a:lnTo>
                  <a:lnTo>
                    <a:pt x="1850" y="5938"/>
                  </a:lnTo>
                  <a:lnTo>
                    <a:pt x="1923" y="5841"/>
                  </a:lnTo>
                  <a:lnTo>
                    <a:pt x="1972" y="5743"/>
                  </a:lnTo>
                  <a:lnTo>
                    <a:pt x="1996" y="5622"/>
                  </a:lnTo>
                  <a:lnTo>
                    <a:pt x="1972" y="5476"/>
                  </a:lnTo>
                  <a:lnTo>
                    <a:pt x="1899" y="5378"/>
                  </a:lnTo>
                  <a:lnTo>
                    <a:pt x="1826" y="5330"/>
                  </a:lnTo>
                  <a:lnTo>
                    <a:pt x="1777" y="5305"/>
                  </a:lnTo>
                  <a:lnTo>
                    <a:pt x="1582" y="5208"/>
                  </a:lnTo>
                  <a:lnTo>
                    <a:pt x="1388" y="5111"/>
                  </a:lnTo>
                  <a:lnTo>
                    <a:pt x="974" y="4892"/>
                  </a:lnTo>
                  <a:lnTo>
                    <a:pt x="755" y="4794"/>
                  </a:lnTo>
                  <a:lnTo>
                    <a:pt x="536" y="4721"/>
                  </a:lnTo>
                  <a:lnTo>
                    <a:pt x="317" y="4697"/>
                  </a:lnTo>
                  <a:close/>
                  <a:moveTo>
                    <a:pt x="8809" y="6936"/>
                  </a:moveTo>
                  <a:lnTo>
                    <a:pt x="8736" y="6984"/>
                  </a:lnTo>
                  <a:lnTo>
                    <a:pt x="8663" y="7057"/>
                  </a:lnTo>
                  <a:lnTo>
                    <a:pt x="8566" y="7252"/>
                  </a:lnTo>
                  <a:lnTo>
                    <a:pt x="8468" y="7495"/>
                  </a:lnTo>
                  <a:lnTo>
                    <a:pt x="8420" y="7739"/>
                  </a:lnTo>
                  <a:lnTo>
                    <a:pt x="8395" y="7958"/>
                  </a:lnTo>
                  <a:lnTo>
                    <a:pt x="8395" y="8128"/>
                  </a:lnTo>
                  <a:lnTo>
                    <a:pt x="8322" y="8177"/>
                  </a:lnTo>
                  <a:lnTo>
                    <a:pt x="8201" y="8225"/>
                  </a:lnTo>
                  <a:lnTo>
                    <a:pt x="8079" y="8250"/>
                  </a:lnTo>
                  <a:lnTo>
                    <a:pt x="7982" y="8225"/>
                  </a:lnTo>
                  <a:lnTo>
                    <a:pt x="7909" y="8201"/>
                  </a:lnTo>
                  <a:lnTo>
                    <a:pt x="7982" y="8079"/>
                  </a:lnTo>
                  <a:lnTo>
                    <a:pt x="8055" y="7933"/>
                  </a:lnTo>
                  <a:lnTo>
                    <a:pt x="8103" y="7812"/>
                  </a:lnTo>
                  <a:lnTo>
                    <a:pt x="8103" y="7666"/>
                  </a:lnTo>
                  <a:lnTo>
                    <a:pt x="8103" y="7520"/>
                  </a:lnTo>
                  <a:lnTo>
                    <a:pt x="8055" y="7398"/>
                  </a:lnTo>
                  <a:lnTo>
                    <a:pt x="7957" y="7252"/>
                  </a:lnTo>
                  <a:lnTo>
                    <a:pt x="7836" y="7130"/>
                  </a:lnTo>
                  <a:lnTo>
                    <a:pt x="7763" y="7082"/>
                  </a:lnTo>
                  <a:lnTo>
                    <a:pt x="7617" y="7082"/>
                  </a:lnTo>
                  <a:lnTo>
                    <a:pt x="7544" y="7130"/>
                  </a:lnTo>
                  <a:lnTo>
                    <a:pt x="7446" y="7252"/>
                  </a:lnTo>
                  <a:lnTo>
                    <a:pt x="7373" y="7374"/>
                  </a:lnTo>
                  <a:lnTo>
                    <a:pt x="7325" y="7495"/>
                  </a:lnTo>
                  <a:lnTo>
                    <a:pt x="7300" y="7641"/>
                  </a:lnTo>
                  <a:lnTo>
                    <a:pt x="7300" y="7787"/>
                  </a:lnTo>
                  <a:lnTo>
                    <a:pt x="7300" y="7909"/>
                  </a:lnTo>
                  <a:lnTo>
                    <a:pt x="7325" y="8055"/>
                  </a:lnTo>
                  <a:lnTo>
                    <a:pt x="7373" y="8177"/>
                  </a:lnTo>
                  <a:lnTo>
                    <a:pt x="7179" y="8298"/>
                  </a:lnTo>
                  <a:lnTo>
                    <a:pt x="7081" y="8323"/>
                  </a:lnTo>
                  <a:lnTo>
                    <a:pt x="6984" y="8347"/>
                  </a:lnTo>
                  <a:lnTo>
                    <a:pt x="6911" y="8371"/>
                  </a:lnTo>
                  <a:lnTo>
                    <a:pt x="6814" y="8347"/>
                  </a:lnTo>
                  <a:lnTo>
                    <a:pt x="6692" y="8298"/>
                  </a:lnTo>
                  <a:lnTo>
                    <a:pt x="6570" y="8201"/>
                  </a:lnTo>
                  <a:lnTo>
                    <a:pt x="6497" y="8055"/>
                  </a:lnTo>
                  <a:lnTo>
                    <a:pt x="6449" y="7909"/>
                  </a:lnTo>
                  <a:lnTo>
                    <a:pt x="6449" y="7739"/>
                  </a:lnTo>
                  <a:lnTo>
                    <a:pt x="6497" y="7544"/>
                  </a:lnTo>
                  <a:lnTo>
                    <a:pt x="6497" y="7520"/>
                  </a:lnTo>
                  <a:lnTo>
                    <a:pt x="6473" y="7520"/>
                  </a:lnTo>
                  <a:lnTo>
                    <a:pt x="6449" y="7495"/>
                  </a:lnTo>
                  <a:lnTo>
                    <a:pt x="6424" y="7520"/>
                  </a:lnTo>
                  <a:lnTo>
                    <a:pt x="6327" y="7617"/>
                  </a:lnTo>
                  <a:lnTo>
                    <a:pt x="6254" y="7739"/>
                  </a:lnTo>
                  <a:lnTo>
                    <a:pt x="6230" y="7836"/>
                  </a:lnTo>
                  <a:lnTo>
                    <a:pt x="6206" y="7958"/>
                  </a:lnTo>
                  <a:lnTo>
                    <a:pt x="6206" y="8055"/>
                  </a:lnTo>
                  <a:lnTo>
                    <a:pt x="6206" y="8177"/>
                  </a:lnTo>
                  <a:lnTo>
                    <a:pt x="6254" y="8274"/>
                  </a:lnTo>
                  <a:lnTo>
                    <a:pt x="6303" y="8371"/>
                  </a:lnTo>
                  <a:lnTo>
                    <a:pt x="6376" y="8469"/>
                  </a:lnTo>
                  <a:lnTo>
                    <a:pt x="6449" y="8542"/>
                  </a:lnTo>
                  <a:lnTo>
                    <a:pt x="6546" y="8615"/>
                  </a:lnTo>
                  <a:lnTo>
                    <a:pt x="6643" y="8663"/>
                  </a:lnTo>
                  <a:lnTo>
                    <a:pt x="6765" y="8712"/>
                  </a:lnTo>
                  <a:lnTo>
                    <a:pt x="6862" y="8736"/>
                  </a:lnTo>
                  <a:lnTo>
                    <a:pt x="7008" y="8736"/>
                  </a:lnTo>
                  <a:lnTo>
                    <a:pt x="7130" y="8712"/>
                  </a:lnTo>
                  <a:lnTo>
                    <a:pt x="7349" y="8615"/>
                  </a:lnTo>
                  <a:lnTo>
                    <a:pt x="7592" y="8493"/>
                  </a:lnTo>
                  <a:lnTo>
                    <a:pt x="7690" y="8566"/>
                  </a:lnTo>
                  <a:lnTo>
                    <a:pt x="7836" y="8639"/>
                  </a:lnTo>
                  <a:lnTo>
                    <a:pt x="7982" y="8663"/>
                  </a:lnTo>
                  <a:lnTo>
                    <a:pt x="8128" y="8688"/>
                  </a:lnTo>
                  <a:lnTo>
                    <a:pt x="8225" y="8688"/>
                  </a:lnTo>
                  <a:lnTo>
                    <a:pt x="8347" y="8663"/>
                  </a:lnTo>
                  <a:lnTo>
                    <a:pt x="8566" y="8566"/>
                  </a:lnTo>
                  <a:lnTo>
                    <a:pt x="8639" y="8663"/>
                  </a:lnTo>
                  <a:lnTo>
                    <a:pt x="8736" y="8736"/>
                  </a:lnTo>
                  <a:lnTo>
                    <a:pt x="8833" y="8809"/>
                  </a:lnTo>
                  <a:lnTo>
                    <a:pt x="8931" y="8858"/>
                  </a:lnTo>
                  <a:lnTo>
                    <a:pt x="9174" y="8907"/>
                  </a:lnTo>
                  <a:lnTo>
                    <a:pt x="9417" y="8931"/>
                  </a:lnTo>
                  <a:lnTo>
                    <a:pt x="9661" y="8882"/>
                  </a:lnTo>
                  <a:lnTo>
                    <a:pt x="9880" y="8809"/>
                  </a:lnTo>
                  <a:lnTo>
                    <a:pt x="9977" y="8736"/>
                  </a:lnTo>
                  <a:lnTo>
                    <a:pt x="10074" y="8663"/>
                  </a:lnTo>
                  <a:lnTo>
                    <a:pt x="10172" y="8566"/>
                  </a:lnTo>
                  <a:lnTo>
                    <a:pt x="10269" y="8469"/>
                  </a:lnTo>
                  <a:lnTo>
                    <a:pt x="10293" y="8396"/>
                  </a:lnTo>
                  <a:lnTo>
                    <a:pt x="10293" y="8347"/>
                  </a:lnTo>
                  <a:lnTo>
                    <a:pt x="10269" y="8298"/>
                  </a:lnTo>
                  <a:lnTo>
                    <a:pt x="10245" y="8250"/>
                  </a:lnTo>
                  <a:lnTo>
                    <a:pt x="10172" y="8225"/>
                  </a:lnTo>
                  <a:lnTo>
                    <a:pt x="10123" y="8201"/>
                  </a:lnTo>
                  <a:lnTo>
                    <a:pt x="10001" y="8201"/>
                  </a:lnTo>
                  <a:lnTo>
                    <a:pt x="9782" y="8323"/>
                  </a:lnTo>
                  <a:lnTo>
                    <a:pt x="9563" y="8420"/>
                  </a:lnTo>
                  <a:lnTo>
                    <a:pt x="9442" y="8444"/>
                  </a:lnTo>
                  <a:lnTo>
                    <a:pt x="9344" y="8469"/>
                  </a:lnTo>
                  <a:lnTo>
                    <a:pt x="9223" y="8469"/>
                  </a:lnTo>
                  <a:lnTo>
                    <a:pt x="9101" y="8420"/>
                  </a:lnTo>
                  <a:lnTo>
                    <a:pt x="9004" y="8347"/>
                  </a:lnTo>
                  <a:lnTo>
                    <a:pt x="8931" y="8274"/>
                  </a:lnTo>
                  <a:lnTo>
                    <a:pt x="9052" y="8128"/>
                  </a:lnTo>
                  <a:lnTo>
                    <a:pt x="9150" y="7982"/>
                  </a:lnTo>
                  <a:lnTo>
                    <a:pt x="9247" y="7836"/>
                  </a:lnTo>
                  <a:lnTo>
                    <a:pt x="9296" y="7666"/>
                  </a:lnTo>
                  <a:lnTo>
                    <a:pt x="9320" y="7495"/>
                  </a:lnTo>
                  <a:lnTo>
                    <a:pt x="9296" y="7349"/>
                  </a:lnTo>
                  <a:lnTo>
                    <a:pt x="9247" y="7203"/>
                  </a:lnTo>
                  <a:lnTo>
                    <a:pt x="9150" y="7057"/>
                  </a:lnTo>
                  <a:lnTo>
                    <a:pt x="9052" y="6984"/>
                  </a:lnTo>
                  <a:lnTo>
                    <a:pt x="8955" y="6936"/>
                  </a:lnTo>
                  <a:close/>
                  <a:moveTo>
                    <a:pt x="1947" y="9710"/>
                  </a:moveTo>
                  <a:lnTo>
                    <a:pt x="1801" y="9758"/>
                  </a:lnTo>
                  <a:lnTo>
                    <a:pt x="1582" y="9856"/>
                  </a:lnTo>
                  <a:lnTo>
                    <a:pt x="1363" y="10002"/>
                  </a:lnTo>
                  <a:lnTo>
                    <a:pt x="925" y="10294"/>
                  </a:lnTo>
                  <a:lnTo>
                    <a:pt x="706" y="10415"/>
                  </a:lnTo>
                  <a:lnTo>
                    <a:pt x="585" y="10513"/>
                  </a:lnTo>
                  <a:lnTo>
                    <a:pt x="463" y="10610"/>
                  </a:lnTo>
                  <a:lnTo>
                    <a:pt x="366" y="10707"/>
                  </a:lnTo>
                  <a:lnTo>
                    <a:pt x="317" y="10829"/>
                  </a:lnTo>
                  <a:lnTo>
                    <a:pt x="317" y="10878"/>
                  </a:lnTo>
                  <a:lnTo>
                    <a:pt x="341" y="10926"/>
                  </a:lnTo>
                  <a:lnTo>
                    <a:pt x="366" y="10999"/>
                  </a:lnTo>
                  <a:lnTo>
                    <a:pt x="439" y="11048"/>
                  </a:lnTo>
                  <a:lnTo>
                    <a:pt x="536" y="11097"/>
                  </a:lnTo>
                  <a:lnTo>
                    <a:pt x="633" y="11097"/>
                  </a:lnTo>
                  <a:lnTo>
                    <a:pt x="755" y="11072"/>
                  </a:lnTo>
                  <a:lnTo>
                    <a:pt x="877" y="11048"/>
                  </a:lnTo>
                  <a:lnTo>
                    <a:pt x="1120" y="10926"/>
                  </a:lnTo>
                  <a:lnTo>
                    <a:pt x="1315" y="10829"/>
                  </a:lnTo>
                  <a:lnTo>
                    <a:pt x="1728" y="10610"/>
                  </a:lnTo>
                  <a:lnTo>
                    <a:pt x="1947" y="10488"/>
                  </a:lnTo>
                  <a:lnTo>
                    <a:pt x="2142" y="10342"/>
                  </a:lnTo>
                  <a:lnTo>
                    <a:pt x="2264" y="10245"/>
                  </a:lnTo>
                  <a:lnTo>
                    <a:pt x="2312" y="10123"/>
                  </a:lnTo>
                  <a:lnTo>
                    <a:pt x="2312" y="10002"/>
                  </a:lnTo>
                  <a:lnTo>
                    <a:pt x="2264" y="9880"/>
                  </a:lnTo>
                  <a:lnTo>
                    <a:pt x="2191" y="9783"/>
                  </a:lnTo>
                  <a:lnTo>
                    <a:pt x="2069" y="9734"/>
                  </a:lnTo>
                  <a:lnTo>
                    <a:pt x="1947" y="9710"/>
                  </a:lnTo>
                  <a:close/>
                  <a:moveTo>
                    <a:pt x="14065" y="10026"/>
                  </a:moveTo>
                  <a:lnTo>
                    <a:pt x="13895" y="10050"/>
                  </a:lnTo>
                  <a:lnTo>
                    <a:pt x="13846" y="10075"/>
                  </a:lnTo>
                  <a:lnTo>
                    <a:pt x="13797" y="10123"/>
                  </a:lnTo>
                  <a:lnTo>
                    <a:pt x="13773" y="10172"/>
                  </a:lnTo>
                  <a:lnTo>
                    <a:pt x="13749" y="10221"/>
                  </a:lnTo>
                  <a:lnTo>
                    <a:pt x="13773" y="10318"/>
                  </a:lnTo>
                  <a:lnTo>
                    <a:pt x="13797" y="10367"/>
                  </a:lnTo>
                  <a:lnTo>
                    <a:pt x="13846" y="10415"/>
                  </a:lnTo>
                  <a:lnTo>
                    <a:pt x="14138" y="10586"/>
                  </a:lnTo>
                  <a:lnTo>
                    <a:pt x="14454" y="10756"/>
                  </a:lnTo>
                  <a:lnTo>
                    <a:pt x="14624" y="10878"/>
                  </a:lnTo>
                  <a:lnTo>
                    <a:pt x="14819" y="10975"/>
                  </a:lnTo>
                  <a:lnTo>
                    <a:pt x="15014" y="11048"/>
                  </a:lnTo>
                  <a:lnTo>
                    <a:pt x="15208" y="11097"/>
                  </a:lnTo>
                  <a:lnTo>
                    <a:pt x="15379" y="11097"/>
                  </a:lnTo>
                  <a:lnTo>
                    <a:pt x="15427" y="11072"/>
                  </a:lnTo>
                  <a:lnTo>
                    <a:pt x="15500" y="11024"/>
                  </a:lnTo>
                  <a:lnTo>
                    <a:pt x="15573" y="10951"/>
                  </a:lnTo>
                  <a:lnTo>
                    <a:pt x="15598" y="10829"/>
                  </a:lnTo>
                  <a:lnTo>
                    <a:pt x="15598" y="10707"/>
                  </a:lnTo>
                  <a:lnTo>
                    <a:pt x="15549" y="10586"/>
                  </a:lnTo>
                  <a:lnTo>
                    <a:pt x="15500" y="10537"/>
                  </a:lnTo>
                  <a:lnTo>
                    <a:pt x="15452" y="10513"/>
                  </a:lnTo>
                  <a:lnTo>
                    <a:pt x="15379" y="10464"/>
                  </a:lnTo>
                  <a:lnTo>
                    <a:pt x="15306" y="10464"/>
                  </a:lnTo>
                  <a:lnTo>
                    <a:pt x="15135" y="10415"/>
                  </a:lnTo>
                  <a:lnTo>
                    <a:pt x="14965" y="10367"/>
                  </a:lnTo>
                  <a:lnTo>
                    <a:pt x="14600" y="10196"/>
                  </a:lnTo>
                  <a:lnTo>
                    <a:pt x="14430" y="10099"/>
                  </a:lnTo>
                  <a:lnTo>
                    <a:pt x="14260" y="10050"/>
                  </a:lnTo>
                  <a:lnTo>
                    <a:pt x="14065" y="10026"/>
                  </a:lnTo>
                  <a:close/>
                  <a:moveTo>
                    <a:pt x="8468" y="2605"/>
                  </a:moveTo>
                  <a:lnTo>
                    <a:pt x="8760" y="2629"/>
                  </a:lnTo>
                  <a:lnTo>
                    <a:pt x="9052" y="2678"/>
                  </a:lnTo>
                  <a:lnTo>
                    <a:pt x="9344" y="2726"/>
                  </a:lnTo>
                  <a:lnTo>
                    <a:pt x="9125" y="2799"/>
                  </a:lnTo>
                  <a:lnTo>
                    <a:pt x="9101" y="2824"/>
                  </a:lnTo>
                  <a:lnTo>
                    <a:pt x="9101" y="2848"/>
                  </a:lnTo>
                  <a:lnTo>
                    <a:pt x="9101" y="2872"/>
                  </a:lnTo>
                  <a:lnTo>
                    <a:pt x="9125" y="2897"/>
                  </a:lnTo>
                  <a:lnTo>
                    <a:pt x="9223" y="2945"/>
                  </a:lnTo>
                  <a:lnTo>
                    <a:pt x="9320" y="2970"/>
                  </a:lnTo>
                  <a:lnTo>
                    <a:pt x="9442" y="2945"/>
                  </a:lnTo>
                  <a:lnTo>
                    <a:pt x="9563" y="2921"/>
                  </a:lnTo>
                  <a:lnTo>
                    <a:pt x="9855" y="2872"/>
                  </a:lnTo>
                  <a:lnTo>
                    <a:pt x="10269" y="3043"/>
                  </a:lnTo>
                  <a:lnTo>
                    <a:pt x="10074" y="3067"/>
                  </a:lnTo>
                  <a:lnTo>
                    <a:pt x="9855" y="3116"/>
                  </a:lnTo>
                  <a:lnTo>
                    <a:pt x="9685" y="3189"/>
                  </a:lnTo>
                  <a:lnTo>
                    <a:pt x="9515" y="3262"/>
                  </a:lnTo>
                  <a:lnTo>
                    <a:pt x="9515" y="3286"/>
                  </a:lnTo>
                  <a:lnTo>
                    <a:pt x="9490" y="3310"/>
                  </a:lnTo>
                  <a:lnTo>
                    <a:pt x="9515" y="3335"/>
                  </a:lnTo>
                  <a:lnTo>
                    <a:pt x="9539" y="3359"/>
                  </a:lnTo>
                  <a:lnTo>
                    <a:pt x="9953" y="3335"/>
                  </a:lnTo>
                  <a:lnTo>
                    <a:pt x="10342" y="3310"/>
                  </a:lnTo>
                  <a:lnTo>
                    <a:pt x="10780" y="3310"/>
                  </a:lnTo>
                  <a:lnTo>
                    <a:pt x="11048" y="3505"/>
                  </a:lnTo>
                  <a:lnTo>
                    <a:pt x="10756" y="3578"/>
                  </a:lnTo>
                  <a:lnTo>
                    <a:pt x="10464" y="3675"/>
                  </a:lnTo>
                  <a:lnTo>
                    <a:pt x="10245" y="3797"/>
                  </a:lnTo>
                  <a:lnTo>
                    <a:pt x="10099" y="3918"/>
                  </a:lnTo>
                  <a:lnTo>
                    <a:pt x="10074" y="3943"/>
                  </a:lnTo>
                  <a:lnTo>
                    <a:pt x="10099" y="3943"/>
                  </a:lnTo>
                  <a:lnTo>
                    <a:pt x="10391" y="3918"/>
                  </a:lnTo>
                  <a:lnTo>
                    <a:pt x="10683" y="3870"/>
                  </a:lnTo>
                  <a:lnTo>
                    <a:pt x="10975" y="3821"/>
                  </a:lnTo>
                  <a:lnTo>
                    <a:pt x="11291" y="3773"/>
                  </a:lnTo>
                  <a:lnTo>
                    <a:pt x="11364" y="3773"/>
                  </a:lnTo>
                  <a:lnTo>
                    <a:pt x="11583" y="3967"/>
                  </a:lnTo>
                  <a:lnTo>
                    <a:pt x="11778" y="4186"/>
                  </a:lnTo>
                  <a:lnTo>
                    <a:pt x="11388" y="4210"/>
                  </a:lnTo>
                  <a:lnTo>
                    <a:pt x="10829" y="4259"/>
                  </a:lnTo>
                  <a:lnTo>
                    <a:pt x="10561" y="4283"/>
                  </a:lnTo>
                  <a:lnTo>
                    <a:pt x="10318" y="4381"/>
                  </a:lnTo>
                  <a:lnTo>
                    <a:pt x="10293" y="4405"/>
                  </a:lnTo>
                  <a:lnTo>
                    <a:pt x="10293" y="4429"/>
                  </a:lnTo>
                  <a:lnTo>
                    <a:pt x="10318" y="4454"/>
                  </a:lnTo>
                  <a:lnTo>
                    <a:pt x="10585" y="4527"/>
                  </a:lnTo>
                  <a:lnTo>
                    <a:pt x="11705" y="4527"/>
                  </a:lnTo>
                  <a:lnTo>
                    <a:pt x="11997" y="4502"/>
                  </a:lnTo>
                  <a:lnTo>
                    <a:pt x="12216" y="4867"/>
                  </a:lnTo>
                  <a:lnTo>
                    <a:pt x="11851" y="4867"/>
                  </a:lnTo>
                  <a:lnTo>
                    <a:pt x="11267" y="4892"/>
                  </a:lnTo>
                  <a:lnTo>
                    <a:pt x="10658" y="4940"/>
                  </a:lnTo>
                  <a:lnTo>
                    <a:pt x="10634" y="4940"/>
                  </a:lnTo>
                  <a:lnTo>
                    <a:pt x="10634" y="4965"/>
                  </a:lnTo>
                  <a:lnTo>
                    <a:pt x="10634" y="4989"/>
                  </a:lnTo>
                  <a:lnTo>
                    <a:pt x="10658" y="5013"/>
                  </a:lnTo>
                  <a:lnTo>
                    <a:pt x="10902" y="5086"/>
                  </a:lnTo>
                  <a:lnTo>
                    <a:pt x="11169" y="5111"/>
                  </a:lnTo>
                  <a:lnTo>
                    <a:pt x="12021" y="5111"/>
                  </a:lnTo>
                  <a:lnTo>
                    <a:pt x="12362" y="5135"/>
                  </a:lnTo>
                  <a:lnTo>
                    <a:pt x="12556" y="5622"/>
                  </a:lnTo>
                  <a:lnTo>
                    <a:pt x="11461" y="5622"/>
                  </a:lnTo>
                  <a:lnTo>
                    <a:pt x="11291" y="5646"/>
                  </a:lnTo>
                  <a:lnTo>
                    <a:pt x="11145" y="5695"/>
                  </a:lnTo>
                  <a:lnTo>
                    <a:pt x="10999" y="5768"/>
                  </a:lnTo>
                  <a:lnTo>
                    <a:pt x="10975" y="5792"/>
                  </a:lnTo>
                  <a:lnTo>
                    <a:pt x="10999" y="5841"/>
                  </a:lnTo>
                  <a:lnTo>
                    <a:pt x="11267" y="5889"/>
                  </a:lnTo>
                  <a:lnTo>
                    <a:pt x="11534" y="5889"/>
                  </a:lnTo>
                  <a:lnTo>
                    <a:pt x="12070" y="5914"/>
                  </a:lnTo>
                  <a:lnTo>
                    <a:pt x="12654" y="5938"/>
                  </a:lnTo>
                  <a:lnTo>
                    <a:pt x="12702" y="6060"/>
                  </a:lnTo>
                  <a:lnTo>
                    <a:pt x="12727" y="6181"/>
                  </a:lnTo>
                  <a:lnTo>
                    <a:pt x="12386" y="6181"/>
                  </a:lnTo>
                  <a:lnTo>
                    <a:pt x="11729" y="6254"/>
                  </a:lnTo>
                  <a:lnTo>
                    <a:pt x="11413" y="6279"/>
                  </a:lnTo>
                  <a:lnTo>
                    <a:pt x="11121" y="6352"/>
                  </a:lnTo>
                  <a:lnTo>
                    <a:pt x="11096" y="6352"/>
                  </a:lnTo>
                  <a:lnTo>
                    <a:pt x="11096" y="6376"/>
                  </a:lnTo>
                  <a:lnTo>
                    <a:pt x="11096" y="6400"/>
                  </a:lnTo>
                  <a:lnTo>
                    <a:pt x="11121" y="6425"/>
                  </a:lnTo>
                  <a:lnTo>
                    <a:pt x="11388" y="6473"/>
                  </a:lnTo>
                  <a:lnTo>
                    <a:pt x="11656" y="6498"/>
                  </a:lnTo>
                  <a:lnTo>
                    <a:pt x="12508" y="6498"/>
                  </a:lnTo>
                  <a:lnTo>
                    <a:pt x="12824" y="6522"/>
                  </a:lnTo>
                  <a:lnTo>
                    <a:pt x="12873" y="6838"/>
                  </a:lnTo>
                  <a:lnTo>
                    <a:pt x="12556" y="6838"/>
                  </a:lnTo>
                  <a:lnTo>
                    <a:pt x="12240" y="6863"/>
                  </a:lnTo>
                  <a:lnTo>
                    <a:pt x="11753" y="6887"/>
                  </a:lnTo>
                  <a:lnTo>
                    <a:pt x="11510" y="6911"/>
                  </a:lnTo>
                  <a:lnTo>
                    <a:pt x="11267" y="6936"/>
                  </a:lnTo>
                  <a:lnTo>
                    <a:pt x="11242" y="6936"/>
                  </a:lnTo>
                  <a:lnTo>
                    <a:pt x="11242" y="6960"/>
                  </a:lnTo>
                  <a:lnTo>
                    <a:pt x="11242" y="7009"/>
                  </a:lnTo>
                  <a:lnTo>
                    <a:pt x="11267" y="7009"/>
                  </a:lnTo>
                  <a:lnTo>
                    <a:pt x="11461" y="7082"/>
                  </a:lnTo>
                  <a:lnTo>
                    <a:pt x="11680" y="7130"/>
                  </a:lnTo>
                  <a:lnTo>
                    <a:pt x="12727" y="7130"/>
                  </a:lnTo>
                  <a:lnTo>
                    <a:pt x="12921" y="7106"/>
                  </a:lnTo>
                  <a:lnTo>
                    <a:pt x="12994" y="7593"/>
                  </a:lnTo>
                  <a:lnTo>
                    <a:pt x="12994" y="7593"/>
                  </a:lnTo>
                  <a:lnTo>
                    <a:pt x="12848" y="7568"/>
                  </a:lnTo>
                  <a:lnTo>
                    <a:pt x="12702" y="7568"/>
                  </a:lnTo>
                  <a:lnTo>
                    <a:pt x="12435" y="7593"/>
                  </a:lnTo>
                  <a:lnTo>
                    <a:pt x="11997" y="7593"/>
                  </a:lnTo>
                  <a:lnTo>
                    <a:pt x="11778" y="7617"/>
                  </a:lnTo>
                  <a:lnTo>
                    <a:pt x="11559" y="7690"/>
                  </a:lnTo>
                  <a:lnTo>
                    <a:pt x="11534" y="7690"/>
                  </a:lnTo>
                  <a:lnTo>
                    <a:pt x="11534" y="7739"/>
                  </a:lnTo>
                  <a:lnTo>
                    <a:pt x="11534" y="7763"/>
                  </a:lnTo>
                  <a:lnTo>
                    <a:pt x="11559" y="7787"/>
                  </a:lnTo>
                  <a:lnTo>
                    <a:pt x="11778" y="7836"/>
                  </a:lnTo>
                  <a:lnTo>
                    <a:pt x="11997" y="7860"/>
                  </a:lnTo>
                  <a:lnTo>
                    <a:pt x="12435" y="7860"/>
                  </a:lnTo>
                  <a:lnTo>
                    <a:pt x="12702" y="7885"/>
                  </a:lnTo>
                  <a:lnTo>
                    <a:pt x="12848" y="7885"/>
                  </a:lnTo>
                  <a:lnTo>
                    <a:pt x="12994" y="7860"/>
                  </a:lnTo>
                  <a:lnTo>
                    <a:pt x="12994" y="7909"/>
                  </a:lnTo>
                  <a:lnTo>
                    <a:pt x="12994" y="8250"/>
                  </a:lnTo>
                  <a:lnTo>
                    <a:pt x="12873" y="8201"/>
                  </a:lnTo>
                  <a:lnTo>
                    <a:pt x="12775" y="8201"/>
                  </a:lnTo>
                  <a:lnTo>
                    <a:pt x="12532" y="8177"/>
                  </a:lnTo>
                  <a:lnTo>
                    <a:pt x="12094" y="8177"/>
                  </a:lnTo>
                  <a:lnTo>
                    <a:pt x="11875" y="8201"/>
                  </a:lnTo>
                  <a:lnTo>
                    <a:pt x="11656" y="8250"/>
                  </a:lnTo>
                  <a:lnTo>
                    <a:pt x="11656" y="8274"/>
                  </a:lnTo>
                  <a:lnTo>
                    <a:pt x="11632" y="8298"/>
                  </a:lnTo>
                  <a:lnTo>
                    <a:pt x="11656" y="8298"/>
                  </a:lnTo>
                  <a:lnTo>
                    <a:pt x="11656" y="8323"/>
                  </a:lnTo>
                  <a:lnTo>
                    <a:pt x="12045" y="8396"/>
                  </a:lnTo>
                  <a:lnTo>
                    <a:pt x="12410" y="8444"/>
                  </a:lnTo>
                  <a:lnTo>
                    <a:pt x="12702" y="8469"/>
                  </a:lnTo>
                  <a:lnTo>
                    <a:pt x="12824" y="8493"/>
                  </a:lnTo>
                  <a:lnTo>
                    <a:pt x="12970" y="8469"/>
                  </a:lnTo>
                  <a:lnTo>
                    <a:pt x="12873" y="8858"/>
                  </a:lnTo>
                  <a:lnTo>
                    <a:pt x="12654" y="8809"/>
                  </a:lnTo>
                  <a:lnTo>
                    <a:pt x="12483" y="8785"/>
                  </a:lnTo>
                  <a:lnTo>
                    <a:pt x="12264" y="8736"/>
                  </a:lnTo>
                  <a:lnTo>
                    <a:pt x="11826" y="8736"/>
                  </a:lnTo>
                  <a:lnTo>
                    <a:pt x="11607" y="8809"/>
                  </a:lnTo>
                  <a:lnTo>
                    <a:pt x="11583" y="8834"/>
                  </a:lnTo>
                  <a:lnTo>
                    <a:pt x="11583" y="8858"/>
                  </a:lnTo>
                  <a:lnTo>
                    <a:pt x="11583" y="8882"/>
                  </a:lnTo>
                  <a:lnTo>
                    <a:pt x="11851" y="8882"/>
                  </a:lnTo>
                  <a:lnTo>
                    <a:pt x="12094" y="8931"/>
                  </a:lnTo>
                  <a:lnTo>
                    <a:pt x="12556" y="9053"/>
                  </a:lnTo>
                  <a:lnTo>
                    <a:pt x="12775" y="9126"/>
                  </a:lnTo>
                  <a:lnTo>
                    <a:pt x="12654" y="9345"/>
                  </a:lnTo>
                  <a:lnTo>
                    <a:pt x="12508" y="9296"/>
                  </a:lnTo>
                  <a:lnTo>
                    <a:pt x="12313" y="9272"/>
                  </a:lnTo>
                  <a:lnTo>
                    <a:pt x="12143" y="9223"/>
                  </a:lnTo>
                  <a:lnTo>
                    <a:pt x="11972" y="9199"/>
                  </a:lnTo>
                  <a:lnTo>
                    <a:pt x="11607" y="9199"/>
                  </a:lnTo>
                  <a:lnTo>
                    <a:pt x="11583" y="9223"/>
                  </a:lnTo>
                  <a:lnTo>
                    <a:pt x="11583" y="9247"/>
                  </a:lnTo>
                  <a:lnTo>
                    <a:pt x="11583" y="9272"/>
                  </a:lnTo>
                  <a:lnTo>
                    <a:pt x="11924" y="9418"/>
                  </a:lnTo>
                  <a:lnTo>
                    <a:pt x="12240" y="9564"/>
                  </a:lnTo>
                  <a:lnTo>
                    <a:pt x="12532" y="9637"/>
                  </a:lnTo>
                  <a:lnTo>
                    <a:pt x="12337" y="9929"/>
                  </a:lnTo>
                  <a:lnTo>
                    <a:pt x="12337" y="9977"/>
                  </a:lnTo>
                  <a:lnTo>
                    <a:pt x="12167" y="9904"/>
                  </a:lnTo>
                  <a:lnTo>
                    <a:pt x="11997" y="9880"/>
                  </a:lnTo>
                  <a:lnTo>
                    <a:pt x="11802" y="9831"/>
                  </a:lnTo>
                  <a:lnTo>
                    <a:pt x="11242" y="9831"/>
                  </a:lnTo>
                  <a:lnTo>
                    <a:pt x="11218" y="9856"/>
                  </a:lnTo>
                  <a:lnTo>
                    <a:pt x="11218" y="9880"/>
                  </a:lnTo>
                  <a:lnTo>
                    <a:pt x="11242" y="9880"/>
                  </a:lnTo>
                  <a:lnTo>
                    <a:pt x="11534" y="10002"/>
                  </a:lnTo>
                  <a:lnTo>
                    <a:pt x="11851" y="10123"/>
                  </a:lnTo>
                  <a:lnTo>
                    <a:pt x="12167" y="10245"/>
                  </a:lnTo>
                  <a:lnTo>
                    <a:pt x="11972" y="10513"/>
                  </a:lnTo>
                  <a:lnTo>
                    <a:pt x="11826" y="10488"/>
                  </a:lnTo>
                  <a:lnTo>
                    <a:pt x="11413" y="10391"/>
                  </a:lnTo>
                  <a:lnTo>
                    <a:pt x="11023" y="10342"/>
                  </a:lnTo>
                  <a:lnTo>
                    <a:pt x="10975" y="10342"/>
                  </a:lnTo>
                  <a:lnTo>
                    <a:pt x="10975" y="10367"/>
                  </a:lnTo>
                  <a:lnTo>
                    <a:pt x="10975" y="10391"/>
                  </a:lnTo>
                  <a:lnTo>
                    <a:pt x="10999" y="10440"/>
                  </a:lnTo>
                  <a:lnTo>
                    <a:pt x="11145" y="10537"/>
                  </a:lnTo>
                  <a:lnTo>
                    <a:pt x="11315" y="10610"/>
                  </a:lnTo>
                  <a:lnTo>
                    <a:pt x="11632" y="10732"/>
                  </a:lnTo>
                  <a:lnTo>
                    <a:pt x="11802" y="10780"/>
                  </a:lnTo>
                  <a:lnTo>
                    <a:pt x="11656" y="10999"/>
                  </a:lnTo>
                  <a:lnTo>
                    <a:pt x="11510" y="10951"/>
                  </a:lnTo>
                  <a:lnTo>
                    <a:pt x="11364" y="10926"/>
                  </a:lnTo>
                  <a:lnTo>
                    <a:pt x="11072" y="10853"/>
                  </a:lnTo>
                  <a:lnTo>
                    <a:pt x="10950" y="10853"/>
                  </a:lnTo>
                  <a:lnTo>
                    <a:pt x="10804" y="10902"/>
                  </a:lnTo>
                  <a:lnTo>
                    <a:pt x="10780" y="10926"/>
                  </a:lnTo>
                  <a:lnTo>
                    <a:pt x="10756" y="10951"/>
                  </a:lnTo>
                  <a:lnTo>
                    <a:pt x="10756" y="10999"/>
                  </a:lnTo>
                  <a:lnTo>
                    <a:pt x="10780" y="11048"/>
                  </a:lnTo>
                  <a:lnTo>
                    <a:pt x="10902" y="11121"/>
                  </a:lnTo>
                  <a:lnTo>
                    <a:pt x="11023" y="11170"/>
                  </a:lnTo>
                  <a:lnTo>
                    <a:pt x="11267" y="11243"/>
                  </a:lnTo>
                  <a:lnTo>
                    <a:pt x="11461" y="11291"/>
                  </a:lnTo>
                  <a:lnTo>
                    <a:pt x="11242" y="11583"/>
                  </a:lnTo>
                  <a:lnTo>
                    <a:pt x="11072" y="11535"/>
                  </a:lnTo>
                  <a:lnTo>
                    <a:pt x="10877" y="11535"/>
                  </a:lnTo>
                  <a:lnTo>
                    <a:pt x="10683" y="11583"/>
                  </a:lnTo>
                  <a:lnTo>
                    <a:pt x="10658" y="11608"/>
                  </a:lnTo>
                  <a:lnTo>
                    <a:pt x="10683" y="11632"/>
                  </a:lnTo>
                  <a:lnTo>
                    <a:pt x="10829" y="11681"/>
                  </a:lnTo>
                  <a:lnTo>
                    <a:pt x="10975" y="11729"/>
                  </a:lnTo>
                  <a:lnTo>
                    <a:pt x="11096" y="11778"/>
                  </a:lnTo>
                  <a:lnTo>
                    <a:pt x="10877" y="12143"/>
                  </a:lnTo>
                  <a:lnTo>
                    <a:pt x="10829" y="12118"/>
                  </a:lnTo>
                  <a:lnTo>
                    <a:pt x="10658" y="12045"/>
                  </a:lnTo>
                  <a:lnTo>
                    <a:pt x="10561" y="11997"/>
                  </a:lnTo>
                  <a:lnTo>
                    <a:pt x="10464" y="11972"/>
                  </a:lnTo>
                  <a:lnTo>
                    <a:pt x="10439" y="11997"/>
                  </a:lnTo>
                  <a:lnTo>
                    <a:pt x="10439" y="12045"/>
                  </a:lnTo>
                  <a:lnTo>
                    <a:pt x="10488" y="12118"/>
                  </a:lnTo>
                  <a:lnTo>
                    <a:pt x="10585" y="12191"/>
                  </a:lnTo>
                  <a:lnTo>
                    <a:pt x="10756" y="12313"/>
                  </a:lnTo>
                  <a:lnTo>
                    <a:pt x="10561" y="12654"/>
                  </a:lnTo>
                  <a:lnTo>
                    <a:pt x="10415" y="12629"/>
                  </a:lnTo>
                  <a:lnTo>
                    <a:pt x="10172" y="12629"/>
                  </a:lnTo>
                  <a:lnTo>
                    <a:pt x="10026" y="12654"/>
                  </a:lnTo>
                  <a:lnTo>
                    <a:pt x="10026" y="12678"/>
                  </a:lnTo>
                  <a:lnTo>
                    <a:pt x="10026" y="12702"/>
                  </a:lnTo>
                  <a:lnTo>
                    <a:pt x="10245" y="12800"/>
                  </a:lnTo>
                  <a:lnTo>
                    <a:pt x="10439" y="12897"/>
                  </a:lnTo>
                  <a:lnTo>
                    <a:pt x="10196" y="13384"/>
                  </a:lnTo>
                  <a:lnTo>
                    <a:pt x="9880" y="13384"/>
                  </a:lnTo>
                  <a:lnTo>
                    <a:pt x="9904" y="13432"/>
                  </a:lnTo>
                  <a:lnTo>
                    <a:pt x="10147" y="13505"/>
                  </a:lnTo>
                  <a:lnTo>
                    <a:pt x="10074" y="13700"/>
                  </a:lnTo>
                  <a:lnTo>
                    <a:pt x="10026" y="13895"/>
                  </a:lnTo>
                  <a:lnTo>
                    <a:pt x="9953" y="14284"/>
                  </a:lnTo>
                  <a:lnTo>
                    <a:pt x="9880" y="14673"/>
                  </a:lnTo>
                  <a:lnTo>
                    <a:pt x="9807" y="15087"/>
                  </a:lnTo>
                  <a:lnTo>
                    <a:pt x="9101" y="15111"/>
                  </a:lnTo>
                  <a:lnTo>
                    <a:pt x="9247" y="14673"/>
                  </a:lnTo>
                  <a:lnTo>
                    <a:pt x="9344" y="14235"/>
                  </a:lnTo>
                  <a:lnTo>
                    <a:pt x="9539" y="13359"/>
                  </a:lnTo>
                  <a:lnTo>
                    <a:pt x="9734" y="12459"/>
                  </a:lnTo>
                  <a:lnTo>
                    <a:pt x="9855" y="12021"/>
                  </a:lnTo>
                  <a:lnTo>
                    <a:pt x="9977" y="11583"/>
                  </a:lnTo>
                  <a:lnTo>
                    <a:pt x="10269" y="10659"/>
                  </a:lnTo>
                  <a:lnTo>
                    <a:pt x="10537" y="9734"/>
                  </a:lnTo>
                  <a:lnTo>
                    <a:pt x="10658" y="9320"/>
                  </a:lnTo>
                  <a:lnTo>
                    <a:pt x="10756" y="8858"/>
                  </a:lnTo>
                  <a:lnTo>
                    <a:pt x="10780" y="8639"/>
                  </a:lnTo>
                  <a:lnTo>
                    <a:pt x="10780" y="8396"/>
                  </a:lnTo>
                  <a:lnTo>
                    <a:pt x="10756" y="8177"/>
                  </a:lnTo>
                  <a:lnTo>
                    <a:pt x="10707" y="7958"/>
                  </a:lnTo>
                  <a:lnTo>
                    <a:pt x="10683" y="7933"/>
                  </a:lnTo>
                  <a:lnTo>
                    <a:pt x="10634" y="7933"/>
                  </a:lnTo>
                  <a:lnTo>
                    <a:pt x="10610" y="7958"/>
                  </a:lnTo>
                  <a:lnTo>
                    <a:pt x="10537" y="8177"/>
                  </a:lnTo>
                  <a:lnTo>
                    <a:pt x="10464" y="8420"/>
                  </a:lnTo>
                  <a:lnTo>
                    <a:pt x="10366" y="8882"/>
                  </a:lnTo>
                  <a:lnTo>
                    <a:pt x="10293" y="9369"/>
                  </a:lnTo>
                  <a:lnTo>
                    <a:pt x="10172" y="9831"/>
                  </a:lnTo>
                  <a:lnTo>
                    <a:pt x="9904" y="10756"/>
                  </a:lnTo>
                  <a:lnTo>
                    <a:pt x="9588" y="11656"/>
                  </a:lnTo>
                  <a:lnTo>
                    <a:pt x="9466" y="12094"/>
                  </a:lnTo>
                  <a:lnTo>
                    <a:pt x="9369" y="12532"/>
                  </a:lnTo>
                  <a:lnTo>
                    <a:pt x="9174" y="13384"/>
                  </a:lnTo>
                  <a:lnTo>
                    <a:pt x="8979" y="14260"/>
                  </a:lnTo>
                  <a:lnTo>
                    <a:pt x="8858" y="14698"/>
                  </a:lnTo>
                  <a:lnTo>
                    <a:pt x="8736" y="15111"/>
                  </a:lnTo>
                  <a:lnTo>
                    <a:pt x="8128" y="15136"/>
                  </a:lnTo>
                  <a:lnTo>
                    <a:pt x="7519" y="15087"/>
                  </a:lnTo>
                  <a:lnTo>
                    <a:pt x="7179" y="15063"/>
                  </a:lnTo>
                  <a:lnTo>
                    <a:pt x="7154" y="15038"/>
                  </a:lnTo>
                  <a:lnTo>
                    <a:pt x="7081" y="14698"/>
                  </a:lnTo>
                  <a:lnTo>
                    <a:pt x="7033" y="14357"/>
                  </a:lnTo>
                  <a:lnTo>
                    <a:pt x="6935" y="13651"/>
                  </a:lnTo>
                  <a:lnTo>
                    <a:pt x="6765" y="12605"/>
                  </a:lnTo>
                  <a:lnTo>
                    <a:pt x="6570" y="11583"/>
                  </a:lnTo>
                  <a:lnTo>
                    <a:pt x="6230" y="9880"/>
                  </a:lnTo>
                  <a:lnTo>
                    <a:pt x="6060" y="9028"/>
                  </a:lnTo>
                  <a:lnTo>
                    <a:pt x="5841" y="8177"/>
                  </a:lnTo>
                  <a:lnTo>
                    <a:pt x="5816" y="8152"/>
                  </a:lnTo>
                  <a:lnTo>
                    <a:pt x="5768" y="8128"/>
                  </a:lnTo>
                  <a:lnTo>
                    <a:pt x="5743" y="8128"/>
                  </a:lnTo>
                  <a:lnTo>
                    <a:pt x="5695" y="8152"/>
                  </a:lnTo>
                  <a:lnTo>
                    <a:pt x="5646" y="8298"/>
                  </a:lnTo>
                  <a:lnTo>
                    <a:pt x="5646" y="8420"/>
                  </a:lnTo>
                  <a:lnTo>
                    <a:pt x="5646" y="8542"/>
                  </a:lnTo>
                  <a:lnTo>
                    <a:pt x="5646" y="8663"/>
                  </a:lnTo>
                  <a:lnTo>
                    <a:pt x="5719" y="8931"/>
                  </a:lnTo>
                  <a:lnTo>
                    <a:pt x="5768" y="9199"/>
                  </a:lnTo>
                  <a:lnTo>
                    <a:pt x="5865" y="9734"/>
                  </a:lnTo>
                  <a:lnTo>
                    <a:pt x="5962" y="10245"/>
                  </a:lnTo>
                  <a:lnTo>
                    <a:pt x="6035" y="10780"/>
                  </a:lnTo>
                  <a:lnTo>
                    <a:pt x="6133" y="11316"/>
                  </a:lnTo>
                  <a:lnTo>
                    <a:pt x="6327" y="12337"/>
                  </a:lnTo>
                  <a:lnTo>
                    <a:pt x="6522" y="13384"/>
                  </a:lnTo>
                  <a:lnTo>
                    <a:pt x="6570" y="13773"/>
                  </a:lnTo>
                  <a:lnTo>
                    <a:pt x="6619" y="14211"/>
                  </a:lnTo>
                  <a:lnTo>
                    <a:pt x="6668" y="14625"/>
                  </a:lnTo>
                  <a:lnTo>
                    <a:pt x="6716" y="14819"/>
                  </a:lnTo>
                  <a:lnTo>
                    <a:pt x="6765" y="15014"/>
                  </a:lnTo>
                  <a:lnTo>
                    <a:pt x="6497" y="15038"/>
                  </a:lnTo>
                  <a:lnTo>
                    <a:pt x="6473" y="14625"/>
                  </a:lnTo>
                  <a:lnTo>
                    <a:pt x="6400" y="14235"/>
                  </a:lnTo>
                  <a:lnTo>
                    <a:pt x="6279" y="13846"/>
                  </a:lnTo>
                  <a:lnTo>
                    <a:pt x="6133" y="13481"/>
                  </a:lnTo>
                  <a:lnTo>
                    <a:pt x="5938" y="13116"/>
                  </a:lnTo>
                  <a:lnTo>
                    <a:pt x="5743" y="12775"/>
                  </a:lnTo>
                  <a:lnTo>
                    <a:pt x="5281" y="12070"/>
                  </a:lnTo>
                  <a:lnTo>
                    <a:pt x="4746" y="11267"/>
                  </a:lnTo>
                  <a:lnTo>
                    <a:pt x="4210" y="10415"/>
                  </a:lnTo>
                  <a:lnTo>
                    <a:pt x="3967" y="9977"/>
                  </a:lnTo>
                  <a:lnTo>
                    <a:pt x="3724" y="9539"/>
                  </a:lnTo>
                  <a:lnTo>
                    <a:pt x="3529" y="9077"/>
                  </a:lnTo>
                  <a:lnTo>
                    <a:pt x="3359" y="8615"/>
                  </a:lnTo>
                  <a:lnTo>
                    <a:pt x="3286" y="8396"/>
                  </a:lnTo>
                  <a:lnTo>
                    <a:pt x="3261" y="8152"/>
                  </a:lnTo>
                  <a:lnTo>
                    <a:pt x="3237" y="7909"/>
                  </a:lnTo>
                  <a:lnTo>
                    <a:pt x="3237" y="7666"/>
                  </a:lnTo>
                  <a:lnTo>
                    <a:pt x="3261" y="7155"/>
                  </a:lnTo>
                  <a:lnTo>
                    <a:pt x="3310" y="6668"/>
                  </a:lnTo>
                  <a:lnTo>
                    <a:pt x="3334" y="6376"/>
                  </a:lnTo>
                  <a:lnTo>
                    <a:pt x="3407" y="6108"/>
                  </a:lnTo>
                  <a:lnTo>
                    <a:pt x="3480" y="5841"/>
                  </a:lnTo>
                  <a:lnTo>
                    <a:pt x="3578" y="5597"/>
                  </a:lnTo>
                  <a:lnTo>
                    <a:pt x="3699" y="5354"/>
                  </a:lnTo>
                  <a:lnTo>
                    <a:pt x="3845" y="5111"/>
                  </a:lnTo>
                  <a:lnTo>
                    <a:pt x="4016" y="4892"/>
                  </a:lnTo>
                  <a:lnTo>
                    <a:pt x="4186" y="4673"/>
                  </a:lnTo>
                  <a:lnTo>
                    <a:pt x="4648" y="4162"/>
                  </a:lnTo>
                  <a:lnTo>
                    <a:pt x="5062" y="3748"/>
                  </a:lnTo>
                  <a:lnTo>
                    <a:pt x="5403" y="3432"/>
                  </a:lnTo>
                  <a:lnTo>
                    <a:pt x="5743" y="3189"/>
                  </a:lnTo>
                  <a:lnTo>
                    <a:pt x="6060" y="3018"/>
                  </a:lnTo>
                  <a:lnTo>
                    <a:pt x="6352" y="2872"/>
                  </a:lnTo>
                  <a:lnTo>
                    <a:pt x="6668" y="2775"/>
                  </a:lnTo>
                  <a:lnTo>
                    <a:pt x="6984" y="2702"/>
                  </a:lnTo>
                  <a:lnTo>
                    <a:pt x="7276" y="2653"/>
                  </a:lnTo>
                  <a:lnTo>
                    <a:pt x="7568" y="2629"/>
                  </a:lnTo>
                  <a:lnTo>
                    <a:pt x="7860" y="2605"/>
                  </a:lnTo>
                  <a:close/>
                  <a:moveTo>
                    <a:pt x="6716" y="15525"/>
                  </a:moveTo>
                  <a:lnTo>
                    <a:pt x="6619" y="15720"/>
                  </a:lnTo>
                  <a:lnTo>
                    <a:pt x="6352" y="16158"/>
                  </a:lnTo>
                  <a:lnTo>
                    <a:pt x="6279" y="16109"/>
                  </a:lnTo>
                  <a:lnTo>
                    <a:pt x="6230" y="16060"/>
                  </a:lnTo>
                  <a:lnTo>
                    <a:pt x="6206" y="15963"/>
                  </a:lnTo>
                  <a:lnTo>
                    <a:pt x="6206" y="15866"/>
                  </a:lnTo>
                  <a:lnTo>
                    <a:pt x="6206" y="15768"/>
                  </a:lnTo>
                  <a:lnTo>
                    <a:pt x="6230" y="15695"/>
                  </a:lnTo>
                  <a:lnTo>
                    <a:pt x="6279" y="15598"/>
                  </a:lnTo>
                  <a:lnTo>
                    <a:pt x="6327" y="15549"/>
                  </a:lnTo>
                  <a:lnTo>
                    <a:pt x="6595" y="15525"/>
                  </a:lnTo>
                  <a:close/>
                  <a:moveTo>
                    <a:pt x="6887" y="15525"/>
                  </a:moveTo>
                  <a:lnTo>
                    <a:pt x="7276" y="15549"/>
                  </a:lnTo>
                  <a:lnTo>
                    <a:pt x="7641" y="15598"/>
                  </a:lnTo>
                  <a:lnTo>
                    <a:pt x="8225" y="15647"/>
                  </a:lnTo>
                  <a:lnTo>
                    <a:pt x="8809" y="15671"/>
                  </a:lnTo>
                  <a:lnTo>
                    <a:pt x="8541" y="15963"/>
                  </a:lnTo>
                  <a:lnTo>
                    <a:pt x="8298" y="16255"/>
                  </a:lnTo>
                  <a:lnTo>
                    <a:pt x="7909" y="16231"/>
                  </a:lnTo>
                  <a:lnTo>
                    <a:pt x="8249" y="15744"/>
                  </a:lnTo>
                  <a:lnTo>
                    <a:pt x="8249" y="15720"/>
                  </a:lnTo>
                  <a:lnTo>
                    <a:pt x="8225" y="15695"/>
                  </a:lnTo>
                  <a:lnTo>
                    <a:pt x="8201" y="15671"/>
                  </a:lnTo>
                  <a:lnTo>
                    <a:pt x="8176" y="15695"/>
                  </a:lnTo>
                  <a:lnTo>
                    <a:pt x="7690" y="16231"/>
                  </a:lnTo>
                  <a:lnTo>
                    <a:pt x="7179" y="16182"/>
                  </a:lnTo>
                  <a:lnTo>
                    <a:pt x="7325" y="15939"/>
                  </a:lnTo>
                  <a:lnTo>
                    <a:pt x="7471" y="15671"/>
                  </a:lnTo>
                  <a:lnTo>
                    <a:pt x="7471" y="15647"/>
                  </a:lnTo>
                  <a:lnTo>
                    <a:pt x="7446" y="15622"/>
                  </a:lnTo>
                  <a:lnTo>
                    <a:pt x="7422" y="15647"/>
                  </a:lnTo>
                  <a:lnTo>
                    <a:pt x="7203" y="15890"/>
                  </a:lnTo>
                  <a:lnTo>
                    <a:pt x="6935" y="16182"/>
                  </a:lnTo>
                  <a:lnTo>
                    <a:pt x="6741" y="16206"/>
                  </a:lnTo>
                  <a:lnTo>
                    <a:pt x="6570" y="16255"/>
                  </a:lnTo>
                  <a:lnTo>
                    <a:pt x="6668" y="16060"/>
                  </a:lnTo>
                  <a:lnTo>
                    <a:pt x="6814" y="15817"/>
                  </a:lnTo>
                  <a:lnTo>
                    <a:pt x="6862" y="15671"/>
                  </a:lnTo>
                  <a:lnTo>
                    <a:pt x="6887" y="15525"/>
                  </a:lnTo>
                  <a:close/>
                  <a:moveTo>
                    <a:pt x="9661" y="15622"/>
                  </a:moveTo>
                  <a:lnTo>
                    <a:pt x="9734" y="15671"/>
                  </a:lnTo>
                  <a:lnTo>
                    <a:pt x="9807" y="15695"/>
                  </a:lnTo>
                  <a:lnTo>
                    <a:pt x="9953" y="15695"/>
                  </a:lnTo>
                  <a:lnTo>
                    <a:pt x="9782" y="15793"/>
                  </a:lnTo>
                  <a:lnTo>
                    <a:pt x="9661" y="15939"/>
                  </a:lnTo>
                  <a:lnTo>
                    <a:pt x="9539" y="16085"/>
                  </a:lnTo>
                  <a:lnTo>
                    <a:pt x="9417" y="16279"/>
                  </a:lnTo>
                  <a:lnTo>
                    <a:pt x="9271" y="16279"/>
                  </a:lnTo>
                  <a:lnTo>
                    <a:pt x="9612" y="15817"/>
                  </a:lnTo>
                  <a:lnTo>
                    <a:pt x="9612" y="15793"/>
                  </a:lnTo>
                  <a:lnTo>
                    <a:pt x="9612" y="15768"/>
                  </a:lnTo>
                  <a:lnTo>
                    <a:pt x="9563" y="15768"/>
                  </a:lnTo>
                  <a:lnTo>
                    <a:pt x="9320" y="16012"/>
                  </a:lnTo>
                  <a:lnTo>
                    <a:pt x="9077" y="16255"/>
                  </a:lnTo>
                  <a:lnTo>
                    <a:pt x="8517" y="16255"/>
                  </a:lnTo>
                  <a:lnTo>
                    <a:pt x="8882" y="15720"/>
                  </a:lnTo>
                  <a:lnTo>
                    <a:pt x="8906" y="15695"/>
                  </a:lnTo>
                  <a:lnTo>
                    <a:pt x="8882" y="15671"/>
                  </a:lnTo>
                  <a:lnTo>
                    <a:pt x="9271" y="15671"/>
                  </a:lnTo>
                  <a:lnTo>
                    <a:pt x="9661" y="15622"/>
                  </a:lnTo>
                  <a:close/>
                  <a:moveTo>
                    <a:pt x="10074" y="15768"/>
                  </a:moveTo>
                  <a:lnTo>
                    <a:pt x="10074" y="15841"/>
                  </a:lnTo>
                  <a:lnTo>
                    <a:pt x="10099" y="15939"/>
                  </a:lnTo>
                  <a:lnTo>
                    <a:pt x="10074" y="16060"/>
                  </a:lnTo>
                  <a:lnTo>
                    <a:pt x="10050" y="16182"/>
                  </a:lnTo>
                  <a:lnTo>
                    <a:pt x="9977" y="16304"/>
                  </a:lnTo>
                  <a:lnTo>
                    <a:pt x="9758" y="16279"/>
                  </a:lnTo>
                  <a:lnTo>
                    <a:pt x="9880" y="16012"/>
                  </a:lnTo>
                  <a:lnTo>
                    <a:pt x="9977" y="15890"/>
                  </a:lnTo>
                  <a:lnTo>
                    <a:pt x="10074" y="15768"/>
                  </a:lnTo>
                  <a:close/>
                  <a:moveTo>
                    <a:pt x="6522" y="16571"/>
                  </a:moveTo>
                  <a:lnTo>
                    <a:pt x="6595" y="16620"/>
                  </a:lnTo>
                  <a:lnTo>
                    <a:pt x="6424" y="16888"/>
                  </a:lnTo>
                  <a:lnTo>
                    <a:pt x="6376" y="17034"/>
                  </a:lnTo>
                  <a:lnTo>
                    <a:pt x="6327" y="17180"/>
                  </a:lnTo>
                  <a:lnTo>
                    <a:pt x="6254" y="17082"/>
                  </a:lnTo>
                  <a:lnTo>
                    <a:pt x="6230" y="16985"/>
                  </a:lnTo>
                  <a:lnTo>
                    <a:pt x="6206" y="16912"/>
                  </a:lnTo>
                  <a:lnTo>
                    <a:pt x="6230" y="16815"/>
                  </a:lnTo>
                  <a:lnTo>
                    <a:pt x="6254" y="16839"/>
                  </a:lnTo>
                  <a:lnTo>
                    <a:pt x="6303" y="16839"/>
                  </a:lnTo>
                  <a:lnTo>
                    <a:pt x="6352" y="16815"/>
                  </a:lnTo>
                  <a:lnTo>
                    <a:pt x="6376" y="16766"/>
                  </a:lnTo>
                  <a:lnTo>
                    <a:pt x="6424" y="16596"/>
                  </a:lnTo>
                  <a:lnTo>
                    <a:pt x="6449" y="16596"/>
                  </a:lnTo>
                  <a:lnTo>
                    <a:pt x="6522" y="16571"/>
                  </a:lnTo>
                  <a:close/>
                  <a:moveTo>
                    <a:pt x="7884" y="16693"/>
                  </a:moveTo>
                  <a:lnTo>
                    <a:pt x="7957" y="16717"/>
                  </a:lnTo>
                  <a:lnTo>
                    <a:pt x="7787" y="16985"/>
                  </a:lnTo>
                  <a:lnTo>
                    <a:pt x="7617" y="17253"/>
                  </a:lnTo>
                  <a:lnTo>
                    <a:pt x="7592" y="17326"/>
                  </a:lnTo>
                  <a:lnTo>
                    <a:pt x="7300" y="17326"/>
                  </a:lnTo>
                  <a:lnTo>
                    <a:pt x="7398" y="17107"/>
                  </a:lnTo>
                  <a:lnTo>
                    <a:pt x="7519" y="16888"/>
                  </a:lnTo>
                  <a:lnTo>
                    <a:pt x="7617" y="16717"/>
                  </a:lnTo>
                  <a:lnTo>
                    <a:pt x="7884" y="16693"/>
                  </a:lnTo>
                  <a:close/>
                  <a:moveTo>
                    <a:pt x="8225" y="16717"/>
                  </a:moveTo>
                  <a:lnTo>
                    <a:pt x="8736" y="16742"/>
                  </a:lnTo>
                  <a:lnTo>
                    <a:pt x="8541" y="17034"/>
                  </a:lnTo>
                  <a:lnTo>
                    <a:pt x="8371" y="17326"/>
                  </a:lnTo>
                  <a:lnTo>
                    <a:pt x="7909" y="17326"/>
                  </a:lnTo>
                  <a:lnTo>
                    <a:pt x="7933" y="17277"/>
                  </a:lnTo>
                  <a:lnTo>
                    <a:pt x="8225" y="16717"/>
                  </a:lnTo>
                  <a:close/>
                  <a:moveTo>
                    <a:pt x="9223" y="16742"/>
                  </a:moveTo>
                  <a:lnTo>
                    <a:pt x="8979" y="17350"/>
                  </a:lnTo>
                  <a:lnTo>
                    <a:pt x="8663" y="17350"/>
                  </a:lnTo>
                  <a:lnTo>
                    <a:pt x="8979" y="16742"/>
                  </a:lnTo>
                  <a:close/>
                  <a:moveTo>
                    <a:pt x="9928" y="16742"/>
                  </a:moveTo>
                  <a:lnTo>
                    <a:pt x="9661" y="17253"/>
                  </a:lnTo>
                  <a:lnTo>
                    <a:pt x="9612" y="17350"/>
                  </a:lnTo>
                  <a:lnTo>
                    <a:pt x="9320" y="17350"/>
                  </a:lnTo>
                  <a:lnTo>
                    <a:pt x="9563" y="16742"/>
                  </a:lnTo>
                  <a:close/>
                  <a:moveTo>
                    <a:pt x="10147" y="16839"/>
                  </a:moveTo>
                  <a:lnTo>
                    <a:pt x="10220" y="16961"/>
                  </a:lnTo>
                  <a:lnTo>
                    <a:pt x="10245" y="17107"/>
                  </a:lnTo>
                  <a:lnTo>
                    <a:pt x="10220" y="17228"/>
                  </a:lnTo>
                  <a:lnTo>
                    <a:pt x="10147" y="17350"/>
                  </a:lnTo>
                  <a:lnTo>
                    <a:pt x="9928" y="17350"/>
                  </a:lnTo>
                  <a:lnTo>
                    <a:pt x="9953" y="17277"/>
                  </a:lnTo>
                  <a:lnTo>
                    <a:pt x="10050" y="17082"/>
                  </a:lnTo>
                  <a:lnTo>
                    <a:pt x="10147" y="16839"/>
                  </a:lnTo>
                  <a:close/>
                  <a:moveTo>
                    <a:pt x="6862" y="16693"/>
                  </a:moveTo>
                  <a:lnTo>
                    <a:pt x="7081" y="16717"/>
                  </a:lnTo>
                  <a:lnTo>
                    <a:pt x="7300" y="16717"/>
                  </a:lnTo>
                  <a:lnTo>
                    <a:pt x="7106" y="17009"/>
                  </a:lnTo>
                  <a:lnTo>
                    <a:pt x="6935" y="17326"/>
                  </a:lnTo>
                  <a:lnTo>
                    <a:pt x="6741" y="17350"/>
                  </a:lnTo>
                  <a:lnTo>
                    <a:pt x="6570" y="17399"/>
                  </a:lnTo>
                  <a:lnTo>
                    <a:pt x="6619" y="17204"/>
                  </a:lnTo>
                  <a:lnTo>
                    <a:pt x="6692" y="17034"/>
                  </a:lnTo>
                  <a:lnTo>
                    <a:pt x="6862" y="16693"/>
                  </a:lnTo>
                  <a:close/>
                  <a:moveTo>
                    <a:pt x="6473" y="17618"/>
                  </a:moveTo>
                  <a:lnTo>
                    <a:pt x="6643" y="17691"/>
                  </a:lnTo>
                  <a:lnTo>
                    <a:pt x="6814" y="17715"/>
                  </a:lnTo>
                  <a:lnTo>
                    <a:pt x="6789" y="17910"/>
                  </a:lnTo>
                  <a:lnTo>
                    <a:pt x="6765" y="18080"/>
                  </a:lnTo>
                  <a:lnTo>
                    <a:pt x="6643" y="17983"/>
                  </a:lnTo>
                  <a:lnTo>
                    <a:pt x="6546" y="17861"/>
                  </a:lnTo>
                  <a:lnTo>
                    <a:pt x="6352" y="17642"/>
                  </a:lnTo>
                  <a:lnTo>
                    <a:pt x="6376" y="17618"/>
                  </a:lnTo>
                  <a:lnTo>
                    <a:pt x="6424" y="17642"/>
                  </a:lnTo>
                  <a:lnTo>
                    <a:pt x="6473" y="17618"/>
                  </a:lnTo>
                  <a:close/>
                  <a:moveTo>
                    <a:pt x="7398" y="17739"/>
                  </a:moveTo>
                  <a:lnTo>
                    <a:pt x="7300" y="18031"/>
                  </a:lnTo>
                  <a:lnTo>
                    <a:pt x="7252" y="18177"/>
                  </a:lnTo>
                  <a:lnTo>
                    <a:pt x="7252" y="18299"/>
                  </a:lnTo>
                  <a:lnTo>
                    <a:pt x="7008" y="18202"/>
                  </a:lnTo>
                  <a:lnTo>
                    <a:pt x="7154" y="17739"/>
                  </a:lnTo>
                  <a:close/>
                  <a:moveTo>
                    <a:pt x="8833" y="17715"/>
                  </a:moveTo>
                  <a:lnTo>
                    <a:pt x="8785" y="17837"/>
                  </a:lnTo>
                  <a:lnTo>
                    <a:pt x="8736" y="17983"/>
                  </a:lnTo>
                  <a:lnTo>
                    <a:pt x="8712" y="18104"/>
                  </a:lnTo>
                  <a:lnTo>
                    <a:pt x="8736" y="18153"/>
                  </a:lnTo>
                  <a:lnTo>
                    <a:pt x="8736" y="18202"/>
                  </a:lnTo>
                  <a:lnTo>
                    <a:pt x="8809" y="18250"/>
                  </a:lnTo>
                  <a:lnTo>
                    <a:pt x="8882" y="18250"/>
                  </a:lnTo>
                  <a:lnTo>
                    <a:pt x="8931" y="18226"/>
                  </a:lnTo>
                  <a:lnTo>
                    <a:pt x="9004" y="18153"/>
                  </a:lnTo>
                  <a:lnTo>
                    <a:pt x="9125" y="17958"/>
                  </a:lnTo>
                  <a:lnTo>
                    <a:pt x="9198" y="17739"/>
                  </a:lnTo>
                  <a:lnTo>
                    <a:pt x="9393" y="17739"/>
                  </a:lnTo>
                  <a:lnTo>
                    <a:pt x="9369" y="17861"/>
                  </a:lnTo>
                  <a:lnTo>
                    <a:pt x="9369" y="18007"/>
                  </a:lnTo>
                  <a:lnTo>
                    <a:pt x="9125" y="18153"/>
                  </a:lnTo>
                  <a:lnTo>
                    <a:pt x="8833" y="18275"/>
                  </a:lnTo>
                  <a:lnTo>
                    <a:pt x="8566" y="18372"/>
                  </a:lnTo>
                  <a:lnTo>
                    <a:pt x="8249" y="18421"/>
                  </a:lnTo>
                  <a:lnTo>
                    <a:pt x="8274" y="18275"/>
                  </a:lnTo>
                  <a:lnTo>
                    <a:pt x="8371" y="17983"/>
                  </a:lnTo>
                  <a:lnTo>
                    <a:pt x="8468" y="17715"/>
                  </a:lnTo>
                  <a:close/>
                  <a:moveTo>
                    <a:pt x="8176" y="17715"/>
                  </a:moveTo>
                  <a:lnTo>
                    <a:pt x="8030" y="18056"/>
                  </a:lnTo>
                  <a:lnTo>
                    <a:pt x="7957" y="18250"/>
                  </a:lnTo>
                  <a:lnTo>
                    <a:pt x="7933" y="18445"/>
                  </a:lnTo>
                  <a:lnTo>
                    <a:pt x="7738" y="18421"/>
                  </a:lnTo>
                  <a:lnTo>
                    <a:pt x="7568" y="18396"/>
                  </a:lnTo>
                  <a:lnTo>
                    <a:pt x="7568" y="18226"/>
                  </a:lnTo>
                  <a:lnTo>
                    <a:pt x="7641" y="17983"/>
                  </a:lnTo>
                  <a:lnTo>
                    <a:pt x="7738" y="17715"/>
                  </a:lnTo>
                  <a:close/>
                  <a:moveTo>
                    <a:pt x="8128" y="2094"/>
                  </a:moveTo>
                  <a:lnTo>
                    <a:pt x="7714" y="2142"/>
                  </a:lnTo>
                  <a:lnTo>
                    <a:pt x="7325" y="2191"/>
                  </a:lnTo>
                  <a:lnTo>
                    <a:pt x="6935" y="2264"/>
                  </a:lnTo>
                  <a:lnTo>
                    <a:pt x="6546" y="2386"/>
                  </a:lnTo>
                  <a:lnTo>
                    <a:pt x="6181" y="2507"/>
                  </a:lnTo>
                  <a:lnTo>
                    <a:pt x="5841" y="2653"/>
                  </a:lnTo>
                  <a:lnTo>
                    <a:pt x="5500" y="2824"/>
                  </a:lnTo>
                  <a:lnTo>
                    <a:pt x="5184" y="3018"/>
                  </a:lnTo>
                  <a:lnTo>
                    <a:pt x="4892" y="3237"/>
                  </a:lnTo>
                  <a:lnTo>
                    <a:pt x="4551" y="3554"/>
                  </a:lnTo>
                  <a:lnTo>
                    <a:pt x="4210" y="3918"/>
                  </a:lnTo>
                  <a:lnTo>
                    <a:pt x="3918" y="4332"/>
                  </a:lnTo>
                  <a:lnTo>
                    <a:pt x="3626" y="4746"/>
                  </a:lnTo>
                  <a:lnTo>
                    <a:pt x="3383" y="5159"/>
                  </a:lnTo>
                  <a:lnTo>
                    <a:pt x="3164" y="5549"/>
                  </a:lnTo>
                  <a:lnTo>
                    <a:pt x="3018" y="5889"/>
                  </a:lnTo>
                  <a:lnTo>
                    <a:pt x="2921" y="6157"/>
                  </a:lnTo>
                  <a:lnTo>
                    <a:pt x="2823" y="6595"/>
                  </a:lnTo>
                  <a:lnTo>
                    <a:pt x="2775" y="7057"/>
                  </a:lnTo>
                  <a:lnTo>
                    <a:pt x="2750" y="7495"/>
                  </a:lnTo>
                  <a:lnTo>
                    <a:pt x="2775" y="7958"/>
                  </a:lnTo>
                  <a:lnTo>
                    <a:pt x="2823" y="8396"/>
                  </a:lnTo>
                  <a:lnTo>
                    <a:pt x="2921" y="8834"/>
                  </a:lnTo>
                  <a:lnTo>
                    <a:pt x="3067" y="9272"/>
                  </a:lnTo>
                  <a:lnTo>
                    <a:pt x="3237" y="9685"/>
                  </a:lnTo>
                  <a:lnTo>
                    <a:pt x="3602" y="10367"/>
                  </a:lnTo>
                  <a:lnTo>
                    <a:pt x="3991" y="11024"/>
                  </a:lnTo>
                  <a:lnTo>
                    <a:pt x="4843" y="12337"/>
                  </a:lnTo>
                  <a:lnTo>
                    <a:pt x="5281" y="13019"/>
                  </a:lnTo>
                  <a:lnTo>
                    <a:pt x="5476" y="13384"/>
                  </a:lnTo>
                  <a:lnTo>
                    <a:pt x="5646" y="13724"/>
                  </a:lnTo>
                  <a:lnTo>
                    <a:pt x="5792" y="14089"/>
                  </a:lnTo>
                  <a:lnTo>
                    <a:pt x="5914" y="14454"/>
                  </a:lnTo>
                  <a:lnTo>
                    <a:pt x="5987" y="14844"/>
                  </a:lnTo>
                  <a:lnTo>
                    <a:pt x="5987" y="15282"/>
                  </a:lnTo>
                  <a:lnTo>
                    <a:pt x="5962" y="15379"/>
                  </a:lnTo>
                  <a:lnTo>
                    <a:pt x="5962" y="15428"/>
                  </a:lnTo>
                  <a:lnTo>
                    <a:pt x="5889" y="15525"/>
                  </a:lnTo>
                  <a:lnTo>
                    <a:pt x="5841" y="15647"/>
                  </a:lnTo>
                  <a:lnTo>
                    <a:pt x="5816" y="15768"/>
                  </a:lnTo>
                  <a:lnTo>
                    <a:pt x="5792" y="15914"/>
                  </a:lnTo>
                  <a:lnTo>
                    <a:pt x="5816" y="16036"/>
                  </a:lnTo>
                  <a:lnTo>
                    <a:pt x="5841" y="16158"/>
                  </a:lnTo>
                  <a:lnTo>
                    <a:pt x="5889" y="16279"/>
                  </a:lnTo>
                  <a:lnTo>
                    <a:pt x="5962" y="16377"/>
                  </a:lnTo>
                  <a:lnTo>
                    <a:pt x="5865" y="16474"/>
                  </a:lnTo>
                  <a:lnTo>
                    <a:pt x="5792" y="16620"/>
                  </a:lnTo>
                  <a:lnTo>
                    <a:pt x="5768" y="16766"/>
                  </a:lnTo>
                  <a:lnTo>
                    <a:pt x="5768" y="16912"/>
                  </a:lnTo>
                  <a:lnTo>
                    <a:pt x="5768" y="17058"/>
                  </a:lnTo>
                  <a:lnTo>
                    <a:pt x="5816" y="17204"/>
                  </a:lnTo>
                  <a:lnTo>
                    <a:pt x="5889" y="17350"/>
                  </a:lnTo>
                  <a:lnTo>
                    <a:pt x="5987" y="17472"/>
                  </a:lnTo>
                  <a:lnTo>
                    <a:pt x="5962" y="17496"/>
                  </a:lnTo>
                  <a:lnTo>
                    <a:pt x="5914" y="17618"/>
                  </a:lnTo>
                  <a:lnTo>
                    <a:pt x="5914" y="17715"/>
                  </a:lnTo>
                  <a:lnTo>
                    <a:pt x="5938" y="17837"/>
                  </a:lnTo>
                  <a:lnTo>
                    <a:pt x="5987" y="17934"/>
                  </a:lnTo>
                  <a:lnTo>
                    <a:pt x="6133" y="18129"/>
                  </a:lnTo>
                  <a:lnTo>
                    <a:pt x="6303" y="18299"/>
                  </a:lnTo>
                  <a:lnTo>
                    <a:pt x="6424" y="18421"/>
                  </a:lnTo>
                  <a:lnTo>
                    <a:pt x="6570" y="18518"/>
                  </a:lnTo>
                  <a:lnTo>
                    <a:pt x="6862" y="18688"/>
                  </a:lnTo>
                  <a:lnTo>
                    <a:pt x="7179" y="18810"/>
                  </a:lnTo>
                  <a:lnTo>
                    <a:pt x="7495" y="18859"/>
                  </a:lnTo>
                  <a:lnTo>
                    <a:pt x="7738" y="18883"/>
                  </a:lnTo>
                  <a:lnTo>
                    <a:pt x="7982" y="18883"/>
                  </a:lnTo>
                  <a:lnTo>
                    <a:pt x="8030" y="18956"/>
                  </a:lnTo>
                  <a:lnTo>
                    <a:pt x="8079" y="18980"/>
                  </a:lnTo>
                  <a:lnTo>
                    <a:pt x="8128" y="18980"/>
                  </a:lnTo>
                  <a:lnTo>
                    <a:pt x="8176" y="18956"/>
                  </a:lnTo>
                  <a:lnTo>
                    <a:pt x="8201" y="18907"/>
                  </a:lnTo>
                  <a:lnTo>
                    <a:pt x="8201" y="18883"/>
                  </a:lnTo>
                  <a:lnTo>
                    <a:pt x="8493" y="18834"/>
                  </a:lnTo>
                  <a:lnTo>
                    <a:pt x="8785" y="18761"/>
                  </a:lnTo>
                  <a:lnTo>
                    <a:pt x="9052" y="18664"/>
                  </a:lnTo>
                  <a:lnTo>
                    <a:pt x="9320" y="18542"/>
                  </a:lnTo>
                  <a:lnTo>
                    <a:pt x="9563" y="18396"/>
                  </a:lnTo>
                  <a:lnTo>
                    <a:pt x="9807" y="18226"/>
                  </a:lnTo>
                  <a:lnTo>
                    <a:pt x="10050" y="18056"/>
                  </a:lnTo>
                  <a:lnTo>
                    <a:pt x="10269" y="17837"/>
                  </a:lnTo>
                  <a:lnTo>
                    <a:pt x="10318" y="17764"/>
                  </a:lnTo>
                  <a:lnTo>
                    <a:pt x="10342" y="17691"/>
                  </a:lnTo>
                  <a:lnTo>
                    <a:pt x="10464" y="17593"/>
                  </a:lnTo>
                  <a:lnTo>
                    <a:pt x="10537" y="17447"/>
                  </a:lnTo>
                  <a:lnTo>
                    <a:pt x="10585" y="17301"/>
                  </a:lnTo>
                  <a:lnTo>
                    <a:pt x="10634" y="17107"/>
                  </a:lnTo>
                  <a:lnTo>
                    <a:pt x="10634" y="16936"/>
                  </a:lnTo>
                  <a:lnTo>
                    <a:pt x="10585" y="16742"/>
                  </a:lnTo>
                  <a:lnTo>
                    <a:pt x="10512" y="16596"/>
                  </a:lnTo>
                  <a:lnTo>
                    <a:pt x="10391" y="16474"/>
                  </a:lnTo>
                  <a:lnTo>
                    <a:pt x="10488" y="16255"/>
                  </a:lnTo>
                  <a:lnTo>
                    <a:pt x="10537" y="16036"/>
                  </a:lnTo>
                  <a:lnTo>
                    <a:pt x="10537" y="15817"/>
                  </a:lnTo>
                  <a:lnTo>
                    <a:pt x="10488" y="15574"/>
                  </a:lnTo>
                  <a:lnTo>
                    <a:pt x="10415" y="15476"/>
                  </a:lnTo>
                  <a:lnTo>
                    <a:pt x="10342" y="15379"/>
                  </a:lnTo>
                  <a:lnTo>
                    <a:pt x="10342" y="15306"/>
                  </a:lnTo>
                  <a:lnTo>
                    <a:pt x="10415" y="14965"/>
                  </a:lnTo>
                  <a:lnTo>
                    <a:pt x="10464" y="14625"/>
                  </a:lnTo>
                  <a:lnTo>
                    <a:pt x="10512" y="14284"/>
                  </a:lnTo>
                  <a:lnTo>
                    <a:pt x="10585" y="13943"/>
                  </a:lnTo>
                  <a:lnTo>
                    <a:pt x="10658" y="13700"/>
                  </a:lnTo>
                  <a:lnTo>
                    <a:pt x="10756" y="13457"/>
                  </a:lnTo>
                  <a:lnTo>
                    <a:pt x="10999" y="12994"/>
                  </a:lnTo>
                  <a:lnTo>
                    <a:pt x="11023" y="12970"/>
                  </a:lnTo>
                  <a:lnTo>
                    <a:pt x="11023" y="12946"/>
                  </a:lnTo>
                  <a:lnTo>
                    <a:pt x="11340" y="12459"/>
                  </a:lnTo>
                  <a:lnTo>
                    <a:pt x="11632" y="11972"/>
                  </a:lnTo>
                  <a:lnTo>
                    <a:pt x="12191" y="11194"/>
                  </a:lnTo>
                  <a:lnTo>
                    <a:pt x="12483" y="10780"/>
                  </a:lnTo>
                  <a:lnTo>
                    <a:pt x="12751" y="10367"/>
                  </a:lnTo>
                  <a:lnTo>
                    <a:pt x="12994" y="9953"/>
                  </a:lnTo>
                  <a:lnTo>
                    <a:pt x="13213" y="9515"/>
                  </a:lnTo>
                  <a:lnTo>
                    <a:pt x="13384" y="9053"/>
                  </a:lnTo>
                  <a:lnTo>
                    <a:pt x="13457" y="8809"/>
                  </a:lnTo>
                  <a:lnTo>
                    <a:pt x="13505" y="8590"/>
                  </a:lnTo>
                  <a:lnTo>
                    <a:pt x="13554" y="8152"/>
                  </a:lnTo>
                  <a:lnTo>
                    <a:pt x="13554" y="7714"/>
                  </a:lnTo>
                  <a:lnTo>
                    <a:pt x="13505" y="7276"/>
                  </a:lnTo>
                  <a:lnTo>
                    <a:pt x="13432" y="6838"/>
                  </a:lnTo>
                  <a:lnTo>
                    <a:pt x="13335" y="6400"/>
                  </a:lnTo>
                  <a:lnTo>
                    <a:pt x="13213" y="5962"/>
                  </a:lnTo>
                  <a:lnTo>
                    <a:pt x="12946" y="5135"/>
                  </a:lnTo>
                  <a:lnTo>
                    <a:pt x="12800" y="4770"/>
                  </a:lnTo>
                  <a:lnTo>
                    <a:pt x="12605" y="4429"/>
                  </a:lnTo>
                  <a:lnTo>
                    <a:pt x="12386" y="4113"/>
                  </a:lnTo>
                  <a:lnTo>
                    <a:pt x="12143" y="3797"/>
                  </a:lnTo>
                  <a:lnTo>
                    <a:pt x="12143" y="3773"/>
                  </a:lnTo>
                  <a:lnTo>
                    <a:pt x="12094" y="3675"/>
                  </a:lnTo>
                  <a:lnTo>
                    <a:pt x="12021" y="3602"/>
                  </a:lnTo>
                  <a:lnTo>
                    <a:pt x="11948" y="3554"/>
                  </a:lnTo>
                  <a:lnTo>
                    <a:pt x="11851" y="3505"/>
                  </a:lnTo>
                  <a:lnTo>
                    <a:pt x="11607" y="3286"/>
                  </a:lnTo>
                  <a:lnTo>
                    <a:pt x="11340" y="3091"/>
                  </a:lnTo>
                  <a:lnTo>
                    <a:pt x="11072" y="2897"/>
                  </a:lnTo>
                  <a:lnTo>
                    <a:pt x="10804" y="2726"/>
                  </a:lnTo>
                  <a:lnTo>
                    <a:pt x="10464" y="2556"/>
                  </a:lnTo>
                  <a:lnTo>
                    <a:pt x="10099" y="2386"/>
                  </a:lnTo>
                  <a:lnTo>
                    <a:pt x="9709" y="2264"/>
                  </a:lnTo>
                  <a:lnTo>
                    <a:pt x="9320" y="2191"/>
                  </a:lnTo>
                  <a:lnTo>
                    <a:pt x="8931" y="2142"/>
                  </a:lnTo>
                  <a:lnTo>
                    <a:pt x="8517" y="209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E6941159-9A9B-4FC2-A1B2-CE18B01B518B}"/>
              </a:ext>
            </a:extLst>
          </p:cNvPr>
          <p:cNvSpPr/>
          <p:nvPr/>
        </p:nvSpPr>
        <p:spPr>
          <a:xfrm>
            <a:off x="411168" y="1683008"/>
            <a:ext cx="11710153" cy="5559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189" lvl="1" indent="-457189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教師專業成長暨取得專業證照獎勵機制</a:t>
            </a:r>
            <a:endParaRPr lang="en-US" altLang="zh-TW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90575" lvl="2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申請人：本校專任教師</a:t>
            </a:r>
            <a:r>
              <a:rPr lang="en-US" altLang="zh-TW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含專任運動教練、專業技術人員及專案教師</a:t>
            </a:r>
            <a:r>
              <a:rPr lang="en-US" altLang="zh-TW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90575" lvl="2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申請報名費補助：研討會、短期研習、課程進修、證照進修。</a:t>
            </a:r>
            <a:endParaRPr lang="en-US" altLang="zh-TW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90575" lvl="2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申請證照獎勵金：教師於本校服務期間考取國際級、國家級或等同等級之證照。</a:t>
            </a:r>
            <a:endParaRPr lang="en-US" altLang="zh-TW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90575" lvl="2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第一梯次申請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：即日起至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日止</a:t>
            </a:r>
            <a:endParaRPr lang="en-US" altLang="zh-TW" sz="2667" b="1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609585" lvl="2">
              <a:lnSpc>
                <a:spcPct val="150000"/>
              </a:lnSpc>
            </a:pP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申請獎勵期間：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113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-113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31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日止。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990575" lvl="2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第二梯次申請：預計於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月公告。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申請獎勵期間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113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-12</a:t>
            </a:r>
            <a:r>
              <a:rPr lang="zh-TW" altLang="en-US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月初</a:t>
            </a:r>
            <a:r>
              <a:rPr lang="en-US" altLang="zh-TW" sz="2667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990575" lvl="2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sz="2667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59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D641C1B-EFA1-9A7C-890D-746C71B9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F1D9C-2F60-4C9E-A743-07AC54246C04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ABBC612-FD32-4585-811B-532E215AE246}"/>
              </a:ext>
            </a:extLst>
          </p:cNvPr>
          <p:cNvSpPr/>
          <p:nvPr/>
        </p:nvSpPr>
        <p:spPr>
          <a:xfrm>
            <a:off x="369820" y="1694786"/>
            <a:ext cx="11387336" cy="44461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189" lvl="1" indent="-457189">
              <a:lnSpc>
                <a:spcPts val="4267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教師評鑑：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lvl="2">
              <a:lnSpc>
                <a:spcPts val="4267"/>
              </a:lnSpc>
            </a:pP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113-1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學期教師評鑑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人，已於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日臺體教字第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1132100495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號函通知。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-457189">
              <a:lnSpc>
                <a:spcPts val="4267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產學雙師：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773" lvl="2" indent="-457189">
              <a:lnSpc>
                <a:spcPts val="4267"/>
              </a:lnSpc>
              <a:buFont typeface="Wingdings" panose="05000000000000000000" pitchFamily="2" charset="2"/>
              <a:buChar char="ü"/>
            </a:pP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預計申請期程：即日起至</a:t>
            </a:r>
            <a:r>
              <a:rPr lang="en-US" altLang="zh-TW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113/09/13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或申請課程數達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節次截止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。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773" lvl="2" indent="-457189">
              <a:lnSpc>
                <a:spcPts val="4267"/>
              </a:lnSpc>
              <a:buFont typeface="Wingdings" panose="05000000000000000000" pitchFamily="2" charset="2"/>
              <a:buChar char="ü"/>
            </a:pP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預計辦理期程：</a:t>
            </a:r>
            <a:r>
              <a:rPr lang="en-US" altLang="zh-TW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113/09/23-113/12/06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，補助講座鐘點費與交通費，每名教師 至多申請 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次上課 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次上課填寫一份申請單 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-457189">
              <a:lnSpc>
                <a:spcPts val="4267"/>
              </a:lnSpc>
              <a:buFont typeface="Wingdings" panose="05000000000000000000" pitchFamily="2" charset="2"/>
              <a:buChar char="n"/>
            </a:pPr>
            <a:endParaRPr lang="en-US" altLang="zh-TW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Google Shape;1974;p24">
            <a:extLst>
              <a:ext uri="{FF2B5EF4-FFF2-40B4-BE49-F238E27FC236}">
                <a16:creationId xmlns:a16="http://schemas.microsoft.com/office/drawing/2014/main" id="{E46C3A85-B976-453F-A861-D4A730D8FF17}"/>
              </a:ext>
            </a:extLst>
          </p:cNvPr>
          <p:cNvSpPr txBox="1">
            <a:spLocks/>
          </p:cNvSpPr>
          <p:nvPr/>
        </p:nvSpPr>
        <p:spPr>
          <a:xfrm>
            <a:off x="1885594" y="717060"/>
            <a:ext cx="9174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defTabSz="914354">
              <a:defRPr/>
            </a:pPr>
            <a:r>
              <a:rPr lang="en-US" altLang="zh-TW" sz="48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113-1</a:t>
            </a:r>
            <a:r>
              <a:rPr lang="zh-TW" altLang="en-US" sz="48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學期規劃事項</a:t>
            </a:r>
            <a:endParaRPr lang="zh-CN" altLang="en-US" sz="4800" dirty="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7CAA060D-3847-4C4A-891D-D64FB5027C48}"/>
              </a:ext>
            </a:extLst>
          </p:cNvPr>
          <p:cNvGrpSpPr/>
          <p:nvPr/>
        </p:nvGrpSpPr>
        <p:grpSpPr>
          <a:xfrm>
            <a:off x="2099592" y="328621"/>
            <a:ext cx="1400805" cy="1383177"/>
            <a:chOff x="795781" y="136799"/>
            <a:chExt cx="1490016" cy="1491867"/>
          </a:xfrm>
        </p:grpSpPr>
        <p:sp>
          <p:nvSpPr>
            <p:cNvPr id="7" name="Google Shape;1936;p19">
              <a:extLst>
                <a:ext uri="{FF2B5EF4-FFF2-40B4-BE49-F238E27FC236}">
                  <a16:creationId xmlns:a16="http://schemas.microsoft.com/office/drawing/2014/main" id="{677918F2-67AA-46DF-8161-A7C5F2847560}"/>
                </a:ext>
              </a:extLst>
            </p:cNvPr>
            <p:cNvSpPr/>
            <p:nvPr/>
          </p:nvSpPr>
          <p:spPr>
            <a:xfrm>
              <a:off x="795781" y="136799"/>
              <a:ext cx="1490016" cy="1491867"/>
            </a:xfrm>
            <a:custGeom>
              <a:avLst/>
              <a:gdLst/>
              <a:ahLst/>
              <a:cxnLst/>
              <a:rect l="l" t="t" r="r" b="b"/>
              <a:pathLst>
                <a:path w="89712" h="82958" extrusionOk="0">
                  <a:moveTo>
                    <a:pt x="52672" y="2049"/>
                  </a:moveTo>
                  <a:cubicBezTo>
                    <a:pt x="40979" y="2915"/>
                    <a:pt x="28376" y="5688"/>
                    <a:pt x="19269" y="13072"/>
                  </a:cubicBezTo>
                  <a:cubicBezTo>
                    <a:pt x="7810" y="22364"/>
                    <a:pt x="-450" y="41692"/>
                    <a:pt x="5574" y="55159"/>
                  </a:cubicBezTo>
                  <a:cubicBezTo>
                    <a:pt x="12935" y="71613"/>
                    <a:pt x="33988" y="83483"/>
                    <a:pt x="52004" y="82883"/>
                  </a:cubicBezTo>
                  <a:cubicBezTo>
                    <a:pt x="62654" y="82528"/>
                    <a:pt x="75555" y="78169"/>
                    <a:pt x="80730" y="68854"/>
                  </a:cubicBezTo>
                  <a:cubicBezTo>
                    <a:pt x="89352" y="53334"/>
                    <a:pt x="86569" y="30516"/>
                    <a:pt x="76722" y="15744"/>
                  </a:cubicBezTo>
                  <a:cubicBezTo>
                    <a:pt x="69002" y="4163"/>
                    <a:pt x="51061" y="-2643"/>
                    <a:pt x="37641" y="1047"/>
                  </a:cubicBezTo>
                  <a:cubicBezTo>
                    <a:pt x="22585" y="5187"/>
                    <a:pt x="4685" y="14958"/>
                    <a:pt x="898" y="30107"/>
                  </a:cubicBezTo>
                  <a:cubicBezTo>
                    <a:pt x="-3402" y="47308"/>
                    <a:pt x="8934" y="71200"/>
                    <a:pt x="25616" y="77205"/>
                  </a:cubicBezTo>
                  <a:cubicBezTo>
                    <a:pt x="45696" y="84433"/>
                    <a:pt x="76756" y="77025"/>
                    <a:pt x="86743" y="58165"/>
                  </a:cubicBezTo>
                  <a:cubicBezTo>
                    <a:pt x="93824" y="44791"/>
                    <a:pt x="86932" y="25486"/>
                    <a:pt x="77390" y="13740"/>
                  </a:cubicBezTo>
                  <a:cubicBezTo>
                    <a:pt x="74163" y="9767"/>
                    <a:pt x="71332" y="4292"/>
                    <a:pt x="66367" y="3051"/>
                  </a:cubicBezTo>
                </a:path>
              </a:pathLst>
            </a:custGeom>
            <a:noFill/>
            <a:ln w="1905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1937;p19">
              <a:extLst>
                <a:ext uri="{FF2B5EF4-FFF2-40B4-BE49-F238E27FC236}">
                  <a16:creationId xmlns:a16="http://schemas.microsoft.com/office/drawing/2014/main" id="{2C5CE848-BC3B-42FC-8A6D-1ECB21AB2452}"/>
                </a:ext>
              </a:extLst>
            </p:cNvPr>
            <p:cNvSpPr/>
            <p:nvPr/>
          </p:nvSpPr>
          <p:spPr>
            <a:xfrm>
              <a:off x="1160653" y="460776"/>
              <a:ext cx="760271" cy="843911"/>
            </a:xfrm>
            <a:custGeom>
              <a:avLst/>
              <a:gdLst/>
              <a:ahLst/>
              <a:cxnLst/>
              <a:rect l="l" t="t" r="r" b="b"/>
              <a:pathLst>
                <a:path w="15817" h="18981" extrusionOk="0">
                  <a:moveTo>
                    <a:pt x="11364" y="1"/>
                  </a:moveTo>
                  <a:lnTo>
                    <a:pt x="11242" y="25"/>
                  </a:lnTo>
                  <a:lnTo>
                    <a:pt x="11169" y="74"/>
                  </a:lnTo>
                  <a:lnTo>
                    <a:pt x="11096" y="171"/>
                  </a:lnTo>
                  <a:lnTo>
                    <a:pt x="10780" y="731"/>
                  </a:lnTo>
                  <a:lnTo>
                    <a:pt x="10634" y="999"/>
                  </a:lnTo>
                  <a:lnTo>
                    <a:pt x="10537" y="1315"/>
                  </a:lnTo>
                  <a:lnTo>
                    <a:pt x="10512" y="1388"/>
                  </a:lnTo>
                  <a:lnTo>
                    <a:pt x="10537" y="1461"/>
                  </a:lnTo>
                  <a:lnTo>
                    <a:pt x="10585" y="1534"/>
                  </a:lnTo>
                  <a:lnTo>
                    <a:pt x="10634" y="1583"/>
                  </a:lnTo>
                  <a:lnTo>
                    <a:pt x="10707" y="1607"/>
                  </a:lnTo>
                  <a:lnTo>
                    <a:pt x="10804" y="1631"/>
                  </a:lnTo>
                  <a:lnTo>
                    <a:pt x="10877" y="1607"/>
                  </a:lnTo>
                  <a:lnTo>
                    <a:pt x="10950" y="1558"/>
                  </a:lnTo>
                  <a:lnTo>
                    <a:pt x="11145" y="1315"/>
                  </a:lnTo>
                  <a:lnTo>
                    <a:pt x="11291" y="1047"/>
                  </a:lnTo>
                  <a:lnTo>
                    <a:pt x="11510" y="731"/>
                  </a:lnTo>
                  <a:lnTo>
                    <a:pt x="11583" y="682"/>
                  </a:lnTo>
                  <a:lnTo>
                    <a:pt x="11656" y="609"/>
                  </a:lnTo>
                  <a:lnTo>
                    <a:pt x="11705" y="463"/>
                  </a:lnTo>
                  <a:lnTo>
                    <a:pt x="11729" y="342"/>
                  </a:lnTo>
                  <a:lnTo>
                    <a:pt x="11705" y="220"/>
                  </a:lnTo>
                  <a:lnTo>
                    <a:pt x="11656" y="123"/>
                  </a:lnTo>
                  <a:lnTo>
                    <a:pt x="11583" y="50"/>
                  </a:lnTo>
                  <a:lnTo>
                    <a:pt x="11486" y="25"/>
                  </a:lnTo>
                  <a:lnTo>
                    <a:pt x="11461" y="1"/>
                  </a:lnTo>
                  <a:close/>
                  <a:moveTo>
                    <a:pt x="3821" y="171"/>
                  </a:moveTo>
                  <a:lnTo>
                    <a:pt x="3748" y="196"/>
                  </a:lnTo>
                  <a:lnTo>
                    <a:pt x="3699" y="244"/>
                  </a:lnTo>
                  <a:lnTo>
                    <a:pt x="3651" y="317"/>
                  </a:lnTo>
                  <a:lnTo>
                    <a:pt x="3651" y="390"/>
                  </a:lnTo>
                  <a:lnTo>
                    <a:pt x="3651" y="463"/>
                  </a:lnTo>
                  <a:lnTo>
                    <a:pt x="3699" y="634"/>
                  </a:lnTo>
                  <a:lnTo>
                    <a:pt x="3772" y="804"/>
                  </a:lnTo>
                  <a:lnTo>
                    <a:pt x="3943" y="1120"/>
                  </a:lnTo>
                  <a:lnTo>
                    <a:pt x="4113" y="1461"/>
                  </a:lnTo>
                  <a:lnTo>
                    <a:pt x="4259" y="1802"/>
                  </a:lnTo>
                  <a:lnTo>
                    <a:pt x="4332" y="1923"/>
                  </a:lnTo>
                  <a:lnTo>
                    <a:pt x="4429" y="1996"/>
                  </a:lnTo>
                  <a:lnTo>
                    <a:pt x="4527" y="2021"/>
                  </a:lnTo>
                  <a:lnTo>
                    <a:pt x="4624" y="1996"/>
                  </a:lnTo>
                  <a:lnTo>
                    <a:pt x="4721" y="1972"/>
                  </a:lnTo>
                  <a:lnTo>
                    <a:pt x="4794" y="1899"/>
                  </a:lnTo>
                  <a:lnTo>
                    <a:pt x="4843" y="1777"/>
                  </a:lnTo>
                  <a:lnTo>
                    <a:pt x="4843" y="1656"/>
                  </a:lnTo>
                  <a:lnTo>
                    <a:pt x="4794" y="1461"/>
                  </a:lnTo>
                  <a:lnTo>
                    <a:pt x="4697" y="1266"/>
                  </a:lnTo>
                  <a:lnTo>
                    <a:pt x="4502" y="901"/>
                  </a:lnTo>
                  <a:lnTo>
                    <a:pt x="4283" y="536"/>
                  </a:lnTo>
                  <a:lnTo>
                    <a:pt x="4162" y="390"/>
                  </a:lnTo>
                  <a:lnTo>
                    <a:pt x="4040" y="244"/>
                  </a:lnTo>
                  <a:lnTo>
                    <a:pt x="3967" y="196"/>
                  </a:lnTo>
                  <a:lnTo>
                    <a:pt x="3894" y="171"/>
                  </a:lnTo>
                  <a:close/>
                  <a:moveTo>
                    <a:pt x="15452" y="4405"/>
                  </a:moveTo>
                  <a:lnTo>
                    <a:pt x="15379" y="4429"/>
                  </a:lnTo>
                  <a:lnTo>
                    <a:pt x="15306" y="4454"/>
                  </a:lnTo>
                  <a:lnTo>
                    <a:pt x="15135" y="4551"/>
                  </a:lnTo>
                  <a:lnTo>
                    <a:pt x="14941" y="4600"/>
                  </a:lnTo>
                  <a:lnTo>
                    <a:pt x="14551" y="4697"/>
                  </a:lnTo>
                  <a:lnTo>
                    <a:pt x="14357" y="4746"/>
                  </a:lnTo>
                  <a:lnTo>
                    <a:pt x="14162" y="4819"/>
                  </a:lnTo>
                  <a:lnTo>
                    <a:pt x="14016" y="4916"/>
                  </a:lnTo>
                  <a:lnTo>
                    <a:pt x="13870" y="5062"/>
                  </a:lnTo>
                  <a:lnTo>
                    <a:pt x="13822" y="5135"/>
                  </a:lnTo>
                  <a:lnTo>
                    <a:pt x="13822" y="5232"/>
                  </a:lnTo>
                  <a:lnTo>
                    <a:pt x="13846" y="5330"/>
                  </a:lnTo>
                  <a:lnTo>
                    <a:pt x="13895" y="5354"/>
                  </a:lnTo>
                  <a:lnTo>
                    <a:pt x="13943" y="5354"/>
                  </a:lnTo>
                  <a:lnTo>
                    <a:pt x="14138" y="5378"/>
                  </a:lnTo>
                  <a:lnTo>
                    <a:pt x="14357" y="5378"/>
                  </a:lnTo>
                  <a:lnTo>
                    <a:pt x="14600" y="5354"/>
                  </a:lnTo>
                  <a:lnTo>
                    <a:pt x="14819" y="5330"/>
                  </a:lnTo>
                  <a:lnTo>
                    <a:pt x="15038" y="5257"/>
                  </a:lnTo>
                  <a:lnTo>
                    <a:pt x="15257" y="5208"/>
                  </a:lnTo>
                  <a:lnTo>
                    <a:pt x="15452" y="5111"/>
                  </a:lnTo>
                  <a:lnTo>
                    <a:pt x="15646" y="5038"/>
                  </a:lnTo>
                  <a:lnTo>
                    <a:pt x="15719" y="4989"/>
                  </a:lnTo>
                  <a:lnTo>
                    <a:pt x="15768" y="4940"/>
                  </a:lnTo>
                  <a:lnTo>
                    <a:pt x="15817" y="4819"/>
                  </a:lnTo>
                  <a:lnTo>
                    <a:pt x="15792" y="4697"/>
                  </a:lnTo>
                  <a:lnTo>
                    <a:pt x="15768" y="4575"/>
                  </a:lnTo>
                  <a:lnTo>
                    <a:pt x="15671" y="4478"/>
                  </a:lnTo>
                  <a:lnTo>
                    <a:pt x="15573" y="4429"/>
                  </a:lnTo>
                  <a:lnTo>
                    <a:pt x="15452" y="4405"/>
                  </a:lnTo>
                  <a:close/>
                  <a:moveTo>
                    <a:pt x="317" y="4697"/>
                  </a:moveTo>
                  <a:lnTo>
                    <a:pt x="220" y="4721"/>
                  </a:lnTo>
                  <a:lnTo>
                    <a:pt x="122" y="4746"/>
                  </a:lnTo>
                  <a:lnTo>
                    <a:pt x="25" y="4794"/>
                  </a:lnTo>
                  <a:lnTo>
                    <a:pt x="1" y="4867"/>
                  </a:lnTo>
                  <a:lnTo>
                    <a:pt x="1" y="4965"/>
                  </a:lnTo>
                  <a:lnTo>
                    <a:pt x="49" y="5038"/>
                  </a:lnTo>
                  <a:lnTo>
                    <a:pt x="195" y="5184"/>
                  </a:lnTo>
                  <a:lnTo>
                    <a:pt x="390" y="5305"/>
                  </a:lnTo>
                  <a:lnTo>
                    <a:pt x="779" y="5524"/>
                  </a:lnTo>
                  <a:lnTo>
                    <a:pt x="1169" y="5743"/>
                  </a:lnTo>
                  <a:lnTo>
                    <a:pt x="1388" y="5841"/>
                  </a:lnTo>
                  <a:lnTo>
                    <a:pt x="1582" y="5938"/>
                  </a:lnTo>
                  <a:lnTo>
                    <a:pt x="1655" y="5962"/>
                  </a:lnTo>
                  <a:lnTo>
                    <a:pt x="1801" y="5962"/>
                  </a:lnTo>
                  <a:lnTo>
                    <a:pt x="1850" y="5938"/>
                  </a:lnTo>
                  <a:lnTo>
                    <a:pt x="1923" y="5841"/>
                  </a:lnTo>
                  <a:lnTo>
                    <a:pt x="1972" y="5743"/>
                  </a:lnTo>
                  <a:lnTo>
                    <a:pt x="1996" y="5622"/>
                  </a:lnTo>
                  <a:lnTo>
                    <a:pt x="1972" y="5476"/>
                  </a:lnTo>
                  <a:lnTo>
                    <a:pt x="1899" y="5378"/>
                  </a:lnTo>
                  <a:lnTo>
                    <a:pt x="1826" y="5330"/>
                  </a:lnTo>
                  <a:lnTo>
                    <a:pt x="1777" y="5305"/>
                  </a:lnTo>
                  <a:lnTo>
                    <a:pt x="1582" y="5208"/>
                  </a:lnTo>
                  <a:lnTo>
                    <a:pt x="1388" y="5111"/>
                  </a:lnTo>
                  <a:lnTo>
                    <a:pt x="974" y="4892"/>
                  </a:lnTo>
                  <a:lnTo>
                    <a:pt x="755" y="4794"/>
                  </a:lnTo>
                  <a:lnTo>
                    <a:pt x="536" y="4721"/>
                  </a:lnTo>
                  <a:lnTo>
                    <a:pt x="317" y="4697"/>
                  </a:lnTo>
                  <a:close/>
                  <a:moveTo>
                    <a:pt x="8809" y="6936"/>
                  </a:moveTo>
                  <a:lnTo>
                    <a:pt x="8736" y="6984"/>
                  </a:lnTo>
                  <a:lnTo>
                    <a:pt x="8663" y="7057"/>
                  </a:lnTo>
                  <a:lnTo>
                    <a:pt x="8566" y="7252"/>
                  </a:lnTo>
                  <a:lnTo>
                    <a:pt x="8468" y="7495"/>
                  </a:lnTo>
                  <a:lnTo>
                    <a:pt x="8420" y="7739"/>
                  </a:lnTo>
                  <a:lnTo>
                    <a:pt x="8395" y="7958"/>
                  </a:lnTo>
                  <a:lnTo>
                    <a:pt x="8395" y="8128"/>
                  </a:lnTo>
                  <a:lnTo>
                    <a:pt x="8322" y="8177"/>
                  </a:lnTo>
                  <a:lnTo>
                    <a:pt x="8201" y="8225"/>
                  </a:lnTo>
                  <a:lnTo>
                    <a:pt x="8079" y="8250"/>
                  </a:lnTo>
                  <a:lnTo>
                    <a:pt x="7982" y="8225"/>
                  </a:lnTo>
                  <a:lnTo>
                    <a:pt x="7909" y="8201"/>
                  </a:lnTo>
                  <a:lnTo>
                    <a:pt x="7982" y="8079"/>
                  </a:lnTo>
                  <a:lnTo>
                    <a:pt x="8055" y="7933"/>
                  </a:lnTo>
                  <a:lnTo>
                    <a:pt x="8103" y="7812"/>
                  </a:lnTo>
                  <a:lnTo>
                    <a:pt x="8103" y="7666"/>
                  </a:lnTo>
                  <a:lnTo>
                    <a:pt x="8103" y="7520"/>
                  </a:lnTo>
                  <a:lnTo>
                    <a:pt x="8055" y="7398"/>
                  </a:lnTo>
                  <a:lnTo>
                    <a:pt x="7957" y="7252"/>
                  </a:lnTo>
                  <a:lnTo>
                    <a:pt x="7836" y="7130"/>
                  </a:lnTo>
                  <a:lnTo>
                    <a:pt x="7763" y="7082"/>
                  </a:lnTo>
                  <a:lnTo>
                    <a:pt x="7617" y="7082"/>
                  </a:lnTo>
                  <a:lnTo>
                    <a:pt x="7544" y="7130"/>
                  </a:lnTo>
                  <a:lnTo>
                    <a:pt x="7446" y="7252"/>
                  </a:lnTo>
                  <a:lnTo>
                    <a:pt x="7373" y="7374"/>
                  </a:lnTo>
                  <a:lnTo>
                    <a:pt x="7325" y="7495"/>
                  </a:lnTo>
                  <a:lnTo>
                    <a:pt x="7300" y="7641"/>
                  </a:lnTo>
                  <a:lnTo>
                    <a:pt x="7300" y="7787"/>
                  </a:lnTo>
                  <a:lnTo>
                    <a:pt x="7300" y="7909"/>
                  </a:lnTo>
                  <a:lnTo>
                    <a:pt x="7325" y="8055"/>
                  </a:lnTo>
                  <a:lnTo>
                    <a:pt x="7373" y="8177"/>
                  </a:lnTo>
                  <a:lnTo>
                    <a:pt x="7179" y="8298"/>
                  </a:lnTo>
                  <a:lnTo>
                    <a:pt x="7081" y="8323"/>
                  </a:lnTo>
                  <a:lnTo>
                    <a:pt x="6984" y="8347"/>
                  </a:lnTo>
                  <a:lnTo>
                    <a:pt x="6911" y="8371"/>
                  </a:lnTo>
                  <a:lnTo>
                    <a:pt x="6814" y="8347"/>
                  </a:lnTo>
                  <a:lnTo>
                    <a:pt x="6692" y="8298"/>
                  </a:lnTo>
                  <a:lnTo>
                    <a:pt x="6570" y="8201"/>
                  </a:lnTo>
                  <a:lnTo>
                    <a:pt x="6497" y="8055"/>
                  </a:lnTo>
                  <a:lnTo>
                    <a:pt x="6449" y="7909"/>
                  </a:lnTo>
                  <a:lnTo>
                    <a:pt x="6449" y="7739"/>
                  </a:lnTo>
                  <a:lnTo>
                    <a:pt x="6497" y="7544"/>
                  </a:lnTo>
                  <a:lnTo>
                    <a:pt x="6497" y="7520"/>
                  </a:lnTo>
                  <a:lnTo>
                    <a:pt x="6473" y="7520"/>
                  </a:lnTo>
                  <a:lnTo>
                    <a:pt x="6449" y="7495"/>
                  </a:lnTo>
                  <a:lnTo>
                    <a:pt x="6424" y="7520"/>
                  </a:lnTo>
                  <a:lnTo>
                    <a:pt x="6327" y="7617"/>
                  </a:lnTo>
                  <a:lnTo>
                    <a:pt x="6254" y="7739"/>
                  </a:lnTo>
                  <a:lnTo>
                    <a:pt x="6230" y="7836"/>
                  </a:lnTo>
                  <a:lnTo>
                    <a:pt x="6206" y="7958"/>
                  </a:lnTo>
                  <a:lnTo>
                    <a:pt x="6206" y="8055"/>
                  </a:lnTo>
                  <a:lnTo>
                    <a:pt x="6206" y="8177"/>
                  </a:lnTo>
                  <a:lnTo>
                    <a:pt x="6254" y="8274"/>
                  </a:lnTo>
                  <a:lnTo>
                    <a:pt x="6303" y="8371"/>
                  </a:lnTo>
                  <a:lnTo>
                    <a:pt x="6376" y="8469"/>
                  </a:lnTo>
                  <a:lnTo>
                    <a:pt x="6449" y="8542"/>
                  </a:lnTo>
                  <a:lnTo>
                    <a:pt x="6546" y="8615"/>
                  </a:lnTo>
                  <a:lnTo>
                    <a:pt x="6643" y="8663"/>
                  </a:lnTo>
                  <a:lnTo>
                    <a:pt x="6765" y="8712"/>
                  </a:lnTo>
                  <a:lnTo>
                    <a:pt x="6862" y="8736"/>
                  </a:lnTo>
                  <a:lnTo>
                    <a:pt x="7008" y="8736"/>
                  </a:lnTo>
                  <a:lnTo>
                    <a:pt x="7130" y="8712"/>
                  </a:lnTo>
                  <a:lnTo>
                    <a:pt x="7349" y="8615"/>
                  </a:lnTo>
                  <a:lnTo>
                    <a:pt x="7592" y="8493"/>
                  </a:lnTo>
                  <a:lnTo>
                    <a:pt x="7690" y="8566"/>
                  </a:lnTo>
                  <a:lnTo>
                    <a:pt x="7836" y="8639"/>
                  </a:lnTo>
                  <a:lnTo>
                    <a:pt x="7982" y="8663"/>
                  </a:lnTo>
                  <a:lnTo>
                    <a:pt x="8128" y="8688"/>
                  </a:lnTo>
                  <a:lnTo>
                    <a:pt x="8225" y="8688"/>
                  </a:lnTo>
                  <a:lnTo>
                    <a:pt x="8347" y="8663"/>
                  </a:lnTo>
                  <a:lnTo>
                    <a:pt x="8566" y="8566"/>
                  </a:lnTo>
                  <a:lnTo>
                    <a:pt x="8639" y="8663"/>
                  </a:lnTo>
                  <a:lnTo>
                    <a:pt x="8736" y="8736"/>
                  </a:lnTo>
                  <a:lnTo>
                    <a:pt x="8833" y="8809"/>
                  </a:lnTo>
                  <a:lnTo>
                    <a:pt x="8931" y="8858"/>
                  </a:lnTo>
                  <a:lnTo>
                    <a:pt x="9174" y="8907"/>
                  </a:lnTo>
                  <a:lnTo>
                    <a:pt x="9417" y="8931"/>
                  </a:lnTo>
                  <a:lnTo>
                    <a:pt x="9661" y="8882"/>
                  </a:lnTo>
                  <a:lnTo>
                    <a:pt x="9880" y="8809"/>
                  </a:lnTo>
                  <a:lnTo>
                    <a:pt x="9977" y="8736"/>
                  </a:lnTo>
                  <a:lnTo>
                    <a:pt x="10074" y="8663"/>
                  </a:lnTo>
                  <a:lnTo>
                    <a:pt x="10172" y="8566"/>
                  </a:lnTo>
                  <a:lnTo>
                    <a:pt x="10269" y="8469"/>
                  </a:lnTo>
                  <a:lnTo>
                    <a:pt x="10293" y="8396"/>
                  </a:lnTo>
                  <a:lnTo>
                    <a:pt x="10293" y="8347"/>
                  </a:lnTo>
                  <a:lnTo>
                    <a:pt x="10269" y="8298"/>
                  </a:lnTo>
                  <a:lnTo>
                    <a:pt x="10245" y="8250"/>
                  </a:lnTo>
                  <a:lnTo>
                    <a:pt x="10172" y="8225"/>
                  </a:lnTo>
                  <a:lnTo>
                    <a:pt x="10123" y="8201"/>
                  </a:lnTo>
                  <a:lnTo>
                    <a:pt x="10001" y="8201"/>
                  </a:lnTo>
                  <a:lnTo>
                    <a:pt x="9782" y="8323"/>
                  </a:lnTo>
                  <a:lnTo>
                    <a:pt x="9563" y="8420"/>
                  </a:lnTo>
                  <a:lnTo>
                    <a:pt x="9442" y="8444"/>
                  </a:lnTo>
                  <a:lnTo>
                    <a:pt x="9344" y="8469"/>
                  </a:lnTo>
                  <a:lnTo>
                    <a:pt x="9223" y="8469"/>
                  </a:lnTo>
                  <a:lnTo>
                    <a:pt x="9101" y="8420"/>
                  </a:lnTo>
                  <a:lnTo>
                    <a:pt x="9004" y="8347"/>
                  </a:lnTo>
                  <a:lnTo>
                    <a:pt x="8931" y="8274"/>
                  </a:lnTo>
                  <a:lnTo>
                    <a:pt x="9052" y="8128"/>
                  </a:lnTo>
                  <a:lnTo>
                    <a:pt x="9150" y="7982"/>
                  </a:lnTo>
                  <a:lnTo>
                    <a:pt x="9247" y="7836"/>
                  </a:lnTo>
                  <a:lnTo>
                    <a:pt x="9296" y="7666"/>
                  </a:lnTo>
                  <a:lnTo>
                    <a:pt x="9320" y="7495"/>
                  </a:lnTo>
                  <a:lnTo>
                    <a:pt x="9296" y="7349"/>
                  </a:lnTo>
                  <a:lnTo>
                    <a:pt x="9247" y="7203"/>
                  </a:lnTo>
                  <a:lnTo>
                    <a:pt x="9150" y="7057"/>
                  </a:lnTo>
                  <a:lnTo>
                    <a:pt x="9052" y="6984"/>
                  </a:lnTo>
                  <a:lnTo>
                    <a:pt x="8955" y="6936"/>
                  </a:lnTo>
                  <a:close/>
                  <a:moveTo>
                    <a:pt x="1947" y="9710"/>
                  </a:moveTo>
                  <a:lnTo>
                    <a:pt x="1801" y="9758"/>
                  </a:lnTo>
                  <a:lnTo>
                    <a:pt x="1582" y="9856"/>
                  </a:lnTo>
                  <a:lnTo>
                    <a:pt x="1363" y="10002"/>
                  </a:lnTo>
                  <a:lnTo>
                    <a:pt x="925" y="10294"/>
                  </a:lnTo>
                  <a:lnTo>
                    <a:pt x="706" y="10415"/>
                  </a:lnTo>
                  <a:lnTo>
                    <a:pt x="585" y="10513"/>
                  </a:lnTo>
                  <a:lnTo>
                    <a:pt x="463" y="10610"/>
                  </a:lnTo>
                  <a:lnTo>
                    <a:pt x="366" y="10707"/>
                  </a:lnTo>
                  <a:lnTo>
                    <a:pt x="317" y="10829"/>
                  </a:lnTo>
                  <a:lnTo>
                    <a:pt x="317" y="10878"/>
                  </a:lnTo>
                  <a:lnTo>
                    <a:pt x="341" y="10926"/>
                  </a:lnTo>
                  <a:lnTo>
                    <a:pt x="366" y="10999"/>
                  </a:lnTo>
                  <a:lnTo>
                    <a:pt x="439" y="11048"/>
                  </a:lnTo>
                  <a:lnTo>
                    <a:pt x="536" y="11097"/>
                  </a:lnTo>
                  <a:lnTo>
                    <a:pt x="633" y="11097"/>
                  </a:lnTo>
                  <a:lnTo>
                    <a:pt x="755" y="11072"/>
                  </a:lnTo>
                  <a:lnTo>
                    <a:pt x="877" y="11048"/>
                  </a:lnTo>
                  <a:lnTo>
                    <a:pt x="1120" y="10926"/>
                  </a:lnTo>
                  <a:lnTo>
                    <a:pt x="1315" y="10829"/>
                  </a:lnTo>
                  <a:lnTo>
                    <a:pt x="1728" y="10610"/>
                  </a:lnTo>
                  <a:lnTo>
                    <a:pt x="1947" y="10488"/>
                  </a:lnTo>
                  <a:lnTo>
                    <a:pt x="2142" y="10342"/>
                  </a:lnTo>
                  <a:lnTo>
                    <a:pt x="2264" y="10245"/>
                  </a:lnTo>
                  <a:lnTo>
                    <a:pt x="2312" y="10123"/>
                  </a:lnTo>
                  <a:lnTo>
                    <a:pt x="2312" y="10002"/>
                  </a:lnTo>
                  <a:lnTo>
                    <a:pt x="2264" y="9880"/>
                  </a:lnTo>
                  <a:lnTo>
                    <a:pt x="2191" y="9783"/>
                  </a:lnTo>
                  <a:lnTo>
                    <a:pt x="2069" y="9734"/>
                  </a:lnTo>
                  <a:lnTo>
                    <a:pt x="1947" y="9710"/>
                  </a:lnTo>
                  <a:close/>
                  <a:moveTo>
                    <a:pt x="14065" y="10026"/>
                  </a:moveTo>
                  <a:lnTo>
                    <a:pt x="13895" y="10050"/>
                  </a:lnTo>
                  <a:lnTo>
                    <a:pt x="13846" y="10075"/>
                  </a:lnTo>
                  <a:lnTo>
                    <a:pt x="13797" y="10123"/>
                  </a:lnTo>
                  <a:lnTo>
                    <a:pt x="13773" y="10172"/>
                  </a:lnTo>
                  <a:lnTo>
                    <a:pt x="13749" y="10221"/>
                  </a:lnTo>
                  <a:lnTo>
                    <a:pt x="13773" y="10318"/>
                  </a:lnTo>
                  <a:lnTo>
                    <a:pt x="13797" y="10367"/>
                  </a:lnTo>
                  <a:lnTo>
                    <a:pt x="13846" y="10415"/>
                  </a:lnTo>
                  <a:lnTo>
                    <a:pt x="14138" y="10586"/>
                  </a:lnTo>
                  <a:lnTo>
                    <a:pt x="14454" y="10756"/>
                  </a:lnTo>
                  <a:lnTo>
                    <a:pt x="14624" y="10878"/>
                  </a:lnTo>
                  <a:lnTo>
                    <a:pt x="14819" y="10975"/>
                  </a:lnTo>
                  <a:lnTo>
                    <a:pt x="15014" y="11048"/>
                  </a:lnTo>
                  <a:lnTo>
                    <a:pt x="15208" y="11097"/>
                  </a:lnTo>
                  <a:lnTo>
                    <a:pt x="15379" y="11097"/>
                  </a:lnTo>
                  <a:lnTo>
                    <a:pt x="15427" y="11072"/>
                  </a:lnTo>
                  <a:lnTo>
                    <a:pt x="15500" y="11024"/>
                  </a:lnTo>
                  <a:lnTo>
                    <a:pt x="15573" y="10951"/>
                  </a:lnTo>
                  <a:lnTo>
                    <a:pt x="15598" y="10829"/>
                  </a:lnTo>
                  <a:lnTo>
                    <a:pt x="15598" y="10707"/>
                  </a:lnTo>
                  <a:lnTo>
                    <a:pt x="15549" y="10586"/>
                  </a:lnTo>
                  <a:lnTo>
                    <a:pt x="15500" y="10537"/>
                  </a:lnTo>
                  <a:lnTo>
                    <a:pt x="15452" y="10513"/>
                  </a:lnTo>
                  <a:lnTo>
                    <a:pt x="15379" y="10464"/>
                  </a:lnTo>
                  <a:lnTo>
                    <a:pt x="15306" y="10464"/>
                  </a:lnTo>
                  <a:lnTo>
                    <a:pt x="15135" y="10415"/>
                  </a:lnTo>
                  <a:lnTo>
                    <a:pt x="14965" y="10367"/>
                  </a:lnTo>
                  <a:lnTo>
                    <a:pt x="14600" y="10196"/>
                  </a:lnTo>
                  <a:lnTo>
                    <a:pt x="14430" y="10099"/>
                  </a:lnTo>
                  <a:lnTo>
                    <a:pt x="14260" y="10050"/>
                  </a:lnTo>
                  <a:lnTo>
                    <a:pt x="14065" y="10026"/>
                  </a:lnTo>
                  <a:close/>
                  <a:moveTo>
                    <a:pt x="8468" y="2605"/>
                  </a:moveTo>
                  <a:lnTo>
                    <a:pt x="8760" y="2629"/>
                  </a:lnTo>
                  <a:lnTo>
                    <a:pt x="9052" y="2678"/>
                  </a:lnTo>
                  <a:lnTo>
                    <a:pt x="9344" y="2726"/>
                  </a:lnTo>
                  <a:lnTo>
                    <a:pt x="9125" y="2799"/>
                  </a:lnTo>
                  <a:lnTo>
                    <a:pt x="9101" y="2824"/>
                  </a:lnTo>
                  <a:lnTo>
                    <a:pt x="9101" y="2848"/>
                  </a:lnTo>
                  <a:lnTo>
                    <a:pt x="9101" y="2872"/>
                  </a:lnTo>
                  <a:lnTo>
                    <a:pt x="9125" y="2897"/>
                  </a:lnTo>
                  <a:lnTo>
                    <a:pt x="9223" y="2945"/>
                  </a:lnTo>
                  <a:lnTo>
                    <a:pt x="9320" y="2970"/>
                  </a:lnTo>
                  <a:lnTo>
                    <a:pt x="9442" y="2945"/>
                  </a:lnTo>
                  <a:lnTo>
                    <a:pt x="9563" y="2921"/>
                  </a:lnTo>
                  <a:lnTo>
                    <a:pt x="9855" y="2872"/>
                  </a:lnTo>
                  <a:lnTo>
                    <a:pt x="10269" y="3043"/>
                  </a:lnTo>
                  <a:lnTo>
                    <a:pt x="10074" y="3067"/>
                  </a:lnTo>
                  <a:lnTo>
                    <a:pt x="9855" y="3116"/>
                  </a:lnTo>
                  <a:lnTo>
                    <a:pt x="9685" y="3189"/>
                  </a:lnTo>
                  <a:lnTo>
                    <a:pt x="9515" y="3262"/>
                  </a:lnTo>
                  <a:lnTo>
                    <a:pt x="9515" y="3286"/>
                  </a:lnTo>
                  <a:lnTo>
                    <a:pt x="9490" y="3310"/>
                  </a:lnTo>
                  <a:lnTo>
                    <a:pt x="9515" y="3335"/>
                  </a:lnTo>
                  <a:lnTo>
                    <a:pt x="9539" y="3359"/>
                  </a:lnTo>
                  <a:lnTo>
                    <a:pt x="9953" y="3335"/>
                  </a:lnTo>
                  <a:lnTo>
                    <a:pt x="10342" y="3310"/>
                  </a:lnTo>
                  <a:lnTo>
                    <a:pt x="10780" y="3310"/>
                  </a:lnTo>
                  <a:lnTo>
                    <a:pt x="11048" y="3505"/>
                  </a:lnTo>
                  <a:lnTo>
                    <a:pt x="10756" y="3578"/>
                  </a:lnTo>
                  <a:lnTo>
                    <a:pt x="10464" y="3675"/>
                  </a:lnTo>
                  <a:lnTo>
                    <a:pt x="10245" y="3797"/>
                  </a:lnTo>
                  <a:lnTo>
                    <a:pt x="10099" y="3918"/>
                  </a:lnTo>
                  <a:lnTo>
                    <a:pt x="10074" y="3943"/>
                  </a:lnTo>
                  <a:lnTo>
                    <a:pt x="10099" y="3943"/>
                  </a:lnTo>
                  <a:lnTo>
                    <a:pt x="10391" y="3918"/>
                  </a:lnTo>
                  <a:lnTo>
                    <a:pt x="10683" y="3870"/>
                  </a:lnTo>
                  <a:lnTo>
                    <a:pt x="10975" y="3821"/>
                  </a:lnTo>
                  <a:lnTo>
                    <a:pt x="11291" y="3773"/>
                  </a:lnTo>
                  <a:lnTo>
                    <a:pt x="11364" y="3773"/>
                  </a:lnTo>
                  <a:lnTo>
                    <a:pt x="11583" y="3967"/>
                  </a:lnTo>
                  <a:lnTo>
                    <a:pt x="11778" y="4186"/>
                  </a:lnTo>
                  <a:lnTo>
                    <a:pt x="11388" y="4210"/>
                  </a:lnTo>
                  <a:lnTo>
                    <a:pt x="10829" y="4259"/>
                  </a:lnTo>
                  <a:lnTo>
                    <a:pt x="10561" y="4283"/>
                  </a:lnTo>
                  <a:lnTo>
                    <a:pt x="10318" y="4381"/>
                  </a:lnTo>
                  <a:lnTo>
                    <a:pt x="10293" y="4405"/>
                  </a:lnTo>
                  <a:lnTo>
                    <a:pt x="10293" y="4429"/>
                  </a:lnTo>
                  <a:lnTo>
                    <a:pt x="10318" y="4454"/>
                  </a:lnTo>
                  <a:lnTo>
                    <a:pt x="10585" y="4527"/>
                  </a:lnTo>
                  <a:lnTo>
                    <a:pt x="11705" y="4527"/>
                  </a:lnTo>
                  <a:lnTo>
                    <a:pt x="11997" y="4502"/>
                  </a:lnTo>
                  <a:lnTo>
                    <a:pt x="12216" y="4867"/>
                  </a:lnTo>
                  <a:lnTo>
                    <a:pt x="11851" y="4867"/>
                  </a:lnTo>
                  <a:lnTo>
                    <a:pt x="11267" y="4892"/>
                  </a:lnTo>
                  <a:lnTo>
                    <a:pt x="10658" y="4940"/>
                  </a:lnTo>
                  <a:lnTo>
                    <a:pt x="10634" y="4940"/>
                  </a:lnTo>
                  <a:lnTo>
                    <a:pt x="10634" y="4965"/>
                  </a:lnTo>
                  <a:lnTo>
                    <a:pt x="10634" y="4989"/>
                  </a:lnTo>
                  <a:lnTo>
                    <a:pt x="10658" y="5013"/>
                  </a:lnTo>
                  <a:lnTo>
                    <a:pt x="10902" y="5086"/>
                  </a:lnTo>
                  <a:lnTo>
                    <a:pt x="11169" y="5111"/>
                  </a:lnTo>
                  <a:lnTo>
                    <a:pt x="12021" y="5111"/>
                  </a:lnTo>
                  <a:lnTo>
                    <a:pt x="12362" y="5135"/>
                  </a:lnTo>
                  <a:lnTo>
                    <a:pt x="12556" y="5622"/>
                  </a:lnTo>
                  <a:lnTo>
                    <a:pt x="11461" y="5622"/>
                  </a:lnTo>
                  <a:lnTo>
                    <a:pt x="11291" y="5646"/>
                  </a:lnTo>
                  <a:lnTo>
                    <a:pt x="11145" y="5695"/>
                  </a:lnTo>
                  <a:lnTo>
                    <a:pt x="10999" y="5768"/>
                  </a:lnTo>
                  <a:lnTo>
                    <a:pt x="10975" y="5792"/>
                  </a:lnTo>
                  <a:lnTo>
                    <a:pt x="10999" y="5841"/>
                  </a:lnTo>
                  <a:lnTo>
                    <a:pt x="11267" y="5889"/>
                  </a:lnTo>
                  <a:lnTo>
                    <a:pt x="11534" y="5889"/>
                  </a:lnTo>
                  <a:lnTo>
                    <a:pt x="12070" y="5914"/>
                  </a:lnTo>
                  <a:lnTo>
                    <a:pt x="12654" y="5938"/>
                  </a:lnTo>
                  <a:lnTo>
                    <a:pt x="12702" y="6060"/>
                  </a:lnTo>
                  <a:lnTo>
                    <a:pt x="12727" y="6181"/>
                  </a:lnTo>
                  <a:lnTo>
                    <a:pt x="12386" y="6181"/>
                  </a:lnTo>
                  <a:lnTo>
                    <a:pt x="11729" y="6254"/>
                  </a:lnTo>
                  <a:lnTo>
                    <a:pt x="11413" y="6279"/>
                  </a:lnTo>
                  <a:lnTo>
                    <a:pt x="11121" y="6352"/>
                  </a:lnTo>
                  <a:lnTo>
                    <a:pt x="11096" y="6352"/>
                  </a:lnTo>
                  <a:lnTo>
                    <a:pt x="11096" y="6376"/>
                  </a:lnTo>
                  <a:lnTo>
                    <a:pt x="11096" y="6400"/>
                  </a:lnTo>
                  <a:lnTo>
                    <a:pt x="11121" y="6425"/>
                  </a:lnTo>
                  <a:lnTo>
                    <a:pt x="11388" y="6473"/>
                  </a:lnTo>
                  <a:lnTo>
                    <a:pt x="11656" y="6498"/>
                  </a:lnTo>
                  <a:lnTo>
                    <a:pt x="12508" y="6498"/>
                  </a:lnTo>
                  <a:lnTo>
                    <a:pt x="12824" y="6522"/>
                  </a:lnTo>
                  <a:lnTo>
                    <a:pt x="12873" y="6838"/>
                  </a:lnTo>
                  <a:lnTo>
                    <a:pt x="12556" y="6838"/>
                  </a:lnTo>
                  <a:lnTo>
                    <a:pt x="12240" y="6863"/>
                  </a:lnTo>
                  <a:lnTo>
                    <a:pt x="11753" y="6887"/>
                  </a:lnTo>
                  <a:lnTo>
                    <a:pt x="11510" y="6911"/>
                  </a:lnTo>
                  <a:lnTo>
                    <a:pt x="11267" y="6936"/>
                  </a:lnTo>
                  <a:lnTo>
                    <a:pt x="11242" y="6936"/>
                  </a:lnTo>
                  <a:lnTo>
                    <a:pt x="11242" y="6960"/>
                  </a:lnTo>
                  <a:lnTo>
                    <a:pt x="11242" y="7009"/>
                  </a:lnTo>
                  <a:lnTo>
                    <a:pt x="11267" y="7009"/>
                  </a:lnTo>
                  <a:lnTo>
                    <a:pt x="11461" y="7082"/>
                  </a:lnTo>
                  <a:lnTo>
                    <a:pt x="11680" y="7130"/>
                  </a:lnTo>
                  <a:lnTo>
                    <a:pt x="12727" y="7130"/>
                  </a:lnTo>
                  <a:lnTo>
                    <a:pt x="12921" y="7106"/>
                  </a:lnTo>
                  <a:lnTo>
                    <a:pt x="12994" y="7593"/>
                  </a:lnTo>
                  <a:lnTo>
                    <a:pt x="12994" y="7593"/>
                  </a:lnTo>
                  <a:lnTo>
                    <a:pt x="12848" y="7568"/>
                  </a:lnTo>
                  <a:lnTo>
                    <a:pt x="12702" y="7568"/>
                  </a:lnTo>
                  <a:lnTo>
                    <a:pt x="12435" y="7593"/>
                  </a:lnTo>
                  <a:lnTo>
                    <a:pt x="11997" y="7593"/>
                  </a:lnTo>
                  <a:lnTo>
                    <a:pt x="11778" y="7617"/>
                  </a:lnTo>
                  <a:lnTo>
                    <a:pt x="11559" y="7690"/>
                  </a:lnTo>
                  <a:lnTo>
                    <a:pt x="11534" y="7690"/>
                  </a:lnTo>
                  <a:lnTo>
                    <a:pt x="11534" y="7739"/>
                  </a:lnTo>
                  <a:lnTo>
                    <a:pt x="11534" y="7763"/>
                  </a:lnTo>
                  <a:lnTo>
                    <a:pt x="11559" y="7787"/>
                  </a:lnTo>
                  <a:lnTo>
                    <a:pt x="11778" y="7836"/>
                  </a:lnTo>
                  <a:lnTo>
                    <a:pt x="11997" y="7860"/>
                  </a:lnTo>
                  <a:lnTo>
                    <a:pt x="12435" y="7860"/>
                  </a:lnTo>
                  <a:lnTo>
                    <a:pt x="12702" y="7885"/>
                  </a:lnTo>
                  <a:lnTo>
                    <a:pt x="12848" y="7885"/>
                  </a:lnTo>
                  <a:lnTo>
                    <a:pt x="12994" y="7860"/>
                  </a:lnTo>
                  <a:lnTo>
                    <a:pt x="12994" y="7909"/>
                  </a:lnTo>
                  <a:lnTo>
                    <a:pt x="12994" y="8250"/>
                  </a:lnTo>
                  <a:lnTo>
                    <a:pt x="12873" y="8201"/>
                  </a:lnTo>
                  <a:lnTo>
                    <a:pt x="12775" y="8201"/>
                  </a:lnTo>
                  <a:lnTo>
                    <a:pt x="12532" y="8177"/>
                  </a:lnTo>
                  <a:lnTo>
                    <a:pt x="12094" y="8177"/>
                  </a:lnTo>
                  <a:lnTo>
                    <a:pt x="11875" y="8201"/>
                  </a:lnTo>
                  <a:lnTo>
                    <a:pt x="11656" y="8250"/>
                  </a:lnTo>
                  <a:lnTo>
                    <a:pt x="11656" y="8274"/>
                  </a:lnTo>
                  <a:lnTo>
                    <a:pt x="11632" y="8298"/>
                  </a:lnTo>
                  <a:lnTo>
                    <a:pt x="11656" y="8298"/>
                  </a:lnTo>
                  <a:lnTo>
                    <a:pt x="11656" y="8323"/>
                  </a:lnTo>
                  <a:lnTo>
                    <a:pt x="12045" y="8396"/>
                  </a:lnTo>
                  <a:lnTo>
                    <a:pt x="12410" y="8444"/>
                  </a:lnTo>
                  <a:lnTo>
                    <a:pt x="12702" y="8469"/>
                  </a:lnTo>
                  <a:lnTo>
                    <a:pt x="12824" y="8493"/>
                  </a:lnTo>
                  <a:lnTo>
                    <a:pt x="12970" y="8469"/>
                  </a:lnTo>
                  <a:lnTo>
                    <a:pt x="12873" y="8858"/>
                  </a:lnTo>
                  <a:lnTo>
                    <a:pt x="12654" y="8809"/>
                  </a:lnTo>
                  <a:lnTo>
                    <a:pt x="12483" y="8785"/>
                  </a:lnTo>
                  <a:lnTo>
                    <a:pt x="12264" y="8736"/>
                  </a:lnTo>
                  <a:lnTo>
                    <a:pt x="11826" y="8736"/>
                  </a:lnTo>
                  <a:lnTo>
                    <a:pt x="11607" y="8809"/>
                  </a:lnTo>
                  <a:lnTo>
                    <a:pt x="11583" y="8834"/>
                  </a:lnTo>
                  <a:lnTo>
                    <a:pt x="11583" y="8858"/>
                  </a:lnTo>
                  <a:lnTo>
                    <a:pt x="11583" y="8882"/>
                  </a:lnTo>
                  <a:lnTo>
                    <a:pt x="11851" y="8882"/>
                  </a:lnTo>
                  <a:lnTo>
                    <a:pt x="12094" y="8931"/>
                  </a:lnTo>
                  <a:lnTo>
                    <a:pt x="12556" y="9053"/>
                  </a:lnTo>
                  <a:lnTo>
                    <a:pt x="12775" y="9126"/>
                  </a:lnTo>
                  <a:lnTo>
                    <a:pt x="12654" y="9345"/>
                  </a:lnTo>
                  <a:lnTo>
                    <a:pt x="12508" y="9296"/>
                  </a:lnTo>
                  <a:lnTo>
                    <a:pt x="12313" y="9272"/>
                  </a:lnTo>
                  <a:lnTo>
                    <a:pt x="12143" y="9223"/>
                  </a:lnTo>
                  <a:lnTo>
                    <a:pt x="11972" y="9199"/>
                  </a:lnTo>
                  <a:lnTo>
                    <a:pt x="11607" y="9199"/>
                  </a:lnTo>
                  <a:lnTo>
                    <a:pt x="11583" y="9223"/>
                  </a:lnTo>
                  <a:lnTo>
                    <a:pt x="11583" y="9247"/>
                  </a:lnTo>
                  <a:lnTo>
                    <a:pt x="11583" y="9272"/>
                  </a:lnTo>
                  <a:lnTo>
                    <a:pt x="11924" y="9418"/>
                  </a:lnTo>
                  <a:lnTo>
                    <a:pt x="12240" y="9564"/>
                  </a:lnTo>
                  <a:lnTo>
                    <a:pt x="12532" y="9637"/>
                  </a:lnTo>
                  <a:lnTo>
                    <a:pt x="12337" y="9929"/>
                  </a:lnTo>
                  <a:lnTo>
                    <a:pt x="12337" y="9977"/>
                  </a:lnTo>
                  <a:lnTo>
                    <a:pt x="12167" y="9904"/>
                  </a:lnTo>
                  <a:lnTo>
                    <a:pt x="11997" y="9880"/>
                  </a:lnTo>
                  <a:lnTo>
                    <a:pt x="11802" y="9831"/>
                  </a:lnTo>
                  <a:lnTo>
                    <a:pt x="11242" y="9831"/>
                  </a:lnTo>
                  <a:lnTo>
                    <a:pt x="11218" y="9856"/>
                  </a:lnTo>
                  <a:lnTo>
                    <a:pt x="11218" y="9880"/>
                  </a:lnTo>
                  <a:lnTo>
                    <a:pt x="11242" y="9880"/>
                  </a:lnTo>
                  <a:lnTo>
                    <a:pt x="11534" y="10002"/>
                  </a:lnTo>
                  <a:lnTo>
                    <a:pt x="11851" y="10123"/>
                  </a:lnTo>
                  <a:lnTo>
                    <a:pt x="12167" y="10245"/>
                  </a:lnTo>
                  <a:lnTo>
                    <a:pt x="11972" y="10513"/>
                  </a:lnTo>
                  <a:lnTo>
                    <a:pt x="11826" y="10488"/>
                  </a:lnTo>
                  <a:lnTo>
                    <a:pt x="11413" y="10391"/>
                  </a:lnTo>
                  <a:lnTo>
                    <a:pt x="11023" y="10342"/>
                  </a:lnTo>
                  <a:lnTo>
                    <a:pt x="10975" y="10342"/>
                  </a:lnTo>
                  <a:lnTo>
                    <a:pt x="10975" y="10367"/>
                  </a:lnTo>
                  <a:lnTo>
                    <a:pt x="10975" y="10391"/>
                  </a:lnTo>
                  <a:lnTo>
                    <a:pt x="10999" y="10440"/>
                  </a:lnTo>
                  <a:lnTo>
                    <a:pt x="11145" y="10537"/>
                  </a:lnTo>
                  <a:lnTo>
                    <a:pt x="11315" y="10610"/>
                  </a:lnTo>
                  <a:lnTo>
                    <a:pt x="11632" y="10732"/>
                  </a:lnTo>
                  <a:lnTo>
                    <a:pt x="11802" y="10780"/>
                  </a:lnTo>
                  <a:lnTo>
                    <a:pt x="11656" y="10999"/>
                  </a:lnTo>
                  <a:lnTo>
                    <a:pt x="11510" y="10951"/>
                  </a:lnTo>
                  <a:lnTo>
                    <a:pt x="11364" y="10926"/>
                  </a:lnTo>
                  <a:lnTo>
                    <a:pt x="11072" y="10853"/>
                  </a:lnTo>
                  <a:lnTo>
                    <a:pt x="10950" y="10853"/>
                  </a:lnTo>
                  <a:lnTo>
                    <a:pt x="10804" y="10902"/>
                  </a:lnTo>
                  <a:lnTo>
                    <a:pt x="10780" y="10926"/>
                  </a:lnTo>
                  <a:lnTo>
                    <a:pt x="10756" y="10951"/>
                  </a:lnTo>
                  <a:lnTo>
                    <a:pt x="10756" y="10999"/>
                  </a:lnTo>
                  <a:lnTo>
                    <a:pt x="10780" y="11048"/>
                  </a:lnTo>
                  <a:lnTo>
                    <a:pt x="10902" y="11121"/>
                  </a:lnTo>
                  <a:lnTo>
                    <a:pt x="11023" y="11170"/>
                  </a:lnTo>
                  <a:lnTo>
                    <a:pt x="11267" y="11243"/>
                  </a:lnTo>
                  <a:lnTo>
                    <a:pt x="11461" y="11291"/>
                  </a:lnTo>
                  <a:lnTo>
                    <a:pt x="11242" y="11583"/>
                  </a:lnTo>
                  <a:lnTo>
                    <a:pt x="11072" y="11535"/>
                  </a:lnTo>
                  <a:lnTo>
                    <a:pt x="10877" y="11535"/>
                  </a:lnTo>
                  <a:lnTo>
                    <a:pt x="10683" y="11583"/>
                  </a:lnTo>
                  <a:lnTo>
                    <a:pt x="10658" y="11608"/>
                  </a:lnTo>
                  <a:lnTo>
                    <a:pt x="10683" y="11632"/>
                  </a:lnTo>
                  <a:lnTo>
                    <a:pt x="10829" y="11681"/>
                  </a:lnTo>
                  <a:lnTo>
                    <a:pt x="10975" y="11729"/>
                  </a:lnTo>
                  <a:lnTo>
                    <a:pt x="11096" y="11778"/>
                  </a:lnTo>
                  <a:lnTo>
                    <a:pt x="10877" y="12143"/>
                  </a:lnTo>
                  <a:lnTo>
                    <a:pt x="10829" y="12118"/>
                  </a:lnTo>
                  <a:lnTo>
                    <a:pt x="10658" y="12045"/>
                  </a:lnTo>
                  <a:lnTo>
                    <a:pt x="10561" y="11997"/>
                  </a:lnTo>
                  <a:lnTo>
                    <a:pt x="10464" y="11972"/>
                  </a:lnTo>
                  <a:lnTo>
                    <a:pt x="10439" y="11997"/>
                  </a:lnTo>
                  <a:lnTo>
                    <a:pt x="10439" y="12045"/>
                  </a:lnTo>
                  <a:lnTo>
                    <a:pt x="10488" y="12118"/>
                  </a:lnTo>
                  <a:lnTo>
                    <a:pt x="10585" y="12191"/>
                  </a:lnTo>
                  <a:lnTo>
                    <a:pt x="10756" y="12313"/>
                  </a:lnTo>
                  <a:lnTo>
                    <a:pt x="10561" y="12654"/>
                  </a:lnTo>
                  <a:lnTo>
                    <a:pt x="10415" y="12629"/>
                  </a:lnTo>
                  <a:lnTo>
                    <a:pt x="10172" y="12629"/>
                  </a:lnTo>
                  <a:lnTo>
                    <a:pt x="10026" y="12654"/>
                  </a:lnTo>
                  <a:lnTo>
                    <a:pt x="10026" y="12678"/>
                  </a:lnTo>
                  <a:lnTo>
                    <a:pt x="10026" y="12702"/>
                  </a:lnTo>
                  <a:lnTo>
                    <a:pt x="10245" y="12800"/>
                  </a:lnTo>
                  <a:lnTo>
                    <a:pt x="10439" y="12897"/>
                  </a:lnTo>
                  <a:lnTo>
                    <a:pt x="10196" y="13384"/>
                  </a:lnTo>
                  <a:lnTo>
                    <a:pt x="9880" y="13384"/>
                  </a:lnTo>
                  <a:lnTo>
                    <a:pt x="9904" y="13432"/>
                  </a:lnTo>
                  <a:lnTo>
                    <a:pt x="10147" y="13505"/>
                  </a:lnTo>
                  <a:lnTo>
                    <a:pt x="10074" y="13700"/>
                  </a:lnTo>
                  <a:lnTo>
                    <a:pt x="10026" y="13895"/>
                  </a:lnTo>
                  <a:lnTo>
                    <a:pt x="9953" y="14284"/>
                  </a:lnTo>
                  <a:lnTo>
                    <a:pt x="9880" y="14673"/>
                  </a:lnTo>
                  <a:lnTo>
                    <a:pt x="9807" y="15087"/>
                  </a:lnTo>
                  <a:lnTo>
                    <a:pt x="9101" y="15111"/>
                  </a:lnTo>
                  <a:lnTo>
                    <a:pt x="9247" y="14673"/>
                  </a:lnTo>
                  <a:lnTo>
                    <a:pt x="9344" y="14235"/>
                  </a:lnTo>
                  <a:lnTo>
                    <a:pt x="9539" y="13359"/>
                  </a:lnTo>
                  <a:lnTo>
                    <a:pt x="9734" y="12459"/>
                  </a:lnTo>
                  <a:lnTo>
                    <a:pt x="9855" y="12021"/>
                  </a:lnTo>
                  <a:lnTo>
                    <a:pt x="9977" y="11583"/>
                  </a:lnTo>
                  <a:lnTo>
                    <a:pt x="10269" y="10659"/>
                  </a:lnTo>
                  <a:lnTo>
                    <a:pt x="10537" y="9734"/>
                  </a:lnTo>
                  <a:lnTo>
                    <a:pt x="10658" y="9320"/>
                  </a:lnTo>
                  <a:lnTo>
                    <a:pt x="10756" y="8858"/>
                  </a:lnTo>
                  <a:lnTo>
                    <a:pt x="10780" y="8639"/>
                  </a:lnTo>
                  <a:lnTo>
                    <a:pt x="10780" y="8396"/>
                  </a:lnTo>
                  <a:lnTo>
                    <a:pt x="10756" y="8177"/>
                  </a:lnTo>
                  <a:lnTo>
                    <a:pt x="10707" y="7958"/>
                  </a:lnTo>
                  <a:lnTo>
                    <a:pt x="10683" y="7933"/>
                  </a:lnTo>
                  <a:lnTo>
                    <a:pt x="10634" y="7933"/>
                  </a:lnTo>
                  <a:lnTo>
                    <a:pt x="10610" y="7958"/>
                  </a:lnTo>
                  <a:lnTo>
                    <a:pt x="10537" y="8177"/>
                  </a:lnTo>
                  <a:lnTo>
                    <a:pt x="10464" y="8420"/>
                  </a:lnTo>
                  <a:lnTo>
                    <a:pt x="10366" y="8882"/>
                  </a:lnTo>
                  <a:lnTo>
                    <a:pt x="10293" y="9369"/>
                  </a:lnTo>
                  <a:lnTo>
                    <a:pt x="10172" y="9831"/>
                  </a:lnTo>
                  <a:lnTo>
                    <a:pt x="9904" y="10756"/>
                  </a:lnTo>
                  <a:lnTo>
                    <a:pt x="9588" y="11656"/>
                  </a:lnTo>
                  <a:lnTo>
                    <a:pt x="9466" y="12094"/>
                  </a:lnTo>
                  <a:lnTo>
                    <a:pt x="9369" y="12532"/>
                  </a:lnTo>
                  <a:lnTo>
                    <a:pt x="9174" y="13384"/>
                  </a:lnTo>
                  <a:lnTo>
                    <a:pt x="8979" y="14260"/>
                  </a:lnTo>
                  <a:lnTo>
                    <a:pt x="8858" y="14698"/>
                  </a:lnTo>
                  <a:lnTo>
                    <a:pt x="8736" y="15111"/>
                  </a:lnTo>
                  <a:lnTo>
                    <a:pt x="8128" y="15136"/>
                  </a:lnTo>
                  <a:lnTo>
                    <a:pt x="7519" y="15087"/>
                  </a:lnTo>
                  <a:lnTo>
                    <a:pt x="7179" y="15063"/>
                  </a:lnTo>
                  <a:lnTo>
                    <a:pt x="7154" y="15038"/>
                  </a:lnTo>
                  <a:lnTo>
                    <a:pt x="7081" y="14698"/>
                  </a:lnTo>
                  <a:lnTo>
                    <a:pt x="7033" y="14357"/>
                  </a:lnTo>
                  <a:lnTo>
                    <a:pt x="6935" y="13651"/>
                  </a:lnTo>
                  <a:lnTo>
                    <a:pt x="6765" y="12605"/>
                  </a:lnTo>
                  <a:lnTo>
                    <a:pt x="6570" y="11583"/>
                  </a:lnTo>
                  <a:lnTo>
                    <a:pt x="6230" y="9880"/>
                  </a:lnTo>
                  <a:lnTo>
                    <a:pt x="6060" y="9028"/>
                  </a:lnTo>
                  <a:lnTo>
                    <a:pt x="5841" y="8177"/>
                  </a:lnTo>
                  <a:lnTo>
                    <a:pt x="5816" y="8152"/>
                  </a:lnTo>
                  <a:lnTo>
                    <a:pt x="5768" y="8128"/>
                  </a:lnTo>
                  <a:lnTo>
                    <a:pt x="5743" y="8128"/>
                  </a:lnTo>
                  <a:lnTo>
                    <a:pt x="5695" y="8152"/>
                  </a:lnTo>
                  <a:lnTo>
                    <a:pt x="5646" y="8298"/>
                  </a:lnTo>
                  <a:lnTo>
                    <a:pt x="5646" y="8420"/>
                  </a:lnTo>
                  <a:lnTo>
                    <a:pt x="5646" y="8542"/>
                  </a:lnTo>
                  <a:lnTo>
                    <a:pt x="5646" y="8663"/>
                  </a:lnTo>
                  <a:lnTo>
                    <a:pt x="5719" y="8931"/>
                  </a:lnTo>
                  <a:lnTo>
                    <a:pt x="5768" y="9199"/>
                  </a:lnTo>
                  <a:lnTo>
                    <a:pt x="5865" y="9734"/>
                  </a:lnTo>
                  <a:lnTo>
                    <a:pt x="5962" y="10245"/>
                  </a:lnTo>
                  <a:lnTo>
                    <a:pt x="6035" y="10780"/>
                  </a:lnTo>
                  <a:lnTo>
                    <a:pt x="6133" y="11316"/>
                  </a:lnTo>
                  <a:lnTo>
                    <a:pt x="6327" y="12337"/>
                  </a:lnTo>
                  <a:lnTo>
                    <a:pt x="6522" y="13384"/>
                  </a:lnTo>
                  <a:lnTo>
                    <a:pt x="6570" y="13773"/>
                  </a:lnTo>
                  <a:lnTo>
                    <a:pt x="6619" y="14211"/>
                  </a:lnTo>
                  <a:lnTo>
                    <a:pt x="6668" y="14625"/>
                  </a:lnTo>
                  <a:lnTo>
                    <a:pt x="6716" y="14819"/>
                  </a:lnTo>
                  <a:lnTo>
                    <a:pt x="6765" y="15014"/>
                  </a:lnTo>
                  <a:lnTo>
                    <a:pt x="6497" y="15038"/>
                  </a:lnTo>
                  <a:lnTo>
                    <a:pt x="6473" y="14625"/>
                  </a:lnTo>
                  <a:lnTo>
                    <a:pt x="6400" y="14235"/>
                  </a:lnTo>
                  <a:lnTo>
                    <a:pt x="6279" y="13846"/>
                  </a:lnTo>
                  <a:lnTo>
                    <a:pt x="6133" y="13481"/>
                  </a:lnTo>
                  <a:lnTo>
                    <a:pt x="5938" y="13116"/>
                  </a:lnTo>
                  <a:lnTo>
                    <a:pt x="5743" y="12775"/>
                  </a:lnTo>
                  <a:lnTo>
                    <a:pt x="5281" y="12070"/>
                  </a:lnTo>
                  <a:lnTo>
                    <a:pt x="4746" y="11267"/>
                  </a:lnTo>
                  <a:lnTo>
                    <a:pt x="4210" y="10415"/>
                  </a:lnTo>
                  <a:lnTo>
                    <a:pt x="3967" y="9977"/>
                  </a:lnTo>
                  <a:lnTo>
                    <a:pt x="3724" y="9539"/>
                  </a:lnTo>
                  <a:lnTo>
                    <a:pt x="3529" y="9077"/>
                  </a:lnTo>
                  <a:lnTo>
                    <a:pt x="3359" y="8615"/>
                  </a:lnTo>
                  <a:lnTo>
                    <a:pt x="3286" y="8396"/>
                  </a:lnTo>
                  <a:lnTo>
                    <a:pt x="3261" y="8152"/>
                  </a:lnTo>
                  <a:lnTo>
                    <a:pt x="3237" y="7909"/>
                  </a:lnTo>
                  <a:lnTo>
                    <a:pt x="3237" y="7666"/>
                  </a:lnTo>
                  <a:lnTo>
                    <a:pt x="3261" y="7155"/>
                  </a:lnTo>
                  <a:lnTo>
                    <a:pt x="3310" y="6668"/>
                  </a:lnTo>
                  <a:lnTo>
                    <a:pt x="3334" y="6376"/>
                  </a:lnTo>
                  <a:lnTo>
                    <a:pt x="3407" y="6108"/>
                  </a:lnTo>
                  <a:lnTo>
                    <a:pt x="3480" y="5841"/>
                  </a:lnTo>
                  <a:lnTo>
                    <a:pt x="3578" y="5597"/>
                  </a:lnTo>
                  <a:lnTo>
                    <a:pt x="3699" y="5354"/>
                  </a:lnTo>
                  <a:lnTo>
                    <a:pt x="3845" y="5111"/>
                  </a:lnTo>
                  <a:lnTo>
                    <a:pt x="4016" y="4892"/>
                  </a:lnTo>
                  <a:lnTo>
                    <a:pt x="4186" y="4673"/>
                  </a:lnTo>
                  <a:lnTo>
                    <a:pt x="4648" y="4162"/>
                  </a:lnTo>
                  <a:lnTo>
                    <a:pt x="5062" y="3748"/>
                  </a:lnTo>
                  <a:lnTo>
                    <a:pt x="5403" y="3432"/>
                  </a:lnTo>
                  <a:lnTo>
                    <a:pt x="5743" y="3189"/>
                  </a:lnTo>
                  <a:lnTo>
                    <a:pt x="6060" y="3018"/>
                  </a:lnTo>
                  <a:lnTo>
                    <a:pt x="6352" y="2872"/>
                  </a:lnTo>
                  <a:lnTo>
                    <a:pt x="6668" y="2775"/>
                  </a:lnTo>
                  <a:lnTo>
                    <a:pt x="6984" y="2702"/>
                  </a:lnTo>
                  <a:lnTo>
                    <a:pt x="7276" y="2653"/>
                  </a:lnTo>
                  <a:lnTo>
                    <a:pt x="7568" y="2629"/>
                  </a:lnTo>
                  <a:lnTo>
                    <a:pt x="7860" y="2605"/>
                  </a:lnTo>
                  <a:close/>
                  <a:moveTo>
                    <a:pt x="6716" y="15525"/>
                  </a:moveTo>
                  <a:lnTo>
                    <a:pt x="6619" y="15720"/>
                  </a:lnTo>
                  <a:lnTo>
                    <a:pt x="6352" y="16158"/>
                  </a:lnTo>
                  <a:lnTo>
                    <a:pt x="6279" y="16109"/>
                  </a:lnTo>
                  <a:lnTo>
                    <a:pt x="6230" y="16060"/>
                  </a:lnTo>
                  <a:lnTo>
                    <a:pt x="6206" y="15963"/>
                  </a:lnTo>
                  <a:lnTo>
                    <a:pt x="6206" y="15866"/>
                  </a:lnTo>
                  <a:lnTo>
                    <a:pt x="6206" y="15768"/>
                  </a:lnTo>
                  <a:lnTo>
                    <a:pt x="6230" y="15695"/>
                  </a:lnTo>
                  <a:lnTo>
                    <a:pt x="6279" y="15598"/>
                  </a:lnTo>
                  <a:lnTo>
                    <a:pt x="6327" y="15549"/>
                  </a:lnTo>
                  <a:lnTo>
                    <a:pt x="6595" y="15525"/>
                  </a:lnTo>
                  <a:close/>
                  <a:moveTo>
                    <a:pt x="6887" y="15525"/>
                  </a:moveTo>
                  <a:lnTo>
                    <a:pt x="7276" y="15549"/>
                  </a:lnTo>
                  <a:lnTo>
                    <a:pt x="7641" y="15598"/>
                  </a:lnTo>
                  <a:lnTo>
                    <a:pt x="8225" y="15647"/>
                  </a:lnTo>
                  <a:lnTo>
                    <a:pt x="8809" y="15671"/>
                  </a:lnTo>
                  <a:lnTo>
                    <a:pt x="8541" y="15963"/>
                  </a:lnTo>
                  <a:lnTo>
                    <a:pt x="8298" y="16255"/>
                  </a:lnTo>
                  <a:lnTo>
                    <a:pt x="7909" y="16231"/>
                  </a:lnTo>
                  <a:lnTo>
                    <a:pt x="8249" y="15744"/>
                  </a:lnTo>
                  <a:lnTo>
                    <a:pt x="8249" y="15720"/>
                  </a:lnTo>
                  <a:lnTo>
                    <a:pt x="8225" y="15695"/>
                  </a:lnTo>
                  <a:lnTo>
                    <a:pt x="8201" y="15671"/>
                  </a:lnTo>
                  <a:lnTo>
                    <a:pt x="8176" y="15695"/>
                  </a:lnTo>
                  <a:lnTo>
                    <a:pt x="7690" y="16231"/>
                  </a:lnTo>
                  <a:lnTo>
                    <a:pt x="7179" y="16182"/>
                  </a:lnTo>
                  <a:lnTo>
                    <a:pt x="7325" y="15939"/>
                  </a:lnTo>
                  <a:lnTo>
                    <a:pt x="7471" y="15671"/>
                  </a:lnTo>
                  <a:lnTo>
                    <a:pt x="7471" y="15647"/>
                  </a:lnTo>
                  <a:lnTo>
                    <a:pt x="7446" y="15622"/>
                  </a:lnTo>
                  <a:lnTo>
                    <a:pt x="7422" y="15647"/>
                  </a:lnTo>
                  <a:lnTo>
                    <a:pt x="7203" y="15890"/>
                  </a:lnTo>
                  <a:lnTo>
                    <a:pt x="6935" y="16182"/>
                  </a:lnTo>
                  <a:lnTo>
                    <a:pt x="6741" y="16206"/>
                  </a:lnTo>
                  <a:lnTo>
                    <a:pt x="6570" y="16255"/>
                  </a:lnTo>
                  <a:lnTo>
                    <a:pt x="6668" y="16060"/>
                  </a:lnTo>
                  <a:lnTo>
                    <a:pt x="6814" y="15817"/>
                  </a:lnTo>
                  <a:lnTo>
                    <a:pt x="6862" y="15671"/>
                  </a:lnTo>
                  <a:lnTo>
                    <a:pt x="6887" y="15525"/>
                  </a:lnTo>
                  <a:close/>
                  <a:moveTo>
                    <a:pt x="9661" y="15622"/>
                  </a:moveTo>
                  <a:lnTo>
                    <a:pt x="9734" y="15671"/>
                  </a:lnTo>
                  <a:lnTo>
                    <a:pt x="9807" y="15695"/>
                  </a:lnTo>
                  <a:lnTo>
                    <a:pt x="9953" y="15695"/>
                  </a:lnTo>
                  <a:lnTo>
                    <a:pt x="9782" y="15793"/>
                  </a:lnTo>
                  <a:lnTo>
                    <a:pt x="9661" y="15939"/>
                  </a:lnTo>
                  <a:lnTo>
                    <a:pt x="9539" y="16085"/>
                  </a:lnTo>
                  <a:lnTo>
                    <a:pt x="9417" y="16279"/>
                  </a:lnTo>
                  <a:lnTo>
                    <a:pt x="9271" y="16279"/>
                  </a:lnTo>
                  <a:lnTo>
                    <a:pt x="9612" y="15817"/>
                  </a:lnTo>
                  <a:lnTo>
                    <a:pt x="9612" y="15793"/>
                  </a:lnTo>
                  <a:lnTo>
                    <a:pt x="9612" y="15768"/>
                  </a:lnTo>
                  <a:lnTo>
                    <a:pt x="9563" y="15768"/>
                  </a:lnTo>
                  <a:lnTo>
                    <a:pt x="9320" y="16012"/>
                  </a:lnTo>
                  <a:lnTo>
                    <a:pt x="9077" y="16255"/>
                  </a:lnTo>
                  <a:lnTo>
                    <a:pt x="8517" y="16255"/>
                  </a:lnTo>
                  <a:lnTo>
                    <a:pt x="8882" y="15720"/>
                  </a:lnTo>
                  <a:lnTo>
                    <a:pt x="8906" y="15695"/>
                  </a:lnTo>
                  <a:lnTo>
                    <a:pt x="8882" y="15671"/>
                  </a:lnTo>
                  <a:lnTo>
                    <a:pt x="9271" y="15671"/>
                  </a:lnTo>
                  <a:lnTo>
                    <a:pt x="9661" y="15622"/>
                  </a:lnTo>
                  <a:close/>
                  <a:moveTo>
                    <a:pt x="10074" y="15768"/>
                  </a:moveTo>
                  <a:lnTo>
                    <a:pt x="10074" y="15841"/>
                  </a:lnTo>
                  <a:lnTo>
                    <a:pt x="10099" y="15939"/>
                  </a:lnTo>
                  <a:lnTo>
                    <a:pt x="10074" y="16060"/>
                  </a:lnTo>
                  <a:lnTo>
                    <a:pt x="10050" y="16182"/>
                  </a:lnTo>
                  <a:lnTo>
                    <a:pt x="9977" y="16304"/>
                  </a:lnTo>
                  <a:lnTo>
                    <a:pt x="9758" y="16279"/>
                  </a:lnTo>
                  <a:lnTo>
                    <a:pt x="9880" y="16012"/>
                  </a:lnTo>
                  <a:lnTo>
                    <a:pt x="9977" y="15890"/>
                  </a:lnTo>
                  <a:lnTo>
                    <a:pt x="10074" y="15768"/>
                  </a:lnTo>
                  <a:close/>
                  <a:moveTo>
                    <a:pt x="6522" y="16571"/>
                  </a:moveTo>
                  <a:lnTo>
                    <a:pt x="6595" y="16620"/>
                  </a:lnTo>
                  <a:lnTo>
                    <a:pt x="6424" y="16888"/>
                  </a:lnTo>
                  <a:lnTo>
                    <a:pt x="6376" y="17034"/>
                  </a:lnTo>
                  <a:lnTo>
                    <a:pt x="6327" y="17180"/>
                  </a:lnTo>
                  <a:lnTo>
                    <a:pt x="6254" y="17082"/>
                  </a:lnTo>
                  <a:lnTo>
                    <a:pt x="6230" y="16985"/>
                  </a:lnTo>
                  <a:lnTo>
                    <a:pt x="6206" y="16912"/>
                  </a:lnTo>
                  <a:lnTo>
                    <a:pt x="6230" y="16815"/>
                  </a:lnTo>
                  <a:lnTo>
                    <a:pt x="6254" y="16839"/>
                  </a:lnTo>
                  <a:lnTo>
                    <a:pt x="6303" y="16839"/>
                  </a:lnTo>
                  <a:lnTo>
                    <a:pt x="6352" y="16815"/>
                  </a:lnTo>
                  <a:lnTo>
                    <a:pt x="6376" y="16766"/>
                  </a:lnTo>
                  <a:lnTo>
                    <a:pt x="6424" y="16596"/>
                  </a:lnTo>
                  <a:lnTo>
                    <a:pt x="6449" y="16596"/>
                  </a:lnTo>
                  <a:lnTo>
                    <a:pt x="6522" y="16571"/>
                  </a:lnTo>
                  <a:close/>
                  <a:moveTo>
                    <a:pt x="7884" y="16693"/>
                  </a:moveTo>
                  <a:lnTo>
                    <a:pt x="7957" y="16717"/>
                  </a:lnTo>
                  <a:lnTo>
                    <a:pt x="7787" y="16985"/>
                  </a:lnTo>
                  <a:lnTo>
                    <a:pt x="7617" y="17253"/>
                  </a:lnTo>
                  <a:lnTo>
                    <a:pt x="7592" y="17326"/>
                  </a:lnTo>
                  <a:lnTo>
                    <a:pt x="7300" y="17326"/>
                  </a:lnTo>
                  <a:lnTo>
                    <a:pt x="7398" y="17107"/>
                  </a:lnTo>
                  <a:lnTo>
                    <a:pt x="7519" y="16888"/>
                  </a:lnTo>
                  <a:lnTo>
                    <a:pt x="7617" y="16717"/>
                  </a:lnTo>
                  <a:lnTo>
                    <a:pt x="7884" y="16693"/>
                  </a:lnTo>
                  <a:close/>
                  <a:moveTo>
                    <a:pt x="8225" y="16717"/>
                  </a:moveTo>
                  <a:lnTo>
                    <a:pt x="8736" y="16742"/>
                  </a:lnTo>
                  <a:lnTo>
                    <a:pt x="8541" y="17034"/>
                  </a:lnTo>
                  <a:lnTo>
                    <a:pt x="8371" y="17326"/>
                  </a:lnTo>
                  <a:lnTo>
                    <a:pt x="7909" y="17326"/>
                  </a:lnTo>
                  <a:lnTo>
                    <a:pt x="7933" y="17277"/>
                  </a:lnTo>
                  <a:lnTo>
                    <a:pt x="8225" y="16717"/>
                  </a:lnTo>
                  <a:close/>
                  <a:moveTo>
                    <a:pt x="9223" y="16742"/>
                  </a:moveTo>
                  <a:lnTo>
                    <a:pt x="8979" y="17350"/>
                  </a:lnTo>
                  <a:lnTo>
                    <a:pt x="8663" y="17350"/>
                  </a:lnTo>
                  <a:lnTo>
                    <a:pt x="8979" y="16742"/>
                  </a:lnTo>
                  <a:close/>
                  <a:moveTo>
                    <a:pt x="9928" y="16742"/>
                  </a:moveTo>
                  <a:lnTo>
                    <a:pt x="9661" y="17253"/>
                  </a:lnTo>
                  <a:lnTo>
                    <a:pt x="9612" y="17350"/>
                  </a:lnTo>
                  <a:lnTo>
                    <a:pt x="9320" y="17350"/>
                  </a:lnTo>
                  <a:lnTo>
                    <a:pt x="9563" y="16742"/>
                  </a:lnTo>
                  <a:close/>
                  <a:moveTo>
                    <a:pt x="10147" y="16839"/>
                  </a:moveTo>
                  <a:lnTo>
                    <a:pt x="10220" y="16961"/>
                  </a:lnTo>
                  <a:lnTo>
                    <a:pt x="10245" y="17107"/>
                  </a:lnTo>
                  <a:lnTo>
                    <a:pt x="10220" y="17228"/>
                  </a:lnTo>
                  <a:lnTo>
                    <a:pt x="10147" y="17350"/>
                  </a:lnTo>
                  <a:lnTo>
                    <a:pt x="9928" y="17350"/>
                  </a:lnTo>
                  <a:lnTo>
                    <a:pt x="9953" y="17277"/>
                  </a:lnTo>
                  <a:lnTo>
                    <a:pt x="10050" y="17082"/>
                  </a:lnTo>
                  <a:lnTo>
                    <a:pt x="10147" y="16839"/>
                  </a:lnTo>
                  <a:close/>
                  <a:moveTo>
                    <a:pt x="6862" y="16693"/>
                  </a:moveTo>
                  <a:lnTo>
                    <a:pt x="7081" y="16717"/>
                  </a:lnTo>
                  <a:lnTo>
                    <a:pt x="7300" y="16717"/>
                  </a:lnTo>
                  <a:lnTo>
                    <a:pt x="7106" y="17009"/>
                  </a:lnTo>
                  <a:lnTo>
                    <a:pt x="6935" y="17326"/>
                  </a:lnTo>
                  <a:lnTo>
                    <a:pt x="6741" y="17350"/>
                  </a:lnTo>
                  <a:lnTo>
                    <a:pt x="6570" y="17399"/>
                  </a:lnTo>
                  <a:lnTo>
                    <a:pt x="6619" y="17204"/>
                  </a:lnTo>
                  <a:lnTo>
                    <a:pt x="6692" y="17034"/>
                  </a:lnTo>
                  <a:lnTo>
                    <a:pt x="6862" y="16693"/>
                  </a:lnTo>
                  <a:close/>
                  <a:moveTo>
                    <a:pt x="6473" y="17618"/>
                  </a:moveTo>
                  <a:lnTo>
                    <a:pt x="6643" y="17691"/>
                  </a:lnTo>
                  <a:lnTo>
                    <a:pt x="6814" y="17715"/>
                  </a:lnTo>
                  <a:lnTo>
                    <a:pt x="6789" y="17910"/>
                  </a:lnTo>
                  <a:lnTo>
                    <a:pt x="6765" y="18080"/>
                  </a:lnTo>
                  <a:lnTo>
                    <a:pt x="6643" y="17983"/>
                  </a:lnTo>
                  <a:lnTo>
                    <a:pt x="6546" y="17861"/>
                  </a:lnTo>
                  <a:lnTo>
                    <a:pt x="6352" y="17642"/>
                  </a:lnTo>
                  <a:lnTo>
                    <a:pt x="6376" y="17618"/>
                  </a:lnTo>
                  <a:lnTo>
                    <a:pt x="6424" y="17642"/>
                  </a:lnTo>
                  <a:lnTo>
                    <a:pt x="6473" y="17618"/>
                  </a:lnTo>
                  <a:close/>
                  <a:moveTo>
                    <a:pt x="7398" y="17739"/>
                  </a:moveTo>
                  <a:lnTo>
                    <a:pt x="7300" y="18031"/>
                  </a:lnTo>
                  <a:lnTo>
                    <a:pt x="7252" y="18177"/>
                  </a:lnTo>
                  <a:lnTo>
                    <a:pt x="7252" y="18299"/>
                  </a:lnTo>
                  <a:lnTo>
                    <a:pt x="7008" y="18202"/>
                  </a:lnTo>
                  <a:lnTo>
                    <a:pt x="7154" y="17739"/>
                  </a:lnTo>
                  <a:close/>
                  <a:moveTo>
                    <a:pt x="8833" y="17715"/>
                  </a:moveTo>
                  <a:lnTo>
                    <a:pt x="8785" y="17837"/>
                  </a:lnTo>
                  <a:lnTo>
                    <a:pt x="8736" y="17983"/>
                  </a:lnTo>
                  <a:lnTo>
                    <a:pt x="8712" y="18104"/>
                  </a:lnTo>
                  <a:lnTo>
                    <a:pt x="8736" y="18153"/>
                  </a:lnTo>
                  <a:lnTo>
                    <a:pt x="8736" y="18202"/>
                  </a:lnTo>
                  <a:lnTo>
                    <a:pt x="8809" y="18250"/>
                  </a:lnTo>
                  <a:lnTo>
                    <a:pt x="8882" y="18250"/>
                  </a:lnTo>
                  <a:lnTo>
                    <a:pt x="8931" y="18226"/>
                  </a:lnTo>
                  <a:lnTo>
                    <a:pt x="9004" y="18153"/>
                  </a:lnTo>
                  <a:lnTo>
                    <a:pt x="9125" y="17958"/>
                  </a:lnTo>
                  <a:lnTo>
                    <a:pt x="9198" y="17739"/>
                  </a:lnTo>
                  <a:lnTo>
                    <a:pt x="9393" y="17739"/>
                  </a:lnTo>
                  <a:lnTo>
                    <a:pt x="9369" y="17861"/>
                  </a:lnTo>
                  <a:lnTo>
                    <a:pt x="9369" y="18007"/>
                  </a:lnTo>
                  <a:lnTo>
                    <a:pt x="9125" y="18153"/>
                  </a:lnTo>
                  <a:lnTo>
                    <a:pt x="8833" y="18275"/>
                  </a:lnTo>
                  <a:lnTo>
                    <a:pt x="8566" y="18372"/>
                  </a:lnTo>
                  <a:lnTo>
                    <a:pt x="8249" y="18421"/>
                  </a:lnTo>
                  <a:lnTo>
                    <a:pt x="8274" y="18275"/>
                  </a:lnTo>
                  <a:lnTo>
                    <a:pt x="8371" y="17983"/>
                  </a:lnTo>
                  <a:lnTo>
                    <a:pt x="8468" y="17715"/>
                  </a:lnTo>
                  <a:close/>
                  <a:moveTo>
                    <a:pt x="8176" y="17715"/>
                  </a:moveTo>
                  <a:lnTo>
                    <a:pt x="8030" y="18056"/>
                  </a:lnTo>
                  <a:lnTo>
                    <a:pt x="7957" y="18250"/>
                  </a:lnTo>
                  <a:lnTo>
                    <a:pt x="7933" y="18445"/>
                  </a:lnTo>
                  <a:lnTo>
                    <a:pt x="7738" y="18421"/>
                  </a:lnTo>
                  <a:lnTo>
                    <a:pt x="7568" y="18396"/>
                  </a:lnTo>
                  <a:lnTo>
                    <a:pt x="7568" y="18226"/>
                  </a:lnTo>
                  <a:lnTo>
                    <a:pt x="7641" y="17983"/>
                  </a:lnTo>
                  <a:lnTo>
                    <a:pt x="7738" y="17715"/>
                  </a:lnTo>
                  <a:close/>
                  <a:moveTo>
                    <a:pt x="8128" y="2094"/>
                  </a:moveTo>
                  <a:lnTo>
                    <a:pt x="7714" y="2142"/>
                  </a:lnTo>
                  <a:lnTo>
                    <a:pt x="7325" y="2191"/>
                  </a:lnTo>
                  <a:lnTo>
                    <a:pt x="6935" y="2264"/>
                  </a:lnTo>
                  <a:lnTo>
                    <a:pt x="6546" y="2386"/>
                  </a:lnTo>
                  <a:lnTo>
                    <a:pt x="6181" y="2507"/>
                  </a:lnTo>
                  <a:lnTo>
                    <a:pt x="5841" y="2653"/>
                  </a:lnTo>
                  <a:lnTo>
                    <a:pt x="5500" y="2824"/>
                  </a:lnTo>
                  <a:lnTo>
                    <a:pt x="5184" y="3018"/>
                  </a:lnTo>
                  <a:lnTo>
                    <a:pt x="4892" y="3237"/>
                  </a:lnTo>
                  <a:lnTo>
                    <a:pt x="4551" y="3554"/>
                  </a:lnTo>
                  <a:lnTo>
                    <a:pt x="4210" y="3918"/>
                  </a:lnTo>
                  <a:lnTo>
                    <a:pt x="3918" y="4332"/>
                  </a:lnTo>
                  <a:lnTo>
                    <a:pt x="3626" y="4746"/>
                  </a:lnTo>
                  <a:lnTo>
                    <a:pt x="3383" y="5159"/>
                  </a:lnTo>
                  <a:lnTo>
                    <a:pt x="3164" y="5549"/>
                  </a:lnTo>
                  <a:lnTo>
                    <a:pt x="3018" y="5889"/>
                  </a:lnTo>
                  <a:lnTo>
                    <a:pt x="2921" y="6157"/>
                  </a:lnTo>
                  <a:lnTo>
                    <a:pt x="2823" y="6595"/>
                  </a:lnTo>
                  <a:lnTo>
                    <a:pt x="2775" y="7057"/>
                  </a:lnTo>
                  <a:lnTo>
                    <a:pt x="2750" y="7495"/>
                  </a:lnTo>
                  <a:lnTo>
                    <a:pt x="2775" y="7958"/>
                  </a:lnTo>
                  <a:lnTo>
                    <a:pt x="2823" y="8396"/>
                  </a:lnTo>
                  <a:lnTo>
                    <a:pt x="2921" y="8834"/>
                  </a:lnTo>
                  <a:lnTo>
                    <a:pt x="3067" y="9272"/>
                  </a:lnTo>
                  <a:lnTo>
                    <a:pt x="3237" y="9685"/>
                  </a:lnTo>
                  <a:lnTo>
                    <a:pt x="3602" y="10367"/>
                  </a:lnTo>
                  <a:lnTo>
                    <a:pt x="3991" y="11024"/>
                  </a:lnTo>
                  <a:lnTo>
                    <a:pt x="4843" y="12337"/>
                  </a:lnTo>
                  <a:lnTo>
                    <a:pt x="5281" y="13019"/>
                  </a:lnTo>
                  <a:lnTo>
                    <a:pt x="5476" y="13384"/>
                  </a:lnTo>
                  <a:lnTo>
                    <a:pt x="5646" y="13724"/>
                  </a:lnTo>
                  <a:lnTo>
                    <a:pt x="5792" y="14089"/>
                  </a:lnTo>
                  <a:lnTo>
                    <a:pt x="5914" y="14454"/>
                  </a:lnTo>
                  <a:lnTo>
                    <a:pt x="5987" y="14844"/>
                  </a:lnTo>
                  <a:lnTo>
                    <a:pt x="5987" y="15282"/>
                  </a:lnTo>
                  <a:lnTo>
                    <a:pt x="5962" y="15379"/>
                  </a:lnTo>
                  <a:lnTo>
                    <a:pt x="5962" y="15428"/>
                  </a:lnTo>
                  <a:lnTo>
                    <a:pt x="5889" y="15525"/>
                  </a:lnTo>
                  <a:lnTo>
                    <a:pt x="5841" y="15647"/>
                  </a:lnTo>
                  <a:lnTo>
                    <a:pt x="5816" y="15768"/>
                  </a:lnTo>
                  <a:lnTo>
                    <a:pt x="5792" y="15914"/>
                  </a:lnTo>
                  <a:lnTo>
                    <a:pt x="5816" y="16036"/>
                  </a:lnTo>
                  <a:lnTo>
                    <a:pt x="5841" y="16158"/>
                  </a:lnTo>
                  <a:lnTo>
                    <a:pt x="5889" y="16279"/>
                  </a:lnTo>
                  <a:lnTo>
                    <a:pt x="5962" y="16377"/>
                  </a:lnTo>
                  <a:lnTo>
                    <a:pt x="5865" y="16474"/>
                  </a:lnTo>
                  <a:lnTo>
                    <a:pt x="5792" y="16620"/>
                  </a:lnTo>
                  <a:lnTo>
                    <a:pt x="5768" y="16766"/>
                  </a:lnTo>
                  <a:lnTo>
                    <a:pt x="5768" y="16912"/>
                  </a:lnTo>
                  <a:lnTo>
                    <a:pt x="5768" y="17058"/>
                  </a:lnTo>
                  <a:lnTo>
                    <a:pt x="5816" y="17204"/>
                  </a:lnTo>
                  <a:lnTo>
                    <a:pt x="5889" y="17350"/>
                  </a:lnTo>
                  <a:lnTo>
                    <a:pt x="5987" y="17472"/>
                  </a:lnTo>
                  <a:lnTo>
                    <a:pt x="5962" y="17496"/>
                  </a:lnTo>
                  <a:lnTo>
                    <a:pt x="5914" y="17618"/>
                  </a:lnTo>
                  <a:lnTo>
                    <a:pt x="5914" y="17715"/>
                  </a:lnTo>
                  <a:lnTo>
                    <a:pt x="5938" y="17837"/>
                  </a:lnTo>
                  <a:lnTo>
                    <a:pt x="5987" y="17934"/>
                  </a:lnTo>
                  <a:lnTo>
                    <a:pt x="6133" y="18129"/>
                  </a:lnTo>
                  <a:lnTo>
                    <a:pt x="6303" y="18299"/>
                  </a:lnTo>
                  <a:lnTo>
                    <a:pt x="6424" y="18421"/>
                  </a:lnTo>
                  <a:lnTo>
                    <a:pt x="6570" y="18518"/>
                  </a:lnTo>
                  <a:lnTo>
                    <a:pt x="6862" y="18688"/>
                  </a:lnTo>
                  <a:lnTo>
                    <a:pt x="7179" y="18810"/>
                  </a:lnTo>
                  <a:lnTo>
                    <a:pt x="7495" y="18859"/>
                  </a:lnTo>
                  <a:lnTo>
                    <a:pt x="7738" y="18883"/>
                  </a:lnTo>
                  <a:lnTo>
                    <a:pt x="7982" y="18883"/>
                  </a:lnTo>
                  <a:lnTo>
                    <a:pt x="8030" y="18956"/>
                  </a:lnTo>
                  <a:lnTo>
                    <a:pt x="8079" y="18980"/>
                  </a:lnTo>
                  <a:lnTo>
                    <a:pt x="8128" y="18980"/>
                  </a:lnTo>
                  <a:lnTo>
                    <a:pt x="8176" y="18956"/>
                  </a:lnTo>
                  <a:lnTo>
                    <a:pt x="8201" y="18907"/>
                  </a:lnTo>
                  <a:lnTo>
                    <a:pt x="8201" y="18883"/>
                  </a:lnTo>
                  <a:lnTo>
                    <a:pt x="8493" y="18834"/>
                  </a:lnTo>
                  <a:lnTo>
                    <a:pt x="8785" y="18761"/>
                  </a:lnTo>
                  <a:lnTo>
                    <a:pt x="9052" y="18664"/>
                  </a:lnTo>
                  <a:lnTo>
                    <a:pt x="9320" y="18542"/>
                  </a:lnTo>
                  <a:lnTo>
                    <a:pt x="9563" y="18396"/>
                  </a:lnTo>
                  <a:lnTo>
                    <a:pt x="9807" y="18226"/>
                  </a:lnTo>
                  <a:lnTo>
                    <a:pt x="10050" y="18056"/>
                  </a:lnTo>
                  <a:lnTo>
                    <a:pt x="10269" y="17837"/>
                  </a:lnTo>
                  <a:lnTo>
                    <a:pt x="10318" y="17764"/>
                  </a:lnTo>
                  <a:lnTo>
                    <a:pt x="10342" y="17691"/>
                  </a:lnTo>
                  <a:lnTo>
                    <a:pt x="10464" y="17593"/>
                  </a:lnTo>
                  <a:lnTo>
                    <a:pt x="10537" y="17447"/>
                  </a:lnTo>
                  <a:lnTo>
                    <a:pt x="10585" y="17301"/>
                  </a:lnTo>
                  <a:lnTo>
                    <a:pt x="10634" y="17107"/>
                  </a:lnTo>
                  <a:lnTo>
                    <a:pt x="10634" y="16936"/>
                  </a:lnTo>
                  <a:lnTo>
                    <a:pt x="10585" y="16742"/>
                  </a:lnTo>
                  <a:lnTo>
                    <a:pt x="10512" y="16596"/>
                  </a:lnTo>
                  <a:lnTo>
                    <a:pt x="10391" y="16474"/>
                  </a:lnTo>
                  <a:lnTo>
                    <a:pt x="10488" y="16255"/>
                  </a:lnTo>
                  <a:lnTo>
                    <a:pt x="10537" y="16036"/>
                  </a:lnTo>
                  <a:lnTo>
                    <a:pt x="10537" y="15817"/>
                  </a:lnTo>
                  <a:lnTo>
                    <a:pt x="10488" y="15574"/>
                  </a:lnTo>
                  <a:lnTo>
                    <a:pt x="10415" y="15476"/>
                  </a:lnTo>
                  <a:lnTo>
                    <a:pt x="10342" y="15379"/>
                  </a:lnTo>
                  <a:lnTo>
                    <a:pt x="10342" y="15306"/>
                  </a:lnTo>
                  <a:lnTo>
                    <a:pt x="10415" y="14965"/>
                  </a:lnTo>
                  <a:lnTo>
                    <a:pt x="10464" y="14625"/>
                  </a:lnTo>
                  <a:lnTo>
                    <a:pt x="10512" y="14284"/>
                  </a:lnTo>
                  <a:lnTo>
                    <a:pt x="10585" y="13943"/>
                  </a:lnTo>
                  <a:lnTo>
                    <a:pt x="10658" y="13700"/>
                  </a:lnTo>
                  <a:lnTo>
                    <a:pt x="10756" y="13457"/>
                  </a:lnTo>
                  <a:lnTo>
                    <a:pt x="10999" y="12994"/>
                  </a:lnTo>
                  <a:lnTo>
                    <a:pt x="11023" y="12970"/>
                  </a:lnTo>
                  <a:lnTo>
                    <a:pt x="11023" y="12946"/>
                  </a:lnTo>
                  <a:lnTo>
                    <a:pt x="11340" y="12459"/>
                  </a:lnTo>
                  <a:lnTo>
                    <a:pt x="11632" y="11972"/>
                  </a:lnTo>
                  <a:lnTo>
                    <a:pt x="12191" y="11194"/>
                  </a:lnTo>
                  <a:lnTo>
                    <a:pt x="12483" y="10780"/>
                  </a:lnTo>
                  <a:lnTo>
                    <a:pt x="12751" y="10367"/>
                  </a:lnTo>
                  <a:lnTo>
                    <a:pt x="12994" y="9953"/>
                  </a:lnTo>
                  <a:lnTo>
                    <a:pt x="13213" y="9515"/>
                  </a:lnTo>
                  <a:lnTo>
                    <a:pt x="13384" y="9053"/>
                  </a:lnTo>
                  <a:lnTo>
                    <a:pt x="13457" y="8809"/>
                  </a:lnTo>
                  <a:lnTo>
                    <a:pt x="13505" y="8590"/>
                  </a:lnTo>
                  <a:lnTo>
                    <a:pt x="13554" y="8152"/>
                  </a:lnTo>
                  <a:lnTo>
                    <a:pt x="13554" y="7714"/>
                  </a:lnTo>
                  <a:lnTo>
                    <a:pt x="13505" y="7276"/>
                  </a:lnTo>
                  <a:lnTo>
                    <a:pt x="13432" y="6838"/>
                  </a:lnTo>
                  <a:lnTo>
                    <a:pt x="13335" y="6400"/>
                  </a:lnTo>
                  <a:lnTo>
                    <a:pt x="13213" y="5962"/>
                  </a:lnTo>
                  <a:lnTo>
                    <a:pt x="12946" y="5135"/>
                  </a:lnTo>
                  <a:lnTo>
                    <a:pt x="12800" y="4770"/>
                  </a:lnTo>
                  <a:lnTo>
                    <a:pt x="12605" y="4429"/>
                  </a:lnTo>
                  <a:lnTo>
                    <a:pt x="12386" y="4113"/>
                  </a:lnTo>
                  <a:lnTo>
                    <a:pt x="12143" y="3797"/>
                  </a:lnTo>
                  <a:lnTo>
                    <a:pt x="12143" y="3773"/>
                  </a:lnTo>
                  <a:lnTo>
                    <a:pt x="12094" y="3675"/>
                  </a:lnTo>
                  <a:lnTo>
                    <a:pt x="12021" y="3602"/>
                  </a:lnTo>
                  <a:lnTo>
                    <a:pt x="11948" y="3554"/>
                  </a:lnTo>
                  <a:lnTo>
                    <a:pt x="11851" y="3505"/>
                  </a:lnTo>
                  <a:lnTo>
                    <a:pt x="11607" y="3286"/>
                  </a:lnTo>
                  <a:lnTo>
                    <a:pt x="11340" y="3091"/>
                  </a:lnTo>
                  <a:lnTo>
                    <a:pt x="11072" y="2897"/>
                  </a:lnTo>
                  <a:lnTo>
                    <a:pt x="10804" y="2726"/>
                  </a:lnTo>
                  <a:lnTo>
                    <a:pt x="10464" y="2556"/>
                  </a:lnTo>
                  <a:lnTo>
                    <a:pt x="10099" y="2386"/>
                  </a:lnTo>
                  <a:lnTo>
                    <a:pt x="9709" y="2264"/>
                  </a:lnTo>
                  <a:lnTo>
                    <a:pt x="9320" y="2191"/>
                  </a:lnTo>
                  <a:lnTo>
                    <a:pt x="8931" y="2142"/>
                  </a:lnTo>
                  <a:lnTo>
                    <a:pt x="8517" y="209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5119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D641C1B-EFA1-9A7C-890D-746C71B9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F1D9C-2F60-4C9E-A743-07AC54246C04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1CA0484-098A-41D4-89FE-2F491F0AA09C}"/>
              </a:ext>
            </a:extLst>
          </p:cNvPr>
          <p:cNvSpPr/>
          <p:nvPr/>
        </p:nvSpPr>
        <p:spPr>
          <a:xfrm>
            <a:off x="821772" y="1436576"/>
            <a:ext cx="10548455" cy="53024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189" lvl="1" indent="-457189">
              <a:lnSpc>
                <a:spcPts val="4267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教師專業社群：</a:t>
            </a:r>
            <a:endParaRPr lang="en-US" altLang="zh-TW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066773" lvl="2" indent="-457189">
              <a:lnSpc>
                <a:spcPts val="4267"/>
              </a:lnSpc>
              <a:buFont typeface="Wingdings" panose="05000000000000000000" pitchFamily="2" charset="2"/>
              <a:buChar char="ü"/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預計申請期程：即日起至</a:t>
            </a:r>
            <a:r>
              <a:rPr lang="en-US" altLang="zh-TW" sz="2667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113/09/13(</a:t>
            </a:r>
            <a:r>
              <a:rPr lang="zh-TW" altLang="en-US" sz="2667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五</a:t>
            </a:r>
            <a:r>
              <a:rPr lang="en-US" altLang="zh-TW" sz="2667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667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截止</a:t>
            </a:r>
            <a:endParaRPr lang="en-US" altLang="zh-TW" sz="2667" dirty="0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066773" lvl="2" indent="-457189">
              <a:lnSpc>
                <a:spcPts val="4267"/>
              </a:lnSpc>
              <a:buFont typeface="Wingdings" panose="05000000000000000000" pitchFamily="2" charset="2"/>
              <a:buChar char="ü"/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預計辦理期程：</a:t>
            </a:r>
            <a:r>
              <a:rPr lang="en-US" altLang="zh-TW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113/9/23</a:t>
            </a:r>
            <a:r>
              <a:rPr lang="zh-TW" altLang="en-US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至</a:t>
            </a:r>
            <a:r>
              <a:rPr lang="en-US" altLang="zh-TW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113/12/6</a:t>
            </a: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，補助每案上限</a:t>
            </a:r>
            <a:r>
              <a:rPr lang="en-US" altLang="zh-TW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8,000</a:t>
            </a: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元。</a:t>
            </a:r>
            <a:endParaRPr lang="en-US" altLang="zh-TW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lvl="2" indent="-457189">
              <a:lnSpc>
                <a:spcPts val="4267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教師專業成長講座：</a:t>
            </a:r>
            <a:endParaRPr lang="en-US" altLang="zh-TW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609585" lvl="2">
              <a:lnSpc>
                <a:spcPct val="150000"/>
              </a:lnSpc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預計辦理主題涵蓋教學實踐、課程與教材設計、多元學習評量、數位媒體應用。</a:t>
            </a:r>
            <a:endParaRPr lang="en-US" altLang="zh-TW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57189" lvl="1" indent="-457189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教師傳習制度：</a:t>
            </a:r>
            <a:endParaRPr lang="en-US" altLang="zh-TW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066773" lvl="2" indent="-45718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參加對象：本校當年度新進專任教師。</a:t>
            </a:r>
            <a:endParaRPr lang="en-US" altLang="zh-TW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066773" lvl="2" indent="-45718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每案須執行一學期，補助上限</a:t>
            </a:r>
            <a:r>
              <a:rPr lang="en-US" altLang="zh-TW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2,000</a:t>
            </a:r>
            <a:r>
              <a:rPr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元。</a:t>
            </a:r>
            <a:endParaRPr lang="en-US" altLang="zh-TW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Google Shape;1974;p24">
            <a:extLst>
              <a:ext uri="{FF2B5EF4-FFF2-40B4-BE49-F238E27FC236}">
                <a16:creationId xmlns:a16="http://schemas.microsoft.com/office/drawing/2014/main" id="{95C4234E-B534-4C12-8B29-68CE6370B1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2214" y="659376"/>
            <a:ext cx="8498171" cy="7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defTabSz="914354">
              <a:defRPr/>
            </a:pPr>
            <a:r>
              <a:rPr lang="en-US" altLang="zh-TW" sz="4800" b="1" dirty="0">
                <a:solidFill>
                  <a:prstClr val="black"/>
                </a:solidFill>
                <a:latin typeface="+mj-ea"/>
                <a:cs typeface="Arial" panose="020B0604020202020204" pitchFamily="34" charset="0"/>
              </a:rPr>
              <a:t>113-1</a:t>
            </a:r>
            <a:r>
              <a:rPr lang="zh-TW" altLang="en-US" sz="4800" b="1" dirty="0">
                <a:solidFill>
                  <a:prstClr val="black"/>
                </a:solidFill>
                <a:latin typeface="+mj-ea"/>
                <a:cs typeface="Arial" panose="020B0604020202020204" pitchFamily="34" charset="0"/>
              </a:rPr>
              <a:t>學期規劃事項</a:t>
            </a:r>
            <a:endParaRPr lang="zh-CN" altLang="en-US" sz="4800" b="1" dirty="0">
              <a:solidFill>
                <a:prstClr val="black"/>
              </a:solidFill>
              <a:latin typeface="+mj-ea"/>
              <a:cs typeface="Arial" panose="020B0604020202020204" pitchFamily="34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28EB0CA-91A0-4AC8-949D-C9C9FFC47BF9}"/>
              </a:ext>
            </a:extLst>
          </p:cNvPr>
          <p:cNvGrpSpPr/>
          <p:nvPr/>
        </p:nvGrpSpPr>
        <p:grpSpPr>
          <a:xfrm>
            <a:off x="1904779" y="103707"/>
            <a:ext cx="1442636" cy="1383177"/>
            <a:chOff x="795781" y="136799"/>
            <a:chExt cx="1490016" cy="1491867"/>
          </a:xfrm>
        </p:grpSpPr>
        <p:sp>
          <p:nvSpPr>
            <p:cNvPr id="7" name="Google Shape;1936;p19">
              <a:extLst>
                <a:ext uri="{FF2B5EF4-FFF2-40B4-BE49-F238E27FC236}">
                  <a16:creationId xmlns:a16="http://schemas.microsoft.com/office/drawing/2014/main" id="{DB210BC1-864F-4F1F-BC95-7079BAE02084}"/>
                </a:ext>
              </a:extLst>
            </p:cNvPr>
            <p:cNvSpPr/>
            <p:nvPr/>
          </p:nvSpPr>
          <p:spPr>
            <a:xfrm>
              <a:off x="795781" y="136799"/>
              <a:ext cx="1490016" cy="1491867"/>
            </a:xfrm>
            <a:custGeom>
              <a:avLst/>
              <a:gdLst/>
              <a:ahLst/>
              <a:cxnLst/>
              <a:rect l="l" t="t" r="r" b="b"/>
              <a:pathLst>
                <a:path w="89712" h="82958" extrusionOk="0">
                  <a:moveTo>
                    <a:pt x="52672" y="2049"/>
                  </a:moveTo>
                  <a:cubicBezTo>
                    <a:pt x="40979" y="2915"/>
                    <a:pt x="28376" y="5688"/>
                    <a:pt x="19269" y="13072"/>
                  </a:cubicBezTo>
                  <a:cubicBezTo>
                    <a:pt x="7810" y="22364"/>
                    <a:pt x="-450" y="41692"/>
                    <a:pt x="5574" y="55159"/>
                  </a:cubicBezTo>
                  <a:cubicBezTo>
                    <a:pt x="12935" y="71613"/>
                    <a:pt x="33988" y="83483"/>
                    <a:pt x="52004" y="82883"/>
                  </a:cubicBezTo>
                  <a:cubicBezTo>
                    <a:pt x="62654" y="82528"/>
                    <a:pt x="75555" y="78169"/>
                    <a:pt x="80730" y="68854"/>
                  </a:cubicBezTo>
                  <a:cubicBezTo>
                    <a:pt x="89352" y="53334"/>
                    <a:pt x="86569" y="30516"/>
                    <a:pt x="76722" y="15744"/>
                  </a:cubicBezTo>
                  <a:cubicBezTo>
                    <a:pt x="69002" y="4163"/>
                    <a:pt x="51061" y="-2643"/>
                    <a:pt x="37641" y="1047"/>
                  </a:cubicBezTo>
                  <a:cubicBezTo>
                    <a:pt x="22585" y="5187"/>
                    <a:pt x="4685" y="14958"/>
                    <a:pt x="898" y="30107"/>
                  </a:cubicBezTo>
                  <a:cubicBezTo>
                    <a:pt x="-3402" y="47308"/>
                    <a:pt x="8934" y="71200"/>
                    <a:pt x="25616" y="77205"/>
                  </a:cubicBezTo>
                  <a:cubicBezTo>
                    <a:pt x="45696" y="84433"/>
                    <a:pt x="76756" y="77025"/>
                    <a:pt x="86743" y="58165"/>
                  </a:cubicBezTo>
                  <a:cubicBezTo>
                    <a:pt x="93824" y="44791"/>
                    <a:pt x="86932" y="25486"/>
                    <a:pt x="77390" y="13740"/>
                  </a:cubicBezTo>
                  <a:cubicBezTo>
                    <a:pt x="74163" y="9767"/>
                    <a:pt x="71332" y="4292"/>
                    <a:pt x="66367" y="3051"/>
                  </a:cubicBezTo>
                </a:path>
              </a:pathLst>
            </a:custGeom>
            <a:noFill/>
            <a:ln w="1905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1937;p19">
              <a:extLst>
                <a:ext uri="{FF2B5EF4-FFF2-40B4-BE49-F238E27FC236}">
                  <a16:creationId xmlns:a16="http://schemas.microsoft.com/office/drawing/2014/main" id="{64B1E415-7BEA-493B-BC6D-BD006018FCCE}"/>
                </a:ext>
              </a:extLst>
            </p:cNvPr>
            <p:cNvSpPr/>
            <p:nvPr/>
          </p:nvSpPr>
          <p:spPr>
            <a:xfrm>
              <a:off x="1160653" y="460776"/>
              <a:ext cx="760271" cy="843911"/>
            </a:xfrm>
            <a:custGeom>
              <a:avLst/>
              <a:gdLst/>
              <a:ahLst/>
              <a:cxnLst/>
              <a:rect l="l" t="t" r="r" b="b"/>
              <a:pathLst>
                <a:path w="15817" h="18981" extrusionOk="0">
                  <a:moveTo>
                    <a:pt x="11364" y="1"/>
                  </a:moveTo>
                  <a:lnTo>
                    <a:pt x="11242" y="25"/>
                  </a:lnTo>
                  <a:lnTo>
                    <a:pt x="11169" y="74"/>
                  </a:lnTo>
                  <a:lnTo>
                    <a:pt x="11096" y="171"/>
                  </a:lnTo>
                  <a:lnTo>
                    <a:pt x="10780" y="731"/>
                  </a:lnTo>
                  <a:lnTo>
                    <a:pt x="10634" y="999"/>
                  </a:lnTo>
                  <a:lnTo>
                    <a:pt x="10537" y="1315"/>
                  </a:lnTo>
                  <a:lnTo>
                    <a:pt x="10512" y="1388"/>
                  </a:lnTo>
                  <a:lnTo>
                    <a:pt x="10537" y="1461"/>
                  </a:lnTo>
                  <a:lnTo>
                    <a:pt x="10585" y="1534"/>
                  </a:lnTo>
                  <a:lnTo>
                    <a:pt x="10634" y="1583"/>
                  </a:lnTo>
                  <a:lnTo>
                    <a:pt x="10707" y="1607"/>
                  </a:lnTo>
                  <a:lnTo>
                    <a:pt x="10804" y="1631"/>
                  </a:lnTo>
                  <a:lnTo>
                    <a:pt x="10877" y="1607"/>
                  </a:lnTo>
                  <a:lnTo>
                    <a:pt x="10950" y="1558"/>
                  </a:lnTo>
                  <a:lnTo>
                    <a:pt x="11145" y="1315"/>
                  </a:lnTo>
                  <a:lnTo>
                    <a:pt x="11291" y="1047"/>
                  </a:lnTo>
                  <a:lnTo>
                    <a:pt x="11510" y="731"/>
                  </a:lnTo>
                  <a:lnTo>
                    <a:pt x="11583" y="682"/>
                  </a:lnTo>
                  <a:lnTo>
                    <a:pt x="11656" y="609"/>
                  </a:lnTo>
                  <a:lnTo>
                    <a:pt x="11705" y="463"/>
                  </a:lnTo>
                  <a:lnTo>
                    <a:pt x="11729" y="342"/>
                  </a:lnTo>
                  <a:lnTo>
                    <a:pt x="11705" y="220"/>
                  </a:lnTo>
                  <a:lnTo>
                    <a:pt x="11656" y="123"/>
                  </a:lnTo>
                  <a:lnTo>
                    <a:pt x="11583" y="50"/>
                  </a:lnTo>
                  <a:lnTo>
                    <a:pt x="11486" y="25"/>
                  </a:lnTo>
                  <a:lnTo>
                    <a:pt x="11461" y="1"/>
                  </a:lnTo>
                  <a:close/>
                  <a:moveTo>
                    <a:pt x="3821" y="171"/>
                  </a:moveTo>
                  <a:lnTo>
                    <a:pt x="3748" y="196"/>
                  </a:lnTo>
                  <a:lnTo>
                    <a:pt x="3699" y="244"/>
                  </a:lnTo>
                  <a:lnTo>
                    <a:pt x="3651" y="317"/>
                  </a:lnTo>
                  <a:lnTo>
                    <a:pt x="3651" y="390"/>
                  </a:lnTo>
                  <a:lnTo>
                    <a:pt x="3651" y="463"/>
                  </a:lnTo>
                  <a:lnTo>
                    <a:pt x="3699" y="634"/>
                  </a:lnTo>
                  <a:lnTo>
                    <a:pt x="3772" y="804"/>
                  </a:lnTo>
                  <a:lnTo>
                    <a:pt x="3943" y="1120"/>
                  </a:lnTo>
                  <a:lnTo>
                    <a:pt x="4113" y="1461"/>
                  </a:lnTo>
                  <a:lnTo>
                    <a:pt x="4259" y="1802"/>
                  </a:lnTo>
                  <a:lnTo>
                    <a:pt x="4332" y="1923"/>
                  </a:lnTo>
                  <a:lnTo>
                    <a:pt x="4429" y="1996"/>
                  </a:lnTo>
                  <a:lnTo>
                    <a:pt x="4527" y="2021"/>
                  </a:lnTo>
                  <a:lnTo>
                    <a:pt x="4624" y="1996"/>
                  </a:lnTo>
                  <a:lnTo>
                    <a:pt x="4721" y="1972"/>
                  </a:lnTo>
                  <a:lnTo>
                    <a:pt x="4794" y="1899"/>
                  </a:lnTo>
                  <a:lnTo>
                    <a:pt x="4843" y="1777"/>
                  </a:lnTo>
                  <a:lnTo>
                    <a:pt x="4843" y="1656"/>
                  </a:lnTo>
                  <a:lnTo>
                    <a:pt x="4794" y="1461"/>
                  </a:lnTo>
                  <a:lnTo>
                    <a:pt x="4697" y="1266"/>
                  </a:lnTo>
                  <a:lnTo>
                    <a:pt x="4502" y="901"/>
                  </a:lnTo>
                  <a:lnTo>
                    <a:pt x="4283" y="536"/>
                  </a:lnTo>
                  <a:lnTo>
                    <a:pt x="4162" y="390"/>
                  </a:lnTo>
                  <a:lnTo>
                    <a:pt x="4040" y="244"/>
                  </a:lnTo>
                  <a:lnTo>
                    <a:pt x="3967" y="196"/>
                  </a:lnTo>
                  <a:lnTo>
                    <a:pt x="3894" y="171"/>
                  </a:lnTo>
                  <a:close/>
                  <a:moveTo>
                    <a:pt x="15452" y="4405"/>
                  </a:moveTo>
                  <a:lnTo>
                    <a:pt x="15379" y="4429"/>
                  </a:lnTo>
                  <a:lnTo>
                    <a:pt x="15306" y="4454"/>
                  </a:lnTo>
                  <a:lnTo>
                    <a:pt x="15135" y="4551"/>
                  </a:lnTo>
                  <a:lnTo>
                    <a:pt x="14941" y="4600"/>
                  </a:lnTo>
                  <a:lnTo>
                    <a:pt x="14551" y="4697"/>
                  </a:lnTo>
                  <a:lnTo>
                    <a:pt x="14357" y="4746"/>
                  </a:lnTo>
                  <a:lnTo>
                    <a:pt x="14162" y="4819"/>
                  </a:lnTo>
                  <a:lnTo>
                    <a:pt x="14016" y="4916"/>
                  </a:lnTo>
                  <a:lnTo>
                    <a:pt x="13870" y="5062"/>
                  </a:lnTo>
                  <a:lnTo>
                    <a:pt x="13822" y="5135"/>
                  </a:lnTo>
                  <a:lnTo>
                    <a:pt x="13822" y="5232"/>
                  </a:lnTo>
                  <a:lnTo>
                    <a:pt x="13846" y="5330"/>
                  </a:lnTo>
                  <a:lnTo>
                    <a:pt x="13895" y="5354"/>
                  </a:lnTo>
                  <a:lnTo>
                    <a:pt x="13943" y="5354"/>
                  </a:lnTo>
                  <a:lnTo>
                    <a:pt x="14138" y="5378"/>
                  </a:lnTo>
                  <a:lnTo>
                    <a:pt x="14357" y="5378"/>
                  </a:lnTo>
                  <a:lnTo>
                    <a:pt x="14600" y="5354"/>
                  </a:lnTo>
                  <a:lnTo>
                    <a:pt x="14819" y="5330"/>
                  </a:lnTo>
                  <a:lnTo>
                    <a:pt x="15038" y="5257"/>
                  </a:lnTo>
                  <a:lnTo>
                    <a:pt x="15257" y="5208"/>
                  </a:lnTo>
                  <a:lnTo>
                    <a:pt x="15452" y="5111"/>
                  </a:lnTo>
                  <a:lnTo>
                    <a:pt x="15646" y="5038"/>
                  </a:lnTo>
                  <a:lnTo>
                    <a:pt x="15719" y="4989"/>
                  </a:lnTo>
                  <a:lnTo>
                    <a:pt x="15768" y="4940"/>
                  </a:lnTo>
                  <a:lnTo>
                    <a:pt x="15817" y="4819"/>
                  </a:lnTo>
                  <a:lnTo>
                    <a:pt x="15792" y="4697"/>
                  </a:lnTo>
                  <a:lnTo>
                    <a:pt x="15768" y="4575"/>
                  </a:lnTo>
                  <a:lnTo>
                    <a:pt x="15671" y="4478"/>
                  </a:lnTo>
                  <a:lnTo>
                    <a:pt x="15573" y="4429"/>
                  </a:lnTo>
                  <a:lnTo>
                    <a:pt x="15452" y="4405"/>
                  </a:lnTo>
                  <a:close/>
                  <a:moveTo>
                    <a:pt x="317" y="4697"/>
                  </a:moveTo>
                  <a:lnTo>
                    <a:pt x="220" y="4721"/>
                  </a:lnTo>
                  <a:lnTo>
                    <a:pt x="122" y="4746"/>
                  </a:lnTo>
                  <a:lnTo>
                    <a:pt x="25" y="4794"/>
                  </a:lnTo>
                  <a:lnTo>
                    <a:pt x="1" y="4867"/>
                  </a:lnTo>
                  <a:lnTo>
                    <a:pt x="1" y="4965"/>
                  </a:lnTo>
                  <a:lnTo>
                    <a:pt x="49" y="5038"/>
                  </a:lnTo>
                  <a:lnTo>
                    <a:pt x="195" y="5184"/>
                  </a:lnTo>
                  <a:lnTo>
                    <a:pt x="390" y="5305"/>
                  </a:lnTo>
                  <a:lnTo>
                    <a:pt x="779" y="5524"/>
                  </a:lnTo>
                  <a:lnTo>
                    <a:pt x="1169" y="5743"/>
                  </a:lnTo>
                  <a:lnTo>
                    <a:pt x="1388" y="5841"/>
                  </a:lnTo>
                  <a:lnTo>
                    <a:pt x="1582" y="5938"/>
                  </a:lnTo>
                  <a:lnTo>
                    <a:pt x="1655" y="5962"/>
                  </a:lnTo>
                  <a:lnTo>
                    <a:pt x="1801" y="5962"/>
                  </a:lnTo>
                  <a:lnTo>
                    <a:pt x="1850" y="5938"/>
                  </a:lnTo>
                  <a:lnTo>
                    <a:pt x="1923" y="5841"/>
                  </a:lnTo>
                  <a:lnTo>
                    <a:pt x="1972" y="5743"/>
                  </a:lnTo>
                  <a:lnTo>
                    <a:pt x="1996" y="5622"/>
                  </a:lnTo>
                  <a:lnTo>
                    <a:pt x="1972" y="5476"/>
                  </a:lnTo>
                  <a:lnTo>
                    <a:pt x="1899" y="5378"/>
                  </a:lnTo>
                  <a:lnTo>
                    <a:pt x="1826" y="5330"/>
                  </a:lnTo>
                  <a:lnTo>
                    <a:pt x="1777" y="5305"/>
                  </a:lnTo>
                  <a:lnTo>
                    <a:pt x="1582" y="5208"/>
                  </a:lnTo>
                  <a:lnTo>
                    <a:pt x="1388" y="5111"/>
                  </a:lnTo>
                  <a:lnTo>
                    <a:pt x="974" y="4892"/>
                  </a:lnTo>
                  <a:lnTo>
                    <a:pt x="755" y="4794"/>
                  </a:lnTo>
                  <a:lnTo>
                    <a:pt x="536" y="4721"/>
                  </a:lnTo>
                  <a:lnTo>
                    <a:pt x="317" y="4697"/>
                  </a:lnTo>
                  <a:close/>
                  <a:moveTo>
                    <a:pt x="8809" y="6936"/>
                  </a:moveTo>
                  <a:lnTo>
                    <a:pt x="8736" y="6984"/>
                  </a:lnTo>
                  <a:lnTo>
                    <a:pt x="8663" y="7057"/>
                  </a:lnTo>
                  <a:lnTo>
                    <a:pt x="8566" y="7252"/>
                  </a:lnTo>
                  <a:lnTo>
                    <a:pt x="8468" y="7495"/>
                  </a:lnTo>
                  <a:lnTo>
                    <a:pt x="8420" y="7739"/>
                  </a:lnTo>
                  <a:lnTo>
                    <a:pt x="8395" y="7958"/>
                  </a:lnTo>
                  <a:lnTo>
                    <a:pt x="8395" y="8128"/>
                  </a:lnTo>
                  <a:lnTo>
                    <a:pt x="8322" y="8177"/>
                  </a:lnTo>
                  <a:lnTo>
                    <a:pt x="8201" y="8225"/>
                  </a:lnTo>
                  <a:lnTo>
                    <a:pt x="8079" y="8250"/>
                  </a:lnTo>
                  <a:lnTo>
                    <a:pt x="7982" y="8225"/>
                  </a:lnTo>
                  <a:lnTo>
                    <a:pt x="7909" y="8201"/>
                  </a:lnTo>
                  <a:lnTo>
                    <a:pt x="7982" y="8079"/>
                  </a:lnTo>
                  <a:lnTo>
                    <a:pt x="8055" y="7933"/>
                  </a:lnTo>
                  <a:lnTo>
                    <a:pt x="8103" y="7812"/>
                  </a:lnTo>
                  <a:lnTo>
                    <a:pt x="8103" y="7666"/>
                  </a:lnTo>
                  <a:lnTo>
                    <a:pt x="8103" y="7520"/>
                  </a:lnTo>
                  <a:lnTo>
                    <a:pt x="8055" y="7398"/>
                  </a:lnTo>
                  <a:lnTo>
                    <a:pt x="7957" y="7252"/>
                  </a:lnTo>
                  <a:lnTo>
                    <a:pt x="7836" y="7130"/>
                  </a:lnTo>
                  <a:lnTo>
                    <a:pt x="7763" y="7082"/>
                  </a:lnTo>
                  <a:lnTo>
                    <a:pt x="7617" y="7082"/>
                  </a:lnTo>
                  <a:lnTo>
                    <a:pt x="7544" y="7130"/>
                  </a:lnTo>
                  <a:lnTo>
                    <a:pt x="7446" y="7252"/>
                  </a:lnTo>
                  <a:lnTo>
                    <a:pt x="7373" y="7374"/>
                  </a:lnTo>
                  <a:lnTo>
                    <a:pt x="7325" y="7495"/>
                  </a:lnTo>
                  <a:lnTo>
                    <a:pt x="7300" y="7641"/>
                  </a:lnTo>
                  <a:lnTo>
                    <a:pt x="7300" y="7787"/>
                  </a:lnTo>
                  <a:lnTo>
                    <a:pt x="7300" y="7909"/>
                  </a:lnTo>
                  <a:lnTo>
                    <a:pt x="7325" y="8055"/>
                  </a:lnTo>
                  <a:lnTo>
                    <a:pt x="7373" y="8177"/>
                  </a:lnTo>
                  <a:lnTo>
                    <a:pt x="7179" y="8298"/>
                  </a:lnTo>
                  <a:lnTo>
                    <a:pt x="7081" y="8323"/>
                  </a:lnTo>
                  <a:lnTo>
                    <a:pt x="6984" y="8347"/>
                  </a:lnTo>
                  <a:lnTo>
                    <a:pt x="6911" y="8371"/>
                  </a:lnTo>
                  <a:lnTo>
                    <a:pt x="6814" y="8347"/>
                  </a:lnTo>
                  <a:lnTo>
                    <a:pt x="6692" y="8298"/>
                  </a:lnTo>
                  <a:lnTo>
                    <a:pt x="6570" y="8201"/>
                  </a:lnTo>
                  <a:lnTo>
                    <a:pt x="6497" y="8055"/>
                  </a:lnTo>
                  <a:lnTo>
                    <a:pt x="6449" y="7909"/>
                  </a:lnTo>
                  <a:lnTo>
                    <a:pt x="6449" y="7739"/>
                  </a:lnTo>
                  <a:lnTo>
                    <a:pt x="6497" y="7544"/>
                  </a:lnTo>
                  <a:lnTo>
                    <a:pt x="6497" y="7520"/>
                  </a:lnTo>
                  <a:lnTo>
                    <a:pt x="6473" y="7520"/>
                  </a:lnTo>
                  <a:lnTo>
                    <a:pt x="6449" y="7495"/>
                  </a:lnTo>
                  <a:lnTo>
                    <a:pt x="6424" y="7520"/>
                  </a:lnTo>
                  <a:lnTo>
                    <a:pt x="6327" y="7617"/>
                  </a:lnTo>
                  <a:lnTo>
                    <a:pt x="6254" y="7739"/>
                  </a:lnTo>
                  <a:lnTo>
                    <a:pt x="6230" y="7836"/>
                  </a:lnTo>
                  <a:lnTo>
                    <a:pt x="6206" y="7958"/>
                  </a:lnTo>
                  <a:lnTo>
                    <a:pt x="6206" y="8055"/>
                  </a:lnTo>
                  <a:lnTo>
                    <a:pt x="6206" y="8177"/>
                  </a:lnTo>
                  <a:lnTo>
                    <a:pt x="6254" y="8274"/>
                  </a:lnTo>
                  <a:lnTo>
                    <a:pt x="6303" y="8371"/>
                  </a:lnTo>
                  <a:lnTo>
                    <a:pt x="6376" y="8469"/>
                  </a:lnTo>
                  <a:lnTo>
                    <a:pt x="6449" y="8542"/>
                  </a:lnTo>
                  <a:lnTo>
                    <a:pt x="6546" y="8615"/>
                  </a:lnTo>
                  <a:lnTo>
                    <a:pt x="6643" y="8663"/>
                  </a:lnTo>
                  <a:lnTo>
                    <a:pt x="6765" y="8712"/>
                  </a:lnTo>
                  <a:lnTo>
                    <a:pt x="6862" y="8736"/>
                  </a:lnTo>
                  <a:lnTo>
                    <a:pt x="7008" y="8736"/>
                  </a:lnTo>
                  <a:lnTo>
                    <a:pt x="7130" y="8712"/>
                  </a:lnTo>
                  <a:lnTo>
                    <a:pt x="7349" y="8615"/>
                  </a:lnTo>
                  <a:lnTo>
                    <a:pt x="7592" y="8493"/>
                  </a:lnTo>
                  <a:lnTo>
                    <a:pt x="7690" y="8566"/>
                  </a:lnTo>
                  <a:lnTo>
                    <a:pt x="7836" y="8639"/>
                  </a:lnTo>
                  <a:lnTo>
                    <a:pt x="7982" y="8663"/>
                  </a:lnTo>
                  <a:lnTo>
                    <a:pt x="8128" y="8688"/>
                  </a:lnTo>
                  <a:lnTo>
                    <a:pt x="8225" y="8688"/>
                  </a:lnTo>
                  <a:lnTo>
                    <a:pt x="8347" y="8663"/>
                  </a:lnTo>
                  <a:lnTo>
                    <a:pt x="8566" y="8566"/>
                  </a:lnTo>
                  <a:lnTo>
                    <a:pt x="8639" y="8663"/>
                  </a:lnTo>
                  <a:lnTo>
                    <a:pt x="8736" y="8736"/>
                  </a:lnTo>
                  <a:lnTo>
                    <a:pt x="8833" y="8809"/>
                  </a:lnTo>
                  <a:lnTo>
                    <a:pt x="8931" y="8858"/>
                  </a:lnTo>
                  <a:lnTo>
                    <a:pt x="9174" y="8907"/>
                  </a:lnTo>
                  <a:lnTo>
                    <a:pt x="9417" y="8931"/>
                  </a:lnTo>
                  <a:lnTo>
                    <a:pt x="9661" y="8882"/>
                  </a:lnTo>
                  <a:lnTo>
                    <a:pt x="9880" y="8809"/>
                  </a:lnTo>
                  <a:lnTo>
                    <a:pt x="9977" y="8736"/>
                  </a:lnTo>
                  <a:lnTo>
                    <a:pt x="10074" y="8663"/>
                  </a:lnTo>
                  <a:lnTo>
                    <a:pt x="10172" y="8566"/>
                  </a:lnTo>
                  <a:lnTo>
                    <a:pt x="10269" y="8469"/>
                  </a:lnTo>
                  <a:lnTo>
                    <a:pt x="10293" y="8396"/>
                  </a:lnTo>
                  <a:lnTo>
                    <a:pt x="10293" y="8347"/>
                  </a:lnTo>
                  <a:lnTo>
                    <a:pt x="10269" y="8298"/>
                  </a:lnTo>
                  <a:lnTo>
                    <a:pt x="10245" y="8250"/>
                  </a:lnTo>
                  <a:lnTo>
                    <a:pt x="10172" y="8225"/>
                  </a:lnTo>
                  <a:lnTo>
                    <a:pt x="10123" y="8201"/>
                  </a:lnTo>
                  <a:lnTo>
                    <a:pt x="10001" y="8201"/>
                  </a:lnTo>
                  <a:lnTo>
                    <a:pt x="9782" y="8323"/>
                  </a:lnTo>
                  <a:lnTo>
                    <a:pt x="9563" y="8420"/>
                  </a:lnTo>
                  <a:lnTo>
                    <a:pt x="9442" y="8444"/>
                  </a:lnTo>
                  <a:lnTo>
                    <a:pt x="9344" y="8469"/>
                  </a:lnTo>
                  <a:lnTo>
                    <a:pt x="9223" y="8469"/>
                  </a:lnTo>
                  <a:lnTo>
                    <a:pt x="9101" y="8420"/>
                  </a:lnTo>
                  <a:lnTo>
                    <a:pt x="9004" y="8347"/>
                  </a:lnTo>
                  <a:lnTo>
                    <a:pt x="8931" y="8274"/>
                  </a:lnTo>
                  <a:lnTo>
                    <a:pt x="9052" y="8128"/>
                  </a:lnTo>
                  <a:lnTo>
                    <a:pt x="9150" y="7982"/>
                  </a:lnTo>
                  <a:lnTo>
                    <a:pt x="9247" y="7836"/>
                  </a:lnTo>
                  <a:lnTo>
                    <a:pt x="9296" y="7666"/>
                  </a:lnTo>
                  <a:lnTo>
                    <a:pt x="9320" y="7495"/>
                  </a:lnTo>
                  <a:lnTo>
                    <a:pt x="9296" y="7349"/>
                  </a:lnTo>
                  <a:lnTo>
                    <a:pt x="9247" y="7203"/>
                  </a:lnTo>
                  <a:lnTo>
                    <a:pt x="9150" y="7057"/>
                  </a:lnTo>
                  <a:lnTo>
                    <a:pt x="9052" y="6984"/>
                  </a:lnTo>
                  <a:lnTo>
                    <a:pt x="8955" y="6936"/>
                  </a:lnTo>
                  <a:close/>
                  <a:moveTo>
                    <a:pt x="1947" y="9710"/>
                  </a:moveTo>
                  <a:lnTo>
                    <a:pt x="1801" y="9758"/>
                  </a:lnTo>
                  <a:lnTo>
                    <a:pt x="1582" y="9856"/>
                  </a:lnTo>
                  <a:lnTo>
                    <a:pt x="1363" y="10002"/>
                  </a:lnTo>
                  <a:lnTo>
                    <a:pt x="925" y="10294"/>
                  </a:lnTo>
                  <a:lnTo>
                    <a:pt x="706" y="10415"/>
                  </a:lnTo>
                  <a:lnTo>
                    <a:pt x="585" y="10513"/>
                  </a:lnTo>
                  <a:lnTo>
                    <a:pt x="463" y="10610"/>
                  </a:lnTo>
                  <a:lnTo>
                    <a:pt x="366" y="10707"/>
                  </a:lnTo>
                  <a:lnTo>
                    <a:pt x="317" y="10829"/>
                  </a:lnTo>
                  <a:lnTo>
                    <a:pt x="317" y="10878"/>
                  </a:lnTo>
                  <a:lnTo>
                    <a:pt x="341" y="10926"/>
                  </a:lnTo>
                  <a:lnTo>
                    <a:pt x="366" y="10999"/>
                  </a:lnTo>
                  <a:lnTo>
                    <a:pt x="439" y="11048"/>
                  </a:lnTo>
                  <a:lnTo>
                    <a:pt x="536" y="11097"/>
                  </a:lnTo>
                  <a:lnTo>
                    <a:pt x="633" y="11097"/>
                  </a:lnTo>
                  <a:lnTo>
                    <a:pt x="755" y="11072"/>
                  </a:lnTo>
                  <a:lnTo>
                    <a:pt x="877" y="11048"/>
                  </a:lnTo>
                  <a:lnTo>
                    <a:pt x="1120" y="10926"/>
                  </a:lnTo>
                  <a:lnTo>
                    <a:pt x="1315" y="10829"/>
                  </a:lnTo>
                  <a:lnTo>
                    <a:pt x="1728" y="10610"/>
                  </a:lnTo>
                  <a:lnTo>
                    <a:pt x="1947" y="10488"/>
                  </a:lnTo>
                  <a:lnTo>
                    <a:pt x="2142" y="10342"/>
                  </a:lnTo>
                  <a:lnTo>
                    <a:pt x="2264" y="10245"/>
                  </a:lnTo>
                  <a:lnTo>
                    <a:pt x="2312" y="10123"/>
                  </a:lnTo>
                  <a:lnTo>
                    <a:pt x="2312" y="10002"/>
                  </a:lnTo>
                  <a:lnTo>
                    <a:pt x="2264" y="9880"/>
                  </a:lnTo>
                  <a:lnTo>
                    <a:pt x="2191" y="9783"/>
                  </a:lnTo>
                  <a:lnTo>
                    <a:pt x="2069" y="9734"/>
                  </a:lnTo>
                  <a:lnTo>
                    <a:pt x="1947" y="9710"/>
                  </a:lnTo>
                  <a:close/>
                  <a:moveTo>
                    <a:pt x="14065" y="10026"/>
                  </a:moveTo>
                  <a:lnTo>
                    <a:pt x="13895" y="10050"/>
                  </a:lnTo>
                  <a:lnTo>
                    <a:pt x="13846" y="10075"/>
                  </a:lnTo>
                  <a:lnTo>
                    <a:pt x="13797" y="10123"/>
                  </a:lnTo>
                  <a:lnTo>
                    <a:pt x="13773" y="10172"/>
                  </a:lnTo>
                  <a:lnTo>
                    <a:pt x="13749" y="10221"/>
                  </a:lnTo>
                  <a:lnTo>
                    <a:pt x="13773" y="10318"/>
                  </a:lnTo>
                  <a:lnTo>
                    <a:pt x="13797" y="10367"/>
                  </a:lnTo>
                  <a:lnTo>
                    <a:pt x="13846" y="10415"/>
                  </a:lnTo>
                  <a:lnTo>
                    <a:pt x="14138" y="10586"/>
                  </a:lnTo>
                  <a:lnTo>
                    <a:pt x="14454" y="10756"/>
                  </a:lnTo>
                  <a:lnTo>
                    <a:pt x="14624" y="10878"/>
                  </a:lnTo>
                  <a:lnTo>
                    <a:pt x="14819" y="10975"/>
                  </a:lnTo>
                  <a:lnTo>
                    <a:pt x="15014" y="11048"/>
                  </a:lnTo>
                  <a:lnTo>
                    <a:pt x="15208" y="11097"/>
                  </a:lnTo>
                  <a:lnTo>
                    <a:pt x="15379" y="11097"/>
                  </a:lnTo>
                  <a:lnTo>
                    <a:pt x="15427" y="11072"/>
                  </a:lnTo>
                  <a:lnTo>
                    <a:pt x="15500" y="11024"/>
                  </a:lnTo>
                  <a:lnTo>
                    <a:pt x="15573" y="10951"/>
                  </a:lnTo>
                  <a:lnTo>
                    <a:pt x="15598" y="10829"/>
                  </a:lnTo>
                  <a:lnTo>
                    <a:pt x="15598" y="10707"/>
                  </a:lnTo>
                  <a:lnTo>
                    <a:pt x="15549" y="10586"/>
                  </a:lnTo>
                  <a:lnTo>
                    <a:pt x="15500" y="10537"/>
                  </a:lnTo>
                  <a:lnTo>
                    <a:pt x="15452" y="10513"/>
                  </a:lnTo>
                  <a:lnTo>
                    <a:pt x="15379" y="10464"/>
                  </a:lnTo>
                  <a:lnTo>
                    <a:pt x="15306" y="10464"/>
                  </a:lnTo>
                  <a:lnTo>
                    <a:pt x="15135" y="10415"/>
                  </a:lnTo>
                  <a:lnTo>
                    <a:pt x="14965" y="10367"/>
                  </a:lnTo>
                  <a:lnTo>
                    <a:pt x="14600" y="10196"/>
                  </a:lnTo>
                  <a:lnTo>
                    <a:pt x="14430" y="10099"/>
                  </a:lnTo>
                  <a:lnTo>
                    <a:pt x="14260" y="10050"/>
                  </a:lnTo>
                  <a:lnTo>
                    <a:pt x="14065" y="10026"/>
                  </a:lnTo>
                  <a:close/>
                  <a:moveTo>
                    <a:pt x="8468" y="2605"/>
                  </a:moveTo>
                  <a:lnTo>
                    <a:pt x="8760" y="2629"/>
                  </a:lnTo>
                  <a:lnTo>
                    <a:pt x="9052" y="2678"/>
                  </a:lnTo>
                  <a:lnTo>
                    <a:pt x="9344" y="2726"/>
                  </a:lnTo>
                  <a:lnTo>
                    <a:pt x="9125" y="2799"/>
                  </a:lnTo>
                  <a:lnTo>
                    <a:pt x="9101" y="2824"/>
                  </a:lnTo>
                  <a:lnTo>
                    <a:pt x="9101" y="2848"/>
                  </a:lnTo>
                  <a:lnTo>
                    <a:pt x="9101" y="2872"/>
                  </a:lnTo>
                  <a:lnTo>
                    <a:pt x="9125" y="2897"/>
                  </a:lnTo>
                  <a:lnTo>
                    <a:pt x="9223" y="2945"/>
                  </a:lnTo>
                  <a:lnTo>
                    <a:pt x="9320" y="2970"/>
                  </a:lnTo>
                  <a:lnTo>
                    <a:pt x="9442" y="2945"/>
                  </a:lnTo>
                  <a:lnTo>
                    <a:pt x="9563" y="2921"/>
                  </a:lnTo>
                  <a:lnTo>
                    <a:pt x="9855" y="2872"/>
                  </a:lnTo>
                  <a:lnTo>
                    <a:pt x="10269" y="3043"/>
                  </a:lnTo>
                  <a:lnTo>
                    <a:pt x="10074" y="3067"/>
                  </a:lnTo>
                  <a:lnTo>
                    <a:pt x="9855" y="3116"/>
                  </a:lnTo>
                  <a:lnTo>
                    <a:pt x="9685" y="3189"/>
                  </a:lnTo>
                  <a:lnTo>
                    <a:pt x="9515" y="3262"/>
                  </a:lnTo>
                  <a:lnTo>
                    <a:pt x="9515" y="3286"/>
                  </a:lnTo>
                  <a:lnTo>
                    <a:pt x="9490" y="3310"/>
                  </a:lnTo>
                  <a:lnTo>
                    <a:pt x="9515" y="3335"/>
                  </a:lnTo>
                  <a:lnTo>
                    <a:pt x="9539" y="3359"/>
                  </a:lnTo>
                  <a:lnTo>
                    <a:pt x="9953" y="3335"/>
                  </a:lnTo>
                  <a:lnTo>
                    <a:pt x="10342" y="3310"/>
                  </a:lnTo>
                  <a:lnTo>
                    <a:pt x="10780" y="3310"/>
                  </a:lnTo>
                  <a:lnTo>
                    <a:pt x="11048" y="3505"/>
                  </a:lnTo>
                  <a:lnTo>
                    <a:pt x="10756" y="3578"/>
                  </a:lnTo>
                  <a:lnTo>
                    <a:pt x="10464" y="3675"/>
                  </a:lnTo>
                  <a:lnTo>
                    <a:pt x="10245" y="3797"/>
                  </a:lnTo>
                  <a:lnTo>
                    <a:pt x="10099" y="3918"/>
                  </a:lnTo>
                  <a:lnTo>
                    <a:pt x="10074" y="3943"/>
                  </a:lnTo>
                  <a:lnTo>
                    <a:pt x="10099" y="3943"/>
                  </a:lnTo>
                  <a:lnTo>
                    <a:pt x="10391" y="3918"/>
                  </a:lnTo>
                  <a:lnTo>
                    <a:pt x="10683" y="3870"/>
                  </a:lnTo>
                  <a:lnTo>
                    <a:pt x="10975" y="3821"/>
                  </a:lnTo>
                  <a:lnTo>
                    <a:pt x="11291" y="3773"/>
                  </a:lnTo>
                  <a:lnTo>
                    <a:pt x="11364" y="3773"/>
                  </a:lnTo>
                  <a:lnTo>
                    <a:pt x="11583" y="3967"/>
                  </a:lnTo>
                  <a:lnTo>
                    <a:pt x="11778" y="4186"/>
                  </a:lnTo>
                  <a:lnTo>
                    <a:pt x="11388" y="4210"/>
                  </a:lnTo>
                  <a:lnTo>
                    <a:pt x="10829" y="4259"/>
                  </a:lnTo>
                  <a:lnTo>
                    <a:pt x="10561" y="4283"/>
                  </a:lnTo>
                  <a:lnTo>
                    <a:pt x="10318" y="4381"/>
                  </a:lnTo>
                  <a:lnTo>
                    <a:pt x="10293" y="4405"/>
                  </a:lnTo>
                  <a:lnTo>
                    <a:pt x="10293" y="4429"/>
                  </a:lnTo>
                  <a:lnTo>
                    <a:pt x="10318" y="4454"/>
                  </a:lnTo>
                  <a:lnTo>
                    <a:pt x="10585" y="4527"/>
                  </a:lnTo>
                  <a:lnTo>
                    <a:pt x="11705" y="4527"/>
                  </a:lnTo>
                  <a:lnTo>
                    <a:pt x="11997" y="4502"/>
                  </a:lnTo>
                  <a:lnTo>
                    <a:pt x="12216" y="4867"/>
                  </a:lnTo>
                  <a:lnTo>
                    <a:pt x="11851" y="4867"/>
                  </a:lnTo>
                  <a:lnTo>
                    <a:pt x="11267" y="4892"/>
                  </a:lnTo>
                  <a:lnTo>
                    <a:pt x="10658" y="4940"/>
                  </a:lnTo>
                  <a:lnTo>
                    <a:pt x="10634" y="4940"/>
                  </a:lnTo>
                  <a:lnTo>
                    <a:pt x="10634" y="4965"/>
                  </a:lnTo>
                  <a:lnTo>
                    <a:pt x="10634" y="4989"/>
                  </a:lnTo>
                  <a:lnTo>
                    <a:pt x="10658" y="5013"/>
                  </a:lnTo>
                  <a:lnTo>
                    <a:pt x="10902" y="5086"/>
                  </a:lnTo>
                  <a:lnTo>
                    <a:pt x="11169" y="5111"/>
                  </a:lnTo>
                  <a:lnTo>
                    <a:pt x="12021" y="5111"/>
                  </a:lnTo>
                  <a:lnTo>
                    <a:pt x="12362" y="5135"/>
                  </a:lnTo>
                  <a:lnTo>
                    <a:pt x="12556" y="5622"/>
                  </a:lnTo>
                  <a:lnTo>
                    <a:pt x="11461" y="5622"/>
                  </a:lnTo>
                  <a:lnTo>
                    <a:pt x="11291" y="5646"/>
                  </a:lnTo>
                  <a:lnTo>
                    <a:pt x="11145" y="5695"/>
                  </a:lnTo>
                  <a:lnTo>
                    <a:pt x="10999" y="5768"/>
                  </a:lnTo>
                  <a:lnTo>
                    <a:pt x="10975" y="5792"/>
                  </a:lnTo>
                  <a:lnTo>
                    <a:pt x="10999" y="5841"/>
                  </a:lnTo>
                  <a:lnTo>
                    <a:pt x="11267" y="5889"/>
                  </a:lnTo>
                  <a:lnTo>
                    <a:pt x="11534" y="5889"/>
                  </a:lnTo>
                  <a:lnTo>
                    <a:pt x="12070" y="5914"/>
                  </a:lnTo>
                  <a:lnTo>
                    <a:pt x="12654" y="5938"/>
                  </a:lnTo>
                  <a:lnTo>
                    <a:pt x="12702" y="6060"/>
                  </a:lnTo>
                  <a:lnTo>
                    <a:pt x="12727" y="6181"/>
                  </a:lnTo>
                  <a:lnTo>
                    <a:pt x="12386" y="6181"/>
                  </a:lnTo>
                  <a:lnTo>
                    <a:pt x="11729" y="6254"/>
                  </a:lnTo>
                  <a:lnTo>
                    <a:pt x="11413" y="6279"/>
                  </a:lnTo>
                  <a:lnTo>
                    <a:pt x="11121" y="6352"/>
                  </a:lnTo>
                  <a:lnTo>
                    <a:pt x="11096" y="6352"/>
                  </a:lnTo>
                  <a:lnTo>
                    <a:pt x="11096" y="6376"/>
                  </a:lnTo>
                  <a:lnTo>
                    <a:pt x="11096" y="6400"/>
                  </a:lnTo>
                  <a:lnTo>
                    <a:pt x="11121" y="6425"/>
                  </a:lnTo>
                  <a:lnTo>
                    <a:pt x="11388" y="6473"/>
                  </a:lnTo>
                  <a:lnTo>
                    <a:pt x="11656" y="6498"/>
                  </a:lnTo>
                  <a:lnTo>
                    <a:pt x="12508" y="6498"/>
                  </a:lnTo>
                  <a:lnTo>
                    <a:pt x="12824" y="6522"/>
                  </a:lnTo>
                  <a:lnTo>
                    <a:pt x="12873" y="6838"/>
                  </a:lnTo>
                  <a:lnTo>
                    <a:pt x="12556" y="6838"/>
                  </a:lnTo>
                  <a:lnTo>
                    <a:pt x="12240" y="6863"/>
                  </a:lnTo>
                  <a:lnTo>
                    <a:pt x="11753" y="6887"/>
                  </a:lnTo>
                  <a:lnTo>
                    <a:pt x="11510" y="6911"/>
                  </a:lnTo>
                  <a:lnTo>
                    <a:pt x="11267" y="6936"/>
                  </a:lnTo>
                  <a:lnTo>
                    <a:pt x="11242" y="6936"/>
                  </a:lnTo>
                  <a:lnTo>
                    <a:pt x="11242" y="6960"/>
                  </a:lnTo>
                  <a:lnTo>
                    <a:pt x="11242" y="7009"/>
                  </a:lnTo>
                  <a:lnTo>
                    <a:pt x="11267" y="7009"/>
                  </a:lnTo>
                  <a:lnTo>
                    <a:pt x="11461" y="7082"/>
                  </a:lnTo>
                  <a:lnTo>
                    <a:pt x="11680" y="7130"/>
                  </a:lnTo>
                  <a:lnTo>
                    <a:pt x="12727" y="7130"/>
                  </a:lnTo>
                  <a:lnTo>
                    <a:pt x="12921" y="7106"/>
                  </a:lnTo>
                  <a:lnTo>
                    <a:pt x="12994" y="7593"/>
                  </a:lnTo>
                  <a:lnTo>
                    <a:pt x="12994" y="7593"/>
                  </a:lnTo>
                  <a:lnTo>
                    <a:pt x="12848" y="7568"/>
                  </a:lnTo>
                  <a:lnTo>
                    <a:pt x="12702" y="7568"/>
                  </a:lnTo>
                  <a:lnTo>
                    <a:pt x="12435" y="7593"/>
                  </a:lnTo>
                  <a:lnTo>
                    <a:pt x="11997" y="7593"/>
                  </a:lnTo>
                  <a:lnTo>
                    <a:pt x="11778" y="7617"/>
                  </a:lnTo>
                  <a:lnTo>
                    <a:pt x="11559" y="7690"/>
                  </a:lnTo>
                  <a:lnTo>
                    <a:pt x="11534" y="7690"/>
                  </a:lnTo>
                  <a:lnTo>
                    <a:pt x="11534" y="7739"/>
                  </a:lnTo>
                  <a:lnTo>
                    <a:pt x="11534" y="7763"/>
                  </a:lnTo>
                  <a:lnTo>
                    <a:pt x="11559" y="7787"/>
                  </a:lnTo>
                  <a:lnTo>
                    <a:pt x="11778" y="7836"/>
                  </a:lnTo>
                  <a:lnTo>
                    <a:pt x="11997" y="7860"/>
                  </a:lnTo>
                  <a:lnTo>
                    <a:pt x="12435" y="7860"/>
                  </a:lnTo>
                  <a:lnTo>
                    <a:pt x="12702" y="7885"/>
                  </a:lnTo>
                  <a:lnTo>
                    <a:pt x="12848" y="7885"/>
                  </a:lnTo>
                  <a:lnTo>
                    <a:pt x="12994" y="7860"/>
                  </a:lnTo>
                  <a:lnTo>
                    <a:pt x="12994" y="7909"/>
                  </a:lnTo>
                  <a:lnTo>
                    <a:pt x="12994" y="8250"/>
                  </a:lnTo>
                  <a:lnTo>
                    <a:pt x="12873" y="8201"/>
                  </a:lnTo>
                  <a:lnTo>
                    <a:pt x="12775" y="8201"/>
                  </a:lnTo>
                  <a:lnTo>
                    <a:pt x="12532" y="8177"/>
                  </a:lnTo>
                  <a:lnTo>
                    <a:pt x="12094" y="8177"/>
                  </a:lnTo>
                  <a:lnTo>
                    <a:pt x="11875" y="8201"/>
                  </a:lnTo>
                  <a:lnTo>
                    <a:pt x="11656" y="8250"/>
                  </a:lnTo>
                  <a:lnTo>
                    <a:pt x="11656" y="8274"/>
                  </a:lnTo>
                  <a:lnTo>
                    <a:pt x="11632" y="8298"/>
                  </a:lnTo>
                  <a:lnTo>
                    <a:pt x="11656" y="8298"/>
                  </a:lnTo>
                  <a:lnTo>
                    <a:pt x="11656" y="8323"/>
                  </a:lnTo>
                  <a:lnTo>
                    <a:pt x="12045" y="8396"/>
                  </a:lnTo>
                  <a:lnTo>
                    <a:pt x="12410" y="8444"/>
                  </a:lnTo>
                  <a:lnTo>
                    <a:pt x="12702" y="8469"/>
                  </a:lnTo>
                  <a:lnTo>
                    <a:pt x="12824" y="8493"/>
                  </a:lnTo>
                  <a:lnTo>
                    <a:pt x="12970" y="8469"/>
                  </a:lnTo>
                  <a:lnTo>
                    <a:pt x="12873" y="8858"/>
                  </a:lnTo>
                  <a:lnTo>
                    <a:pt x="12654" y="8809"/>
                  </a:lnTo>
                  <a:lnTo>
                    <a:pt x="12483" y="8785"/>
                  </a:lnTo>
                  <a:lnTo>
                    <a:pt x="12264" y="8736"/>
                  </a:lnTo>
                  <a:lnTo>
                    <a:pt x="11826" y="8736"/>
                  </a:lnTo>
                  <a:lnTo>
                    <a:pt x="11607" y="8809"/>
                  </a:lnTo>
                  <a:lnTo>
                    <a:pt x="11583" y="8834"/>
                  </a:lnTo>
                  <a:lnTo>
                    <a:pt x="11583" y="8858"/>
                  </a:lnTo>
                  <a:lnTo>
                    <a:pt x="11583" y="8882"/>
                  </a:lnTo>
                  <a:lnTo>
                    <a:pt x="11851" y="8882"/>
                  </a:lnTo>
                  <a:lnTo>
                    <a:pt x="12094" y="8931"/>
                  </a:lnTo>
                  <a:lnTo>
                    <a:pt x="12556" y="9053"/>
                  </a:lnTo>
                  <a:lnTo>
                    <a:pt x="12775" y="9126"/>
                  </a:lnTo>
                  <a:lnTo>
                    <a:pt x="12654" y="9345"/>
                  </a:lnTo>
                  <a:lnTo>
                    <a:pt x="12508" y="9296"/>
                  </a:lnTo>
                  <a:lnTo>
                    <a:pt x="12313" y="9272"/>
                  </a:lnTo>
                  <a:lnTo>
                    <a:pt x="12143" y="9223"/>
                  </a:lnTo>
                  <a:lnTo>
                    <a:pt x="11972" y="9199"/>
                  </a:lnTo>
                  <a:lnTo>
                    <a:pt x="11607" y="9199"/>
                  </a:lnTo>
                  <a:lnTo>
                    <a:pt x="11583" y="9223"/>
                  </a:lnTo>
                  <a:lnTo>
                    <a:pt x="11583" y="9247"/>
                  </a:lnTo>
                  <a:lnTo>
                    <a:pt x="11583" y="9272"/>
                  </a:lnTo>
                  <a:lnTo>
                    <a:pt x="11924" y="9418"/>
                  </a:lnTo>
                  <a:lnTo>
                    <a:pt x="12240" y="9564"/>
                  </a:lnTo>
                  <a:lnTo>
                    <a:pt x="12532" y="9637"/>
                  </a:lnTo>
                  <a:lnTo>
                    <a:pt x="12337" y="9929"/>
                  </a:lnTo>
                  <a:lnTo>
                    <a:pt x="12337" y="9977"/>
                  </a:lnTo>
                  <a:lnTo>
                    <a:pt x="12167" y="9904"/>
                  </a:lnTo>
                  <a:lnTo>
                    <a:pt x="11997" y="9880"/>
                  </a:lnTo>
                  <a:lnTo>
                    <a:pt x="11802" y="9831"/>
                  </a:lnTo>
                  <a:lnTo>
                    <a:pt x="11242" y="9831"/>
                  </a:lnTo>
                  <a:lnTo>
                    <a:pt x="11218" y="9856"/>
                  </a:lnTo>
                  <a:lnTo>
                    <a:pt x="11218" y="9880"/>
                  </a:lnTo>
                  <a:lnTo>
                    <a:pt x="11242" y="9880"/>
                  </a:lnTo>
                  <a:lnTo>
                    <a:pt x="11534" y="10002"/>
                  </a:lnTo>
                  <a:lnTo>
                    <a:pt x="11851" y="10123"/>
                  </a:lnTo>
                  <a:lnTo>
                    <a:pt x="12167" y="10245"/>
                  </a:lnTo>
                  <a:lnTo>
                    <a:pt x="11972" y="10513"/>
                  </a:lnTo>
                  <a:lnTo>
                    <a:pt x="11826" y="10488"/>
                  </a:lnTo>
                  <a:lnTo>
                    <a:pt x="11413" y="10391"/>
                  </a:lnTo>
                  <a:lnTo>
                    <a:pt x="11023" y="10342"/>
                  </a:lnTo>
                  <a:lnTo>
                    <a:pt x="10975" y="10342"/>
                  </a:lnTo>
                  <a:lnTo>
                    <a:pt x="10975" y="10367"/>
                  </a:lnTo>
                  <a:lnTo>
                    <a:pt x="10975" y="10391"/>
                  </a:lnTo>
                  <a:lnTo>
                    <a:pt x="10999" y="10440"/>
                  </a:lnTo>
                  <a:lnTo>
                    <a:pt x="11145" y="10537"/>
                  </a:lnTo>
                  <a:lnTo>
                    <a:pt x="11315" y="10610"/>
                  </a:lnTo>
                  <a:lnTo>
                    <a:pt x="11632" y="10732"/>
                  </a:lnTo>
                  <a:lnTo>
                    <a:pt x="11802" y="10780"/>
                  </a:lnTo>
                  <a:lnTo>
                    <a:pt x="11656" y="10999"/>
                  </a:lnTo>
                  <a:lnTo>
                    <a:pt x="11510" y="10951"/>
                  </a:lnTo>
                  <a:lnTo>
                    <a:pt x="11364" y="10926"/>
                  </a:lnTo>
                  <a:lnTo>
                    <a:pt x="11072" y="10853"/>
                  </a:lnTo>
                  <a:lnTo>
                    <a:pt x="10950" y="10853"/>
                  </a:lnTo>
                  <a:lnTo>
                    <a:pt x="10804" y="10902"/>
                  </a:lnTo>
                  <a:lnTo>
                    <a:pt x="10780" y="10926"/>
                  </a:lnTo>
                  <a:lnTo>
                    <a:pt x="10756" y="10951"/>
                  </a:lnTo>
                  <a:lnTo>
                    <a:pt x="10756" y="10999"/>
                  </a:lnTo>
                  <a:lnTo>
                    <a:pt x="10780" y="11048"/>
                  </a:lnTo>
                  <a:lnTo>
                    <a:pt x="10902" y="11121"/>
                  </a:lnTo>
                  <a:lnTo>
                    <a:pt x="11023" y="11170"/>
                  </a:lnTo>
                  <a:lnTo>
                    <a:pt x="11267" y="11243"/>
                  </a:lnTo>
                  <a:lnTo>
                    <a:pt x="11461" y="11291"/>
                  </a:lnTo>
                  <a:lnTo>
                    <a:pt x="11242" y="11583"/>
                  </a:lnTo>
                  <a:lnTo>
                    <a:pt x="11072" y="11535"/>
                  </a:lnTo>
                  <a:lnTo>
                    <a:pt x="10877" y="11535"/>
                  </a:lnTo>
                  <a:lnTo>
                    <a:pt x="10683" y="11583"/>
                  </a:lnTo>
                  <a:lnTo>
                    <a:pt x="10658" y="11608"/>
                  </a:lnTo>
                  <a:lnTo>
                    <a:pt x="10683" y="11632"/>
                  </a:lnTo>
                  <a:lnTo>
                    <a:pt x="10829" y="11681"/>
                  </a:lnTo>
                  <a:lnTo>
                    <a:pt x="10975" y="11729"/>
                  </a:lnTo>
                  <a:lnTo>
                    <a:pt x="11096" y="11778"/>
                  </a:lnTo>
                  <a:lnTo>
                    <a:pt x="10877" y="12143"/>
                  </a:lnTo>
                  <a:lnTo>
                    <a:pt x="10829" y="12118"/>
                  </a:lnTo>
                  <a:lnTo>
                    <a:pt x="10658" y="12045"/>
                  </a:lnTo>
                  <a:lnTo>
                    <a:pt x="10561" y="11997"/>
                  </a:lnTo>
                  <a:lnTo>
                    <a:pt x="10464" y="11972"/>
                  </a:lnTo>
                  <a:lnTo>
                    <a:pt x="10439" y="11997"/>
                  </a:lnTo>
                  <a:lnTo>
                    <a:pt x="10439" y="12045"/>
                  </a:lnTo>
                  <a:lnTo>
                    <a:pt x="10488" y="12118"/>
                  </a:lnTo>
                  <a:lnTo>
                    <a:pt x="10585" y="12191"/>
                  </a:lnTo>
                  <a:lnTo>
                    <a:pt x="10756" y="12313"/>
                  </a:lnTo>
                  <a:lnTo>
                    <a:pt x="10561" y="12654"/>
                  </a:lnTo>
                  <a:lnTo>
                    <a:pt x="10415" y="12629"/>
                  </a:lnTo>
                  <a:lnTo>
                    <a:pt x="10172" y="12629"/>
                  </a:lnTo>
                  <a:lnTo>
                    <a:pt x="10026" y="12654"/>
                  </a:lnTo>
                  <a:lnTo>
                    <a:pt x="10026" y="12678"/>
                  </a:lnTo>
                  <a:lnTo>
                    <a:pt x="10026" y="12702"/>
                  </a:lnTo>
                  <a:lnTo>
                    <a:pt x="10245" y="12800"/>
                  </a:lnTo>
                  <a:lnTo>
                    <a:pt x="10439" y="12897"/>
                  </a:lnTo>
                  <a:lnTo>
                    <a:pt x="10196" y="13384"/>
                  </a:lnTo>
                  <a:lnTo>
                    <a:pt x="9880" y="13384"/>
                  </a:lnTo>
                  <a:lnTo>
                    <a:pt x="9904" y="13432"/>
                  </a:lnTo>
                  <a:lnTo>
                    <a:pt x="10147" y="13505"/>
                  </a:lnTo>
                  <a:lnTo>
                    <a:pt x="10074" y="13700"/>
                  </a:lnTo>
                  <a:lnTo>
                    <a:pt x="10026" y="13895"/>
                  </a:lnTo>
                  <a:lnTo>
                    <a:pt x="9953" y="14284"/>
                  </a:lnTo>
                  <a:lnTo>
                    <a:pt x="9880" y="14673"/>
                  </a:lnTo>
                  <a:lnTo>
                    <a:pt x="9807" y="15087"/>
                  </a:lnTo>
                  <a:lnTo>
                    <a:pt x="9101" y="15111"/>
                  </a:lnTo>
                  <a:lnTo>
                    <a:pt x="9247" y="14673"/>
                  </a:lnTo>
                  <a:lnTo>
                    <a:pt x="9344" y="14235"/>
                  </a:lnTo>
                  <a:lnTo>
                    <a:pt x="9539" y="13359"/>
                  </a:lnTo>
                  <a:lnTo>
                    <a:pt x="9734" y="12459"/>
                  </a:lnTo>
                  <a:lnTo>
                    <a:pt x="9855" y="12021"/>
                  </a:lnTo>
                  <a:lnTo>
                    <a:pt x="9977" y="11583"/>
                  </a:lnTo>
                  <a:lnTo>
                    <a:pt x="10269" y="10659"/>
                  </a:lnTo>
                  <a:lnTo>
                    <a:pt x="10537" y="9734"/>
                  </a:lnTo>
                  <a:lnTo>
                    <a:pt x="10658" y="9320"/>
                  </a:lnTo>
                  <a:lnTo>
                    <a:pt x="10756" y="8858"/>
                  </a:lnTo>
                  <a:lnTo>
                    <a:pt x="10780" y="8639"/>
                  </a:lnTo>
                  <a:lnTo>
                    <a:pt x="10780" y="8396"/>
                  </a:lnTo>
                  <a:lnTo>
                    <a:pt x="10756" y="8177"/>
                  </a:lnTo>
                  <a:lnTo>
                    <a:pt x="10707" y="7958"/>
                  </a:lnTo>
                  <a:lnTo>
                    <a:pt x="10683" y="7933"/>
                  </a:lnTo>
                  <a:lnTo>
                    <a:pt x="10634" y="7933"/>
                  </a:lnTo>
                  <a:lnTo>
                    <a:pt x="10610" y="7958"/>
                  </a:lnTo>
                  <a:lnTo>
                    <a:pt x="10537" y="8177"/>
                  </a:lnTo>
                  <a:lnTo>
                    <a:pt x="10464" y="8420"/>
                  </a:lnTo>
                  <a:lnTo>
                    <a:pt x="10366" y="8882"/>
                  </a:lnTo>
                  <a:lnTo>
                    <a:pt x="10293" y="9369"/>
                  </a:lnTo>
                  <a:lnTo>
                    <a:pt x="10172" y="9831"/>
                  </a:lnTo>
                  <a:lnTo>
                    <a:pt x="9904" y="10756"/>
                  </a:lnTo>
                  <a:lnTo>
                    <a:pt x="9588" y="11656"/>
                  </a:lnTo>
                  <a:lnTo>
                    <a:pt x="9466" y="12094"/>
                  </a:lnTo>
                  <a:lnTo>
                    <a:pt x="9369" y="12532"/>
                  </a:lnTo>
                  <a:lnTo>
                    <a:pt x="9174" y="13384"/>
                  </a:lnTo>
                  <a:lnTo>
                    <a:pt x="8979" y="14260"/>
                  </a:lnTo>
                  <a:lnTo>
                    <a:pt x="8858" y="14698"/>
                  </a:lnTo>
                  <a:lnTo>
                    <a:pt x="8736" y="15111"/>
                  </a:lnTo>
                  <a:lnTo>
                    <a:pt x="8128" y="15136"/>
                  </a:lnTo>
                  <a:lnTo>
                    <a:pt x="7519" y="15087"/>
                  </a:lnTo>
                  <a:lnTo>
                    <a:pt x="7179" y="15063"/>
                  </a:lnTo>
                  <a:lnTo>
                    <a:pt x="7154" y="15038"/>
                  </a:lnTo>
                  <a:lnTo>
                    <a:pt x="7081" y="14698"/>
                  </a:lnTo>
                  <a:lnTo>
                    <a:pt x="7033" y="14357"/>
                  </a:lnTo>
                  <a:lnTo>
                    <a:pt x="6935" y="13651"/>
                  </a:lnTo>
                  <a:lnTo>
                    <a:pt x="6765" y="12605"/>
                  </a:lnTo>
                  <a:lnTo>
                    <a:pt x="6570" y="11583"/>
                  </a:lnTo>
                  <a:lnTo>
                    <a:pt x="6230" y="9880"/>
                  </a:lnTo>
                  <a:lnTo>
                    <a:pt x="6060" y="9028"/>
                  </a:lnTo>
                  <a:lnTo>
                    <a:pt x="5841" y="8177"/>
                  </a:lnTo>
                  <a:lnTo>
                    <a:pt x="5816" y="8152"/>
                  </a:lnTo>
                  <a:lnTo>
                    <a:pt x="5768" y="8128"/>
                  </a:lnTo>
                  <a:lnTo>
                    <a:pt x="5743" y="8128"/>
                  </a:lnTo>
                  <a:lnTo>
                    <a:pt x="5695" y="8152"/>
                  </a:lnTo>
                  <a:lnTo>
                    <a:pt x="5646" y="8298"/>
                  </a:lnTo>
                  <a:lnTo>
                    <a:pt x="5646" y="8420"/>
                  </a:lnTo>
                  <a:lnTo>
                    <a:pt x="5646" y="8542"/>
                  </a:lnTo>
                  <a:lnTo>
                    <a:pt x="5646" y="8663"/>
                  </a:lnTo>
                  <a:lnTo>
                    <a:pt x="5719" y="8931"/>
                  </a:lnTo>
                  <a:lnTo>
                    <a:pt x="5768" y="9199"/>
                  </a:lnTo>
                  <a:lnTo>
                    <a:pt x="5865" y="9734"/>
                  </a:lnTo>
                  <a:lnTo>
                    <a:pt x="5962" y="10245"/>
                  </a:lnTo>
                  <a:lnTo>
                    <a:pt x="6035" y="10780"/>
                  </a:lnTo>
                  <a:lnTo>
                    <a:pt x="6133" y="11316"/>
                  </a:lnTo>
                  <a:lnTo>
                    <a:pt x="6327" y="12337"/>
                  </a:lnTo>
                  <a:lnTo>
                    <a:pt x="6522" y="13384"/>
                  </a:lnTo>
                  <a:lnTo>
                    <a:pt x="6570" y="13773"/>
                  </a:lnTo>
                  <a:lnTo>
                    <a:pt x="6619" y="14211"/>
                  </a:lnTo>
                  <a:lnTo>
                    <a:pt x="6668" y="14625"/>
                  </a:lnTo>
                  <a:lnTo>
                    <a:pt x="6716" y="14819"/>
                  </a:lnTo>
                  <a:lnTo>
                    <a:pt x="6765" y="15014"/>
                  </a:lnTo>
                  <a:lnTo>
                    <a:pt x="6497" y="15038"/>
                  </a:lnTo>
                  <a:lnTo>
                    <a:pt x="6473" y="14625"/>
                  </a:lnTo>
                  <a:lnTo>
                    <a:pt x="6400" y="14235"/>
                  </a:lnTo>
                  <a:lnTo>
                    <a:pt x="6279" y="13846"/>
                  </a:lnTo>
                  <a:lnTo>
                    <a:pt x="6133" y="13481"/>
                  </a:lnTo>
                  <a:lnTo>
                    <a:pt x="5938" y="13116"/>
                  </a:lnTo>
                  <a:lnTo>
                    <a:pt x="5743" y="12775"/>
                  </a:lnTo>
                  <a:lnTo>
                    <a:pt x="5281" y="12070"/>
                  </a:lnTo>
                  <a:lnTo>
                    <a:pt x="4746" y="11267"/>
                  </a:lnTo>
                  <a:lnTo>
                    <a:pt x="4210" y="10415"/>
                  </a:lnTo>
                  <a:lnTo>
                    <a:pt x="3967" y="9977"/>
                  </a:lnTo>
                  <a:lnTo>
                    <a:pt x="3724" y="9539"/>
                  </a:lnTo>
                  <a:lnTo>
                    <a:pt x="3529" y="9077"/>
                  </a:lnTo>
                  <a:lnTo>
                    <a:pt x="3359" y="8615"/>
                  </a:lnTo>
                  <a:lnTo>
                    <a:pt x="3286" y="8396"/>
                  </a:lnTo>
                  <a:lnTo>
                    <a:pt x="3261" y="8152"/>
                  </a:lnTo>
                  <a:lnTo>
                    <a:pt x="3237" y="7909"/>
                  </a:lnTo>
                  <a:lnTo>
                    <a:pt x="3237" y="7666"/>
                  </a:lnTo>
                  <a:lnTo>
                    <a:pt x="3261" y="7155"/>
                  </a:lnTo>
                  <a:lnTo>
                    <a:pt x="3310" y="6668"/>
                  </a:lnTo>
                  <a:lnTo>
                    <a:pt x="3334" y="6376"/>
                  </a:lnTo>
                  <a:lnTo>
                    <a:pt x="3407" y="6108"/>
                  </a:lnTo>
                  <a:lnTo>
                    <a:pt x="3480" y="5841"/>
                  </a:lnTo>
                  <a:lnTo>
                    <a:pt x="3578" y="5597"/>
                  </a:lnTo>
                  <a:lnTo>
                    <a:pt x="3699" y="5354"/>
                  </a:lnTo>
                  <a:lnTo>
                    <a:pt x="3845" y="5111"/>
                  </a:lnTo>
                  <a:lnTo>
                    <a:pt x="4016" y="4892"/>
                  </a:lnTo>
                  <a:lnTo>
                    <a:pt x="4186" y="4673"/>
                  </a:lnTo>
                  <a:lnTo>
                    <a:pt x="4648" y="4162"/>
                  </a:lnTo>
                  <a:lnTo>
                    <a:pt x="5062" y="3748"/>
                  </a:lnTo>
                  <a:lnTo>
                    <a:pt x="5403" y="3432"/>
                  </a:lnTo>
                  <a:lnTo>
                    <a:pt x="5743" y="3189"/>
                  </a:lnTo>
                  <a:lnTo>
                    <a:pt x="6060" y="3018"/>
                  </a:lnTo>
                  <a:lnTo>
                    <a:pt x="6352" y="2872"/>
                  </a:lnTo>
                  <a:lnTo>
                    <a:pt x="6668" y="2775"/>
                  </a:lnTo>
                  <a:lnTo>
                    <a:pt x="6984" y="2702"/>
                  </a:lnTo>
                  <a:lnTo>
                    <a:pt x="7276" y="2653"/>
                  </a:lnTo>
                  <a:lnTo>
                    <a:pt x="7568" y="2629"/>
                  </a:lnTo>
                  <a:lnTo>
                    <a:pt x="7860" y="2605"/>
                  </a:lnTo>
                  <a:close/>
                  <a:moveTo>
                    <a:pt x="6716" y="15525"/>
                  </a:moveTo>
                  <a:lnTo>
                    <a:pt x="6619" y="15720"/>
                  </a:lnTo>
                  <a:lnTo>
                    <a:pt x="6352" y="16158"/>
                  </a:lnTo>
                  <a:lnTo>
                    <a:pt x="6279" y="16109"/>
                  </a:lnTo>
                  <a:lnTo>
                    <a:pt x="6230" y="16060"/>
                  </a:lnTo>
                  <a:lnTo>
                    <a:pt x="6206" y="15963"/>
                  </a:lnTo>
                  <a:lnTo>
                    <a:pt x="6206" y="15866"/>
                  </a:lnTo>
                  <a:lnTo>
                    <a:pt x="6206" y="15768"/>
                  </a:lnTo>
                  <a:lnTo>
                    <a:pt x="6230" y="15695"/>
                  </a:lnTo>
                  <a:lnTo>
                    <a:pt x="6279" y="15598"/>
                  </a:lnTo>
                  <a:lnTo>
                    <a:pt x="6327" y="15549"/>
                  </a:lnTo>
                  <a:lnTo>
                    <a:pt x="6595" y="15525"/>
                  </a:lnTo>
                  <a:close/>
                  <a:moveTo>
                    <a:pt x="6887" y="15525"/>
                  </a:moveTo>
                  <a:lnTo>
                    <a:pt x="7276" y="15549"/>
                  </a:lnTo>
                  <a:lnTo>
                    <a:pt x="7641" y="15598"/>
                  </a:lnTo>
                  <a:lnTo>
                    <a:pt x="8225" y="15647"/>
                  </a:lnTo>
                  <a:lnTo>
                    <a:pt x="8809" y="15671"/>
                  </a:lnTo>
                  <a:lnTo>
                    <a:pt x="8541" y="15963"/>
                  </a:lnTo>
                  <a:lnTo>
                    <a:pt x="8298" y="16255"/>
                  </a:lnTo>
                  <a:lnTo>
                    <a:pt x="7909" y="16231"/>
                  </a:lnTo>
                  <a:lnTo>
                    <a:pt x="8249" y="15744"/>
                  </a:lnTo>
                  <a:lnTo>
                    <a:pt x="8249" y="15720"/>
                  </a:lnTo>
                  <a:lnTo>
                    <a:pt x="8225" y="15695"/>
                  </a:lnTo>
                  <a:lnTo>
                    <a:pt x="8201" y="15671"/>
                  </a:lnTo>
                  <a:lnTo>
                    <a:pt x="8176" y="15695"/>
                  </a:lnTo>
                  <a:lnTo>
                    <a:pt x="7690" y="16231"/>
                  </a:lnTo>
                  <a:lnTo>
                    <a:pt x="7179" y="16182"/>
                  </a:lnTo>
                  <a:lnTo>
                    <a:pt x="7325" y="15939"/>
                  </a:lnTo>
                  <a:lnTo>
                    <a:pt x="7471" y="15671"/>
                  </a:lnTo>
                  <a:lnTo>
                    <a:pt x="7471" y="15647"/>
                  </a:lnTo>
                  <a:lnTo>
                    <a:pt x="7446" y="15622"/>
                  </a:lnTo>
                  <a:lnTo>
                    <a:pt x="7422" y="15647"/>
                  </a:lnTo>
                  <a:lnTo>
                    <a:pt x="7203" y="15890"/>
                  </a:lnTo>
                  <a:lnTo>
                    <a:pt x="6935" y="16182"/>
                  </a:lnTo>
                  <a:lnTo>
                    <a:pt x="6741" y="16206"/>
                  </a:lnTo>
                  <a:lnTo>
                    <a:pt x="6570" y="16255"/>
                  </a:lnTo>
                  <a:lnTo>
                    <a:pt x="6668" y="16060"/>
                  </a:lnTo>
                  <a:lnTo>
                    <a:pt x="6814" y="15817"/>
                  </a:lnTo>
                  <a:lnTo>
                    <a:pt x="6862" y="15671"/>
                  </a:lnTo>
                  <a:lnTo>
                    <a:pt x="6887" y="15525"/>
                  </a:lnTo>
                  <a:close/>
                  <a:moveTo>
                    <a:pt x="9661" y="15622"/>
                  </a:moveTo>
                  <a:lnTo>
                    <a:pt x="9734" y="15671"/>
                  </a:lnTo>
                  <a:lnTo>
                    <a:pt x="9807" y="15695"/>
                  </a:lnTo>
                  <a:lnTo>
                    <a:pt x="9953" y="15695"/>
                  </a:lnTo>
                  <a:lnTo>
                    <a:pt x="9782" y="15793"/>
                  </a:lnTo>
                  <a:lnTo>
                    <a:pt x="9661" y="15939"/>
                  </a:lnTo>
                  <a:lnTo>
                    <a:pt x="9539" y="16085"/>
                  </a:lnTo>
                  <a:lnTo>
                    <a:pt x="9417" y="16279"/>
                  </a:lnTo>
                  <a:lnTo>
                    <a:pt x="9271" y="16279"/>
                  </a:lnTo>
                  <a:lnTo>
                    <a:pt x="9612" y="15817"/>
                  </a:lnTo>
                  <a:lnTo>
                    <a:pt x="9612" y="15793"/>
                  </a:lnTo>
                  <a:lnTo>
                    <a:pt x="9612" y="15768"/>
                  </a:lnTo>
                  <a:lnTo>
                    <a:pt x="9563" y="15768"/>
                  </a:lnTo>
                  <a:lnTo>
                    <a:pt x="9320" y="16012"/>
                  </a:lnTo>
                  <a:lnTo>
                    <a:pt x="9077" y="16255"/>
                  </a:lnTo>
                  <a:lnTo>
                    <a:pt x="8517" y="16255"/>
                  </a:lnTo>
                  <a:lnTo>
                    <a:pt x="8882" y="15720"/>
                  </a:lnTo>
                  <a:lnTo>
                    <a:pt x="8906" y="15695"/>
                  </a:lnTo>
                  <a:lnTo>
                    <a:pt x="8882" y="15671"/>
                  </a:lnTo>
                  <a:lnTo>
                    <a:pt x="9271" y="15671"/>
                  </a:lnTo>
                  <a:lnTo>
                    <a:pt x="9661" y="15622"/>
                  </a:lnTo>
                  <a:close/>
                  <a:moveTo>
                    <a:pt x="10074" y="15768"/>
                  </a:moveTo>
                  <a:lnTo>
                    <a:pt x="10074" y="15841"/>
                  </a:lnTo>
                  <a:lnTo>
                    <a:pt x="10099" y="15939"/>
                  </a:lnTo>
                  <a:lnTo>
                    <a:pt x="10074" y="16060"/>
                  </a:lnTo>
                  <a:lnTo>
                    <a:pt x="10050" y="16182"/>
                  </a:lnTo>
                  <a:lnTo>
                    <a:pt x="9977" y="16304"/>
                  </a:lnTo>
                  <a:lnTo>
                    <a:pt x="9758" y="16279"/>
                  </a:lnTo>
                  <a:lnTo>
                    <a:pt x="9880" y="16012"/>
                  </a:lnTo>
                  <a:lnTo>
                    <a:pt x="9977" y="15890"/>
                  </a:lnTo>
                  <a:lnTo>
                    <a:pt x="10074" y="15768"/>
                  </a:lnTo>
                  <a:close/>
                  <a:moveTo>
                    <a:pt x="6522" y="16571"/>
                  </a:moveTo>
                  <a:lnTo>
                    <a:pt x="6595" y="16620"/>
                  </a:lnTo>
                  <a:lnTo>
                    <a:pt x="6424" y="16888"/>
                  </a:lnTo>
                  <a:lnTo>
                    <a:pt x="6376" y="17034"/>
                  </a:lnTo>
                  <a:lnTo>
                    <a:pt x="6327" y="17180"/>
                  </a:lnTo>
                  <a:lnTo>
                    <a:pt x="6254" y="17082"/>
                  </a:lnTo>
                  <a:lnTo>
                    <a:pt x="6230" y="16985"/>
                  </a:lnTo>
                  <a:lnTo>
                    <a:pt x="6206" y="16912"/>
                  </a:lnTo>
                  <a:lnTo>
                    <a:pt x="6230" y="16815"/>
                  </a:lnTo>
                  <a:lnTo>
                    <a:pt x="6254" y="16839"/>
                  </a:lnTo>
                  <a:lnTo>
                    <a:pt x="6303" y="16839"/>
                  </a:lnTo>
                  <a:lnTo>
                    <a:pt x="6352" y="16815"/>
                  </a:lnTo>
                  <a:lnTo>
                    <a:pt x="6376" y="16766"/>
                  </a:lnTo>
                  <a:lnTo>
                    <a:pt x="6424" y="16596"/>
                  </a:lnTo>
                  <a:lnTo>
                    <a:pt x="6449" y="16596"/>
                  </a:lnTo>
                  <a:lnTo>
                    <a:pt x="6522" y="16571"/>
                  </a:lnTo>
                  <a:close/>
                  <a:moveTo>
                    <a:pt x="7884" y="16693"/>
                  </a:moveTo>
                  <a:lnTo>
                    <a:pt x="7957" y="16717"/>
                  </a:lnTo>
                  <a:lnTo>
                    <a:pt x="7787" y="16985"/>
                  </a:lnTo>
                  <a:lnTo>
                    <a:pt x="7617" y="17253"/>
                  </a:lnTo>
                  <a:lnTo>
                    <a:pt x="7592" y="17326"/>
                  </a:lnTo>
                  <a:lnTo>
                    <a:pt x="7300" y="17326"/>
                  </a:lnTo>
                  <a:lnTo>
                    <a:pt x="7398" y="17107"/>
                  </a:lnTo>
                  <a:lnTo>
                    <a:pt x="7519" y="16888"/>
                  </a:lnTo>
                  <a:lnTo>
                    <a:pt x="7617" y="16717"/>
                  </a:lnTo>
                  <a:lnTo>
                    <a:pt x="7884" y="16693"/>
                  </a:lnTo>
                  <a:close/>
                  <a:moveTo>
                    <a:pt x="8225" y="16717"/>
                  </a:moveTo>
                  <a:lnTo>
                    <a:pt x="8736" y="16742"/>
                  </a:lnTo>
                  <a:lnTo>
                    <a:pt x="8541" y="17034"/>
                  </a:lnTo>
                  <a:lnTo>
                    <a:pt x="8371" y="17326"/>
                  </a:lnTo>
                  <a:lnTo>
                    <a:pt x="7909" y="17326"/>
                  </a:lnTo>
                  <a:lnTo>
                    <a:pt x="7933" y="17277"/>
                  </a:lnTo>
                  <a:lnTo>
                    <a:pt x="8225" y="16717"/>
                  </a:lnTo>
                  <a:close/>
                  <a:moveTo>
                    <a:pt x="9223" y="16742"/>
                  </a:moveTo>
                  <a:lnTo>
                    <a:pt x="8979" y="17350"/>
                  </a:lnTo>
                  <a:lnTo>
                    <a:pt x="8663" y="17350"/>
                  </a:lnTo>
                  <a:lnTo>
                    <a:pt x="8979" y="16742"/>
                  </a:lnTo>
                  <a:close/>
                  <a:moveTo>
                    <a:pt x="9928" y="16742"/>
                  </a:moveTo>
                  <a:lnTo>
                    <a:pt x="9661" y="17253"/>
                  </a:lnTo>
                  <a:lnTo>
                    <a:pt x="9612" y="17350"/>
                  </a:lnTo>
                  <a:lnTo>
                    <a:pt x="9320" y="17350"/>
                  </a:lnTo>
                  <a:lnTo>
                    <a:pt x="9563" y="16742"/>
                  </a:lnTo>
                  <a:close/>
                  <a:moveTo>
                    <a:pt x="10147" y="16839"/>
                  </a:moveTo>
                  <a:lnTo>
                    <a:pt x="10220" y="16961"/>
                  </a:lnTo>
                  <a:lnTo>
                    <a:pt x="10245" y="17107"/>
                  </a:lnTo>
                  <a:lnTo>
                    <a:pt x="10220" y="17228"/>
                  </a:lnTo>
                  <a:lnTo>
                    <a:pt x="10147" y="17350"/>
                  </a:lnTo>
                  <a:lnTo>
                    <a:pt x="9928" y="17350"/>
                  </a:lnTo>
                  <a:lnTo>
                    <a:pt x="9953" y="17277"/>
                  </a:lnTo>
                  <a:lnTo>
                    <a:pt x="10050" y="17082"/>
                  </a:lnTo>
                  <a:lnTo>
                    <a:pt x="10147" y="16839"/>
                  </a:lnTo>
                  <a:close/>
                  <a:moveTo>
                    <a:pt x="6862" y="16693"/>
                  </a:moveTo>
                  <a:lnTo>
                    <a:pt x="7081" y="16717"/>
                  </a:lnTo>
                  <a:lnTo>
                    <a:pt x="7300" y="16717"/>
                  </a:lnTo>
                  <a:lnTo>
                    <a:pt x="7106" y="17009"/>
                  </a:lnTo>
                  <a:lnTo>
                    <a:pt x="6935" y="17326"/>
                  </a:lnTo>
                  <a:lnTo>
                    <a:pt x="6741" y="17350"/>
                  </a:lnTo>
                  <a:lnTo>
                    <a:pt x="6570" y="17399"/>
                  </a:lnTo>
                  <a:lnTo>
                    <a:pt x="6619" y="17204"/>
                  </a:lnTo>
                  <a:lnTo>
                    <a:pt x="6692" y="17034"/>
                  </a:lnTo>
                  <a:lnTo>
                    <a:pt x="6862" y="16693"/>
                  </a:lnTo>
                  <a:close/>
                  <a:moveTo>
                    <a:pt x="6473" y="17618"/>
                  </a:moveTo>
                  <a:lnTo>
                    <a:pt x="6643" y="17691"/>
                  </a:lnTo>
                  <a:lnTo>
                    <a:pt x="6814" y="17715"/>
                  </a:lnTo>
                  <a:lnTo>
                    <a:pt x="6789" y="17910"/>
                  </a:lnTo>
                  <a:lnTo>
                    <a:pt x="6765" y="18080"/>
                  </a:lnTo>
                  <a:lnTo>
                    <a:pt x="6643" y="17983"/>
                  </a:lnTo>
                  <a:lnTo>
                    <a:pt x="6546" y="17861"/>
                  </a:lnTo>
                  <a:lnTo>
                    <a:pt x="6352" y="17642"/>
                  </a:lnTo>
                  <a:lnTo>
                    <a:pt x="6376" y="17618"/>
                  </a:lnTo>
                  <a:lnTo>
                    <a:pt x="6424" y="17642"/>
                  </a:lnTo>
                  <a:lnTo>
                    <a:pt x="6473" y="17618"/>
                  </a:lnTo>
                  <a:close/>
                  <a:moveTo>
                    <a:pt x="7398" y="17739"/>
                  </a:moveTo>
                  <a:lnTo>
                    <a:pt x="7300" y="18031"/>
                  </a:lnTo>
                  <a:lnTo>
                    <a:pt x="7252" y="18177"/>
                  </a:lnTo>
                  <a:lnTo>
                    <a:pt x="7252" y="18299"/>
                  </a:lnTo>
                  <a:lnTo>
                    <a:pt x="7008" y="18202"/>
                  </a:lnTo>
                  <a:lnTo>
                    <a:pt x="7154" y="17739"/>
                  </a:lnTo>
                  <a:close/>
                  <a:moveTo>
                    <a:pt x="8833" y="17715"/>
                  </a:moveTo>
                  <a:lnTo>
                    <a:pt x="8785" y="17837"/>
                  </a:lnTo>
                  <a:lnTo>
                    <a:pt x="8736" y="17983"/>
                  </a:lnTo>
                  <a:lnTo>
                    <a:pt x="8712" y="18104"/>
                  </a:lnTo>
                  <a:lnTo>
                    <a:pt x="8736" y="18153"/>
                  </a:lnTo>
                  <a:lnTo>
                    <a:pt x="8736" y="18202"/>
                  </a:lnTo>
                  <a:lnTo>
                    <a:pt x="8809" y="18250"/>
                  </a:lnTo>
                  <a:lnTo>
                    <a:pt x="8882" y="18250"/>
                  </a:lnTo>
                  <a:lnTo>
                    <a:pt x="8931" y="18226"/>
                  </a:lnTo>
                  <a:lnTo>
                    <a:pt x="9004" y="18153"/>
                  </a:lnTo>
                  <a:lnTo>
                    <a:pt x="9125" y="17958"/>
                  </a:lnTo>
                  <a:lnTo>
                    <a:pt x="9198" y="17739"/>
                  </a:lnTo>
                  <a:lnTo>
                    <a:pt x="9393" y="17739"/>
                  </a:lnTo>
                  <a:lnTo>
                    <a:pt x="9369" y="17861"/>
                  </a:lnTo>
                  <a:lnTo>
                    <a:pt x="9369" y="18007"/>
                  </a:lnTo>
                  <a:lnTo>
                    <a:pt x="9125" y="18153"/>
                  </a:lnTo>
                  <a:lnTo>
                    <a:pt x="8833" y="18275"/>
                  </a:lnTo>
                  <a:lnTo>
                    <a:pt x="8566" y="18372"/>
                  </a:lnTo>
                  <a:lnTo>
                    <a:pt x="8249" y="18421"/>
                  </a:lnTo>
                  <a:lnTo>
                    <a:pt x="8274" y="18275"/>
                  </a:lnTo>
                  <a:lnTo>
                    <a:pt x="8371" y="17983"/>
                  </a:lnTo>
                  <a:lnTo>
                    <a:pt x="8468" y="17715"/>
                  </a:lnTo>
                  <a:close/>
                  <a:moveTo>
                    <a:pt x="8176" y="17715"/>
                  </a:moveTo>
                  <a:lnTo>
                    <a:pt x="8030" y="18056"/>
                  </a:lnTo>
                  <a:lnTo>
                    <a:pt x="7957" y="18250"/>
                  </a:lnTo>
                  <a:lnTo>
                    <a:pt x="7933" y="18445"/>
                  </a:lnTo>
                  <a:lnTo>
                    <a:pt x="7738" y="18421"/>
                  </a:lnTo>
                  <a:lnTo>
                    <a:pt x="7568" y="18396"/>
                  </a:lnTo>
                  <a:lnTo>
                    <a:pt x="7568" y="18226"/>
                  </a:lnTo>
                  <a:lnTo>
                    <a:pt x="7641" y="17983"/>
                  </a:lnTo>
                  <a:lnTo>
                    <a:pt x="7738" y="17715"/>
                  </a:lnTo>
                  <a:close/>
                  <a:moveTo>
                    <a:pt x="8128" y="2094"/>
                  </a:moveTo>
                  <a:lnTo>
                    <a:pt x="7714" y="2142"/>
                  </a:lnTo>
                  <a:lnTo>
                    <a:pt x="7325" y="2191"/>
                  </a:lnTo>
                  <a:lnTo>
                    <a:pt x="6935" y="2264"/>
                  </a:lnTo>
                  <a:lnTo>
                    <a:pt x="6546" y="2386"/>
                  </a:lnTo>
                  <a:lnTo>
                    <a:pt x="6181" y="2507"/>
                  </a:lnTo>
                  <a:lnTo>
                    <a:pt x="5841" y="2653"/>
                  </a:lnTo>
                  <a:lnTo>
                    <a:pt x="5500" y="2824"/>
                  </a:lnTo>
                  <a:lnTo>
                    <a:pt x="5184" y="3018"/>
                  </a:lnTo>
                  <a:lnTo>
                    <a:pt x="4892" y="3237"/>
                  </a:lnTo>
                  <a:lnTo>
                    <a:pt x="4551" y="3554"/>
                  </a:lnTo>
                  <a:lnTo>
                    <a:pt x="4210" y="3918"/>
                  </a:lnTo>
                  <a:lnTo>
                    <a:pt x="3918" y="4332"/>
                  </a:lnTo>
                  <a:lnTo>
                    <a:pt x="3626" y="4746"/>
                  </a:lnTo>
                  <a:lnTo>
                    <a:pt x="3383" y="5159"/>
                  </a:lnTo>
                  <a:lnTo>
                    <a:pt x="3164" y="5549"/>
                  </a:lnTo>
                  <a:lnTo>
                    <a:pt x="3018" y="5889"/>
                  </a:lnTo>
                  <a:lnTo>
                    <a:pt x="2921" y="6157"/>
                  </a:lnTo>
                  <a:lnTo>
                    <a:pt x="2823" y="6595"/>
                  </a:lnTo>
                  <a:lnTo>
                    <a:pt x="2775" y="7057"/>
                  </a:lnTo>
                  <a:lnTo>
                    <a:pt x="2750" y="7495"/>
                  </a:lnTo>
                  <a:lnTo>
                    <a:pt x="2775" y="7958"/>
                  </a:lnTo>
                  <a:lnTo>
                    <a:pt x="2823" y="8396"/>
                  </a:lnTo>
                  <a:lnTo>
                    <a:pt x="2921" y="8834"/>
                  </a:lnTo>
                  <a:lnTo>
                    <a:pt x="3067" y="9272"/>
                  </a:lnTo>
                  <a:lnTo>
                    <a:pt x="3237" y="9685"/>
                  </a:lnTo>
                  <a:lnTo>
                    <a:pt x="3602" y="10367"/>
                  </a:lnTo>
                  <a:lnTo>
                    <a:pt x="3991" y="11024"/>
                  </a:lnTo>
                  <a:lnTo>
                    <a:pt x="4843" y="12337"/>
                  </a:lnTo>
                  <a:lnTo>
                    <a:pt x="5281" y="13019"/>
                  </a:lnTo>
                  <a:lnTo>
                    <a:pt x="5476" y="13384"/>
                  </a:lnTo>
                  <a:lnTo>
                    <a:pt x="5646" y="13724"/>
                  </a:lnTo>
                  <a:lnTo>
                    <a:pt x="5792" y="14089"/>
                  </a:lnTo>
                  <a:lnTo>
                    <a:pt x="5914" y="14454"/>
                  </a:lnTo>
                  <a:lnTo>
                    <a:pt x="5987" y="14844"/>
                  </a:lnTo>
                  <a:lnTo>
                    <a:pt x="5987" y="15282"/>
                  </a:lnTo>
                  <a:lnTo>
                    <a:pt x="5962" y="15379"/>
                  </a:lnTo>
                  <a:lnTo>
                    <a:pt x="5962" y="15428"/>
                  </a:lnTo>
                  <a:lnTo>
                    <a:pt x="5889" y="15525"/>
                  </a:lnTo>
                  <a:lnTo>
                    <a:pt x="5841" y="15647"/>
                  </a:lnTo>
                  <a:lnTo>
                    <a:pt x="5816" y="15768"/>
                  </a:lnTo>
                  <a:lnTo>
                    <a:pt x="5792" y="15914"/>
                  </a:lnTo>
                  <a:lnTo>
                    <a:pt x="5816" y="16036"/>
                  </a:lnTo>
                  <a:lnTo>
                    <a:pt x="5841" y="16158"/>
                  </a:lnTo>
                  <a:lnTo>
                    <a:pt x="5889" y="16279"/>
                  </a:lnTo>
                  <a:lnTo>
                    <a:pt x="5962" y="16377"/>
                  </a:lnTo>
                  <a:lnTo>
                    <a:pt x="5865" y="16474"/>
                  </a:lnTo>
                  <a:lnTo>
                    <a:pt x="5792" y="16620"/>
                  </a:lnTo>
                  <a:lnTo>
                    <a:pt x="5768" y="16766"/>
                  </a:lnTo>
                  <a:lnTo>
                    <a:pt x="5768" y="16912"/>
                  </a:lnTo>
                  <a:lnTo>
                    <a:pt x="5768" y="17058"/>
                  </a:lnTo>
                  <a:lnTo>
                    <a:pt x="5816" y="17204"/>
                  </a:lnTo>
                  <a:lnTo>
                    <a:pt x="5889" y="17350"/>
                  </a:lnTo>
                  <a:lnTo>
                    <a:pt x="5987" y="17472"/>
                  </a:lnTo>
                  <a:lnTo>
                    <a:pt x="5962" y="17496"/>
                  </a:lnTo>
                  <a:lnTo>
                    <a:pt x="5914" y="17618"/>
                  </a:lnTo>
                  <a:lnTo>
                    <a:pt x="5914" y="17715"/>
                  </a:lnTo>
                  <a:lnTo>
                    <a:pt x="5938" y="17837"/>
                  </a:lnTo>
                  <a:lnTo>
                    <a:pt x="5987" y="17934"/>
                  </a:lnTo>
                  <a:lnTo>
                    <a:pt x="6133" y="18129"/>
                  </a:lnTo>
                  <a:lnTo>
                    <a:pt x="6303" y="18299"/>
                  </a:lnTo>
                  <a:lnTo>
                    <a:pt x="6424" y="18421"/>
                  </a:lnTo>
                  <a:lnTo>
                    <a:pt x="6570" y="18518"/>
                  </a:lnTo>
                  <a:lnTo>
                    <a:pt x="6862" y="18688"/>
                  </a:lnTo>
                  <a:lnTo>
                    <a:pt x="7179" y="18810"/>
                  </a:lnTo>
                  <a:lnTo>
                    <a:pt x="7495" y="18859"/>
                  </a:lnTo>
                  <a:lnTo>
                    <a:pt x="7738" y="18883"/>
                  </a:lnTo>
                  <a:lnTo>
                    <a:pt x="7982" y="18883"/>
                  </a:lnTo>
                  <a:lnTo>
                    <a:pt x="8030" y="18956"/>
                  </a:lnTo>
                  <a:lnTo>
                    <a:pt x="8079" y="18980"/>
                  </a:lnTo>
                  <a:lnTo>
                    <a:pt x="8128" y="18980"/>
                  </a:lnTo>
                  <a:lnTo>
                    <a:pt x="8176" y="18956"/>
                  </a:lnTo>
                  <a:lnTo>
                    <a:pt x="8201" y="18907"/>
                  </a:lnTo>
                  <a:lnTo>
                    <a:pt x="8201" y="18883"/>
                  </a:lnTo>
                  <a:lnTo>
                    <a:pt x="8493" y="18834"/>
                  </a:lnTo>
                  <a:lnTo>
                    <a:pt x="8785" y="18761"/>
                  </a:lnTo>
                  <a:lnTo>
                    <a:pt x="9052" y="18664"/>
                  </a:lnTo>
                  <a:lnTo>
                    <a:pt x="9320" y="18542"/>
                  </a:lnTo>
                  <a:lnTo>
                    <a:pt x="9563" y="18396"/>
                  </a:lnTo>
                  <a:lnTo>
                    <a:pt x="9807" y="18226"/>
                  </a:lnTo>
                  <a:lnTo>
                    <a:pt x="10050" y="18056"/>
                  </a:lnTo>
                  <a:lnTo>
                    <a:pt x="10269" y="17837"/>
                  </a:lnTo>
                  <a:lnTo>
                    <a:pt x="10318" y="17764"/>
                  </a:lnTo>
                  <a:lnTo>
                    <a:pt x="10342" y="17691"/>
                  </a:lnTo>
                  <a:lnTo>
                    <a:pt x="10464" y="17593"/>
                  </a:lnTo>
                  <a:lnTo>
                    <a:pt x="10537" y="17447"/>
                  </a:lnTo>
                  <a:lnTo>
                    <a:pt x="10585" y="17301"/>
                  </a:lnTo>
                  <a:lnTo>
                    <a:pt x="10634" y="17107"/>
                  </a:lnTo>
                  <a:lnTo>
                    <a:pt x="10634" y="16936"/>
                  </a:lnTo>
                  <a:lnTo>
                    <a:pt x="10585" y="16742"/>
                  </a:lnTo>
                  <a:lnTo>
                    <a:pt x="10512" y="16596"/>
                  </a:lnTo>
                  <a:lnTo>
                    <a:pt x="10391" y="16474"/>
                  </a:lnTo>
                  <a:lnTo>
                    <a:pt x="10488" y="16255"/>
                  </a:lnTo>
                  <a:lnTo>
                    <a:pt x="10537" y="16036"/>
                  </a:lnTo>
                  <a:lnTo>
                    <a:pt x="10537" y="15817"/>
                  </a:lnTo>
                  <a:lnTo>
                    <a:pt x="10488" y="15574"/>
                  </a:lnTo>
                  <a:lnTo>
                    <a:pt x="10415" y="15476"/>
                  </a:lnTo>
                  <a:lnTo>
                    <a:pt x="10342" y="15379"/>
                  </a:lnTo>
                  <a:lnTo>
                    <a:pt x="10342" y="15306"/>
                  </a:lnTo>
                  <a:lnTo>
                    <a:pt x="10415" y="14965"/>
                  </a:lnTo>
                  <a:lnTo>
                    <a:pt x="10464" y="14625"/>
                  </a:lnTo>
                  <a:lnTo>
                    <a:pt x="10512" y="14284"/>
                  </a:lnTo>
                  <a:lnTo>
                    <a:pt x="10585" y="13943"/>
                  </a:lnTo>
                  <a:lnTo>
                    <a:pt x="10658" y="13700"/>
                  </a:lnTo>
                  <a:lnTo>
                    <a:pt x="10756" y="13457"/>
                  </a:lnTo>
                  <a:lnTo>
                    <a:pt x="10999" y="12994"/>
                  </a:lnTo>
                  <a:lnTo>
                    <a:pt x="11023" y="12970"/>
                  </a:lnTo>
                  <a:lnTo>
                    <a:pt x="11023" y="12946"/>
                  </a:lnTo>
                  <a:lnTo>
                    <a:pt x="11340" y="12459"/>
                  </a:lnTo>
                  <a:lnTo>
                    <a:pt x="11632" y="11972"/>
                  </a:lnTo>
                  <a:lnTo>
                    <a:pt x="12191" y="11194"/>
                  </a:lnTo>
                  <a:lnTo>
                    <a:pt x="12483" y="10780"/>
                  </a:lnTo>
                  <a:lnTo>
                    <a:pt x="12751" y="10367"/>
                  </a:lnTo>
                  <a:lnTo>
                    <a:pt x="12994" y="9953"/>
                  </a:lnTo>
                  <a:lnTo>
                    <a:pt x="13213" y="9515"/>
                  </a:lnTo>
                  <a:lnTo>
                    <a:pt x="13384" y="9053"/>
                  </a:lnTo>
                  <a:lnTo>
                    <a:pt x="13457" y="8809"/>
                  </a:lnTo>
                  <a:lnTo>
                    <a:pt x="13505" y="8590"/>
                  </a:lnTo>
                  <a:lnTo>
                    <a:pt x="13554" y="8152"/>
                  </a:lnTo>
                  <a:lnTo>
                    <a:pt x="13554" y="7714"/>
                  </a:lnTo>
                  <a:lnTo>
                    <a:pt x="13505" y="7276"/>
                  </a:lnTo>
                  <a:lnTo>
                    <a:pt x="13432" y="6838"/>
                  </a:lnTo>
                  <a:lnTo>
                    <a:pt x="13335" y="6400"/>
                  </a:lnTo>
                  <a:lnTo>
                    <a:pt x="13213" y="5962"/>
                  </a:lnTo>
                  <a:lnTo>
                    <a:pt x="12946" y="5135"/>
                  </a:lnTo>
                  <a:lnTo>
                    <a:pt x="12800" y="4770"/>
                  </a:lnTo>
                  <a:lnTo>
                    <a:pt x="12605" y="4429"/>
                  </a:lnTo>
                  <a:lnTo>
                    <a:pt x="12386" y="4113"/>
                  </a:lnTo>
                  <a:lnTo>
                    <a:pt x="12143" y="3797"/>
                  </a:lnTo>
                  <a:lnTo>
                    <a:pt x="12143" y="3773"/>
                  </a:lnTo>
                  <a:lnTo>
                    <a:pt x="12094" y="3675"/>
                  </a:lnTo>
                  <a:lnTo>
                    <a:pt x="12021" y="3602"/>
                  </a:lnTo>
                  <a:lnTo>
                    <a:pt x="11948" y="3554"/>
                  </a:lnTo>
                  <a:lnTo>
                    <a:pt x="11851" y="3505"/>
                  </a:lnTo>
                  <a:lnTo>
                    <a:pt x="11607" y="3286"/>
                  </a:lnTo>
                  <a:lnTo>
                    <a:pt x="11340" y="3091"/>
                  </a:lnTo>
                  <a:lnTo>
                    <a:pt x="11072" y="2897"/>
                  </a:lnTo>
                  <a:lnTo>
                    <a:pt x="10804" y="2726"/>
                  </a:lnTo>
                  <a:lnTo>
                    <a:pt x="10464" y="2556"/>
                  </a:lnTo>
                  <a:lnTo>
                    <a:pt x="10099" y="2386"/>
                  </a:lnTo>
                  <a:lnTo>
                    <a:pt x="9709" y="2264"/>
                  </a:lnTo>
                  <a:lnTo>
                    <a:pt x="9320" y="2191"/>
                  </a:lnTo>
                  <a:lnTo>
                    <a:pt x="8931" y="2142"/>
                  </a:lnTo>
                  <a:lnTo>
                    <a:pt x="8517" y="209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14462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D641C1B-EFA1-9A7C-890D-746C71B9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F1D9C-2F60-4C9E-A743-07AC54246C04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60E0F9F-979F-446F-85EC-62A8C2F122CE}"/>
              </a:ext>
            </a:extLst>
          </p:cNvPr>
          <p:cNvSpPr/>
          <p:nvPr/>
        </p:nvSpPr>
        <p:spPr>
          <a:xfrm>
            <a:off x="402332" y="1875154"/>
            <a:ext cx="11522968" cy="49422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189" lvl="1" indent="-457189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教學實踐研究計畫：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lvl="2">
              <a:lnSpc>
                <a:spcPct val="150000"/>
              </a:lnSpc>
            </a:pP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學年度共計有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位教師通過教學實踐研究計畫，共獲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2,516,620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元，預計辦理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場教學實踐研究計畫講座。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-457189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教學助理：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575" lvl="2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113-1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核定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位教師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教練通過教學助理申請，聘期為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09/16-12/15(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共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個月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，每位教學助理共計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小時，部分課程尚須追蹤是否開課。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575" lvl="2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113-1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預計辦理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場說明會、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場增能講座或研習、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場工作檢討會、</a:t>
            </a:r>
            <a:r>
              <a:rPr lang="en-US" altLang="zh-TW" sz="2667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場校內線上海報成果票選活動。</a:t>
            </a:r>
            <a:endParaRPr lang="en-US" altLang="zh-TW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974;p24">
            <a:extLst>
              <a:ext uri="{FF2B5EF4-FFF2-40B4-BE49-F238E27FC236}">
                <a16:creationId xmlns:a16="http://schemas.microsoft.com/office/drawing/2014/main" id="{510CEFC1-9BA3-44AC-9886-0D4E61936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75" y="797579"/>
            <a:ext cx="9174000" cy="7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defTabSz="914354">
              <a:defRPr/>
            </a:pPr>
            <a:r>
              <a:rPr lang="en-US" altLang="zh-TW" sz="4800" b="1" dirty="0">
                <a:solidFill>
                  <a:prstClr val="black"/>
                </a:solidFill>
                <a:latin typeface="+mj-ea"/>
                <a:cs typeface="Arial" panose="020B0604020202020204" pitchFamily="34" charset="0"/>
              </a:rPr>
              <a:t>113-1</a:t>
            </a:r>
            <a:r>
              <a:rPr lang="zh-TW" altLang="en-US" sz="4800" b="1" dirty="0">
                <a:solidFill>
                  <a:prstClr val="black"/>
                </a:solidFill>
                <a:latin typeface="+mj-ea"/>
                <a:cs typeface="Arial" panose="020B0604020202020204" pitchFamily="34" charset="0"/>
              </a:rPr>
              <a:t>學期規劃事項</a:t>
            </a:r>
            <a:endParaRPr lang="zh-CN" altLang="en-US" sz="4800" b="1" dirty="0">
              <a:solidFill>
                <a:prstClr val="black"/>
              </a:solidFill>
              <a:latin typeface="+mj-ea"/>
              <a:cs typeface="Arial" panose="020B0604020202020204" pitchFamily="34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1FD5261-1ADD-4C86-9DE0-04B6086E9084}"/>
              </a:ext>
            </a:extLst>
          </p:cNvPr>
          <p:cNvGrpSpPr/>
          <p:nvPr/>
        </p:nvGrpSpPr>
        <p:grpSpPr>
          <a:xfrm>
            <a:off x="1955423" y="400613"/>
            <a:ext cx="1400805" cy="1383177"/>
            <a:chOff x="795781" y="136799"/>
            <a:chExt cx="1490016" cy="1491867"/>
          </a:xfrm>
        </p:grpSpPr>
        <p:sp>
          <p:nvSpPr>
            <p:cNvPr id="7" name="Google Shape;1936;p19">
              <a:extLst>
                <a:ext uri="{FF2B5EF4-FFF2-40B4-BE49-F238E27FC236}">
                  <a16:creationId xmlns:a16="http://schemas.microsoft.com/office/drawing/2014/main" id="{C75ED444-96F1-40CF-99DE-493DEEA4AB1A}"/>
                </a:ext>
              </a:extLst>
            </p:cNvPr>
            <p:cNvSpPr/>
            <p:nvPr/>
          </p:nvSpPr>
          <p:spPr>
            <a:xfrm>
              <a:off x="795781" y="136799"/>
              <a:ext cx="1490016" cy="1491867"/>
            </a:xfrm>
            <a:custGeom>
              <a:avLst/>
              <a:gdLst/>
              <a:ahLst/>
              <a:cxnLst/>
              <a:rect l="l" t="t" r="r" b="b"/>
              <a:pathLst>
                <a:path w="89712" h="82958" extrusionOk="0">
                  <a:moveTo>
                    <a:pt x="52672" y="2049"/>
                  </a:moveTo>
                  <a:cubicBezTo>
                    <a:pt x="40979" y="2915"/>
                    <a:pt x="28376" y="5688"/>
                    <a:pt x="19269" y="13072"/>
                  </a:cubicBezTo>
                  <a:cubicBezTo>
                    <a:pt x="7810" y="22364"/>
                    <a:pt x="-450" y="41692"/>
                    <a:pt x="5574" y="55159"/>
                  </a:cubicBezTo>
                  <a:cubicBezTo>
                    <a:pt x="12935" y="71613"/>
                    <a:pt x="33988" y="83483"/>
                    <a:pt x="52004" y="82883"/>
                  </a:cubicBezTo>
                  <a:cubicBezTo>
                    <a:pt x="62654" y="82528"/>
                    <a:pt x="75555" y="78169"/>
                    <a:pt x="80730" y="68854"/>
                  </a:cubicBezTo>
                  <a:cubicBezTo>
                    <a:pt x="89352" y="53334"/>
                    <a:pt x="86569" y="30516"/>
                    <a:pt x="76722" y="15744"/>
                  </a:cubicBezTo>
                  <a:cubicBezTo>
                    <a:pt x="69002" y="4163"/>
                    <a:pt x="51061" y="-2643"/>
                    <a:pt x="37641" y="1047"/>
                  </a:cubicBezTo>
                  <a:cubicBezTo>
                    <a:pt x="22585" y="5187"/>
                    <a:pt x="4685" y="14958"/>
                    <a:pt x="898" y="30107"/>
                  </a:cubicBezTo>
                  <a:cubicBezTo>
                    <a:pt x="-3402" y="47308"/>
                    <a:pt x="8934" y="71200"/>
                    <a:pt x="25616" y="77205"/>
                  </a:cubicBezTo>
                  <a:cubicBezTo>
                    <a:pt x="45696" y="84433"/>
                    <a:pt x="76756" y="77025"/>
                    <a:pt x="86743" y="58165"/>
                  </a:cubicBezTo>
                  <a:cubicBezTo>
                    <a:pt x="93824" y="44791"/>
                    <a:pt x="86932" y="25486"/>
                    <a:pt x="77390" y="13740"/>
                  </a:cubicBezTo>
                  <a:cubicBezTo>
                    <a:pt x="74163" y="9767"/>
                    <a:pt x="71332" y="4292"/>
                    <a:pt x="66367" y="3051"/>
                  </a:cubicBezTo>
                </a:path>
              </a:pathLst>
            </a:custGeom>
            <a:noFill/>
            <a:ln w="1905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Google Shape;1937;p19">
              <a:extLst>
                <a:ext uri="{FF2B5EF4-FFF2-40B4-BE49-F238E27FC236}">
                  <a16:creationId xmlns:a16="http://schemas.microsoft.com/office/drawing/2014/main" id="{CA98ABF1-9928-46F1-8479-C9942FCC580C}"/>
                </a:ext>
              </a:extLst>
            </p:cNvPr>
            <p:cNvSpPr/>
            <p:nvPr/>
          </p:nvSpPr>
          <p:spPr>
            <a:xfrm>
              <a:off x="1160653" y="460776"/>
              <a:ext cx="760271" cy="843911"/>
            </a:xfrm>
            <a:custGeom>
              <a:avLst/>
              <a:gdLst/>
              <a:ahLst/>
              <a:cxnLst/>
              <a:rect l="l" t="t" r="r" b="b"/>
              <a:pathLst>
                <a:path w="15817" h="18981" extrusionOk="0">
                  <a:moveTo>
                    <a:pt x="11364" y="1"/>
                  </a:moveTo>
                  <a:lnTo>
                    <a:pt x="11242" y="25"/>
                  </a:lnTo>
                  <a:lnTo>
                    <a:pt x="11169" y="74"/>
                  </a:lnTo>
                  <a:lnTo>
                    <a:pt x="11096" y="171"/>
                  </a:lnTo>
                  <a:lnTo>
                    <a:pt x="10780" y="731"/>
                  </a:lnTo>
                  <a:lnTo>
                    <a:pt x="10634" y="999"/>
                  </a:lnTo>
                  <a:lnTo>
                    <a:pt x="10537" y="1315"/>
                  </a:lnTo>
                  <a:lnTo>
                    <a:pt x="10512" y="1388"/>
                  </a:lnTo>
                  <a:lnTo>
                    <a:pt x="10537" y="1461"/>
                  </a:lnTo>
                  <a:lnTo>
                    <a:pt x="10585" y="1534"/>
                  </a:lnTo>
                  <a:lnTo>
                    <a:pt x="10634" y="1583"/>
                  </a:lnTo>
                  <a:lnTo>
                    <a:pt x="10707" y="1607"/>
                  </a:lnTo>
                  <a:lnTo>
                    <a:pt x="10804" y="1631"/>
                  </a:lnTo>
                  <a:lnTo>
                    <a:pt x="10877" y="1607"/>
                  </a:lnTo>
                  <a:lnTo>
                    <a:pt x="10950" y="1558"/>
                  </a:lnTo>
                  <a:lnTo>
                    <a:pt x="11145" y="1315"/>
                  </a:lnTo>
                  <a:lnTo>
                    <a:pt x="11291" y="1047"/>
                  </a:lnTo>
                  <a:lnTo>
                    <a:pt x="11510" y="731"/>
                  </a:lnTo>
                  <a:lnTo>
                    <a:pt x="11583" y="682"/>
                  </a:lnTo>
                  <a:lnTo>
                    <a:pt x="11656" y="609"/>
                  </a:lnTo>
                  <a:lnTo>
                    <a:pt x="11705" y="463"/>
                  </a:lnTo>
                  <a:lnTo>
                    <a:pt x="11729" y="342"/>
                  </a:lnTo>
                  <a:lnTo>
                    <a:pt x="11705" y="220"/>
                  </a:lnTo>
                  <a:lnTo>
                    <a:pt x="11656" y="123"/>
                  </a:lnTo>
                  <a:lnTo>
                    <a:pt x="11583" y="50"/>
                  </a:lnTo>
                  <a:lnTo>
                    <a:pt x="11486" y="25"/>
                  </a:lnTo>
                  <a:lnTo>
                    <a:pt x="11461" y="1"/>
                  </a:lnTo>
                  <a:close/>
                  <a:moveTo>
                    <a:pt x="3821" y="171"/>
                  </a:moveTo>
                  <a:lnTo>
                    <a:pt x="3748" y="196"/>
                  </a:lnTo>
                  <a:lnTo>
                    <a:pt x="3699" y="244"/>
                  </a:lnTo>
                  <a:lnTo>
                    <a:pt x="3651" y="317"/>
                  </a:lnTo>
                  <a:lnTo>
                    <a:pt x="3651" y="390"/>
                  </a:lnTo>
                  <a:lnTo>
                    <a:pt x="3651" y="463"/>
                  </a:lnTo>
                  <a:lnTo>
                    <a:pt x="3699" y="634"/>
                  </a:lnTo>
                  <a:lnTo>
                    <a:pt x="3772" y="804"/>
                  </a:lnTo>
                  <a:lnTo>
                    <a:pt x="3943" y="1120"/>
                  </a:lnTo>
                  <a:lnTo>
                    <a:pt x="4113" y="1461"/>
                  </a:lnTo>
                  <a:lnTo>
                    <a:pt x="4259" y="1802"/>
                  </a:lnTo>
                  <a:lnTo>
                    <a:pt x="4332" y="1923"/>
                  </a:lnTo>
                  <a:lnTo>
                    <a:pt x="4429" y="1996"/>
                  </a:lnTo>
                  <a:lnTo>
                    <a:pt x="4527" y="2021"/>
                  </a:lnTo>
                  <a:lnTo>
                    <a:pt x="4624" y="1996"/>
                  </a:lnTo>
                  <a:lnTo>
                    <a:pt x="4721" y="1972"/>
                  </a:lnTo>
                  <a:lnTo>
                    <a:pt x="4794" y="1899"/>
                  </a:lnTo>
                  <a:lnTo>
                    <a:pt x="4843" y="1777"/>
                  </a:lnTo>
                  <a:lnTo>
                    <a:pt x="4843" y="1656"/>
                  </a:lnTo>
                  <a:lnTo>
                    <a:pt x="4794" y="1461"/>
                  </a:lnTo>
                  <a:lnTo>
                    <a:pt x="4697" y="1266"/>
                  </a:lnTo>
                  <a:lnTo>
                    <a:pt x="4502" y="901"/>
                  </a:lnTo>
                  <a:lnTo>
                    <a:pt x="4283" y="536"/>
                  </a:lnTo>
                  <a:lnTo>
                    <a:pt x="4162" y="390"/>
                  </a:lnTo>
                  <a:lnTo>
                    <a:pt x="4040" y="244"/>
                  </a:lnTo>
                  <a:lnTo>
                    <a:pt x="3967" y="196"/>
                  </a:lnTo>
                  <a:lnTo>
                    <a:pt x="3894" y="171"/>
                  </a:lnTo>
                  <a:close/>
                  <a:moveTo>
                    <a:pt x="15452" y="4405"/>
                  </a:moveTo>
                  <a:lnTo>
                    <a:pt x="15379" y="4429"/>
                  </a:lnTo>
                  <a:lnTo>
                    <a:pt x="15306" y="4454"/>
                  </a:lnTo>
                  <a:lnTo>
                    <a:pt x="15135" y="4551"/>
                  </a:lnTo>
                  <a:lnTo>
                    <a:pt x="14941" y="4600"/>
                  </a:lnTo>
                  <a:lnTo>
                    <a:pt x="14551" y="4697"/>
                  </a:lnTo>
                  <a:lnTo>
                    <a:pt x="14357" y="4746"/>
                  </a:lnTo>
                  <a:lnTo>
                    <a:pt x="14162" y="4819"/>
                  </a:lnTo>
                  <a:lnTo>
                    <a:pt x="14016" y="4916"/>
                  </a:lnTo>
                  <a:lnTo>
                    <a:pt x="13870" y="5062"/>
                  </a:lnTo>
                  <a:lnTo>
                    <a:pt x="13822" y="5135"/>
                  </a:lnTo>
                  <a:lnTo>
                    <a:pt x="13822" y="5232"/>
                  </a:lnTo>
                  <a:lnTo>
                    <a:pt x="13846" y="5330"/>
                  </a:lnTo>
                  <a:lnTo>
                    <a:pt x="13895" y="5354"/>
                  </a:lnTo>
                  <a:lnTo>
                    <a:pt x="13943" y="5354"/>
                  </a:lnTo>
                  <a:lnTo>
                    <a:pt x="14138" y="5378"/>
                  </a:lnTo>
                  <a:lnTo>
                    <a:pt x="14357" y="5378"/>
                  </a:lnTo>
                  <a:lnTo>
                    <a:pt x="14600" y="5354"/>
                  </a:lnTo>
                  <a:lnTo>
                    <a:pt x="14819" y="5330"/>
                  </a:lnTo>
                  <a:lnTo>
                    <a:pt x="15038" y="5257"/>
                  </a:lnTo>
                  <a:lnTo>
                    <a:pt x="15257" y="5208"/>
                  </a:lnTo>
                  <a:lnTo>
                    <a:pt x="15452" y="5111"/>
                  </a:lnTo>
                  <a:lnTo>
                    <a:pt x="15646" y="5038"/>
                  </a:lnTo>
                  <a:lnTo>
                    <a:pt x="15719" y="4989"/>
                  </a:lnTo>
                  <a:lnTo>
                    <a:pt x="15768" y="4940"/>
                  </a:lnTo>
                  <a:lnTo>
                    <a:pt x="15817" y="4819"/>
                  </a:lnTo>
                  <a:lnTo>
                    <a:pt x="15792" y="4697"/>
                  </a:lnTo>
                  <a:lnTo>
                    <a:pt x="15768" y="4575"/>
                  </a:lnTo>
                  <a:lnTo>
                    <a:pt x="15671" y="4478"/>
                  </a:lnTo>
                  <a:lnTo>
                    <a:pt x="15573" y="4429"/>
                  </a:lnTo>
                  <a:lnTo>
                    <a:pt x="15452" y="4405"/>
                  </a:lnTo>
                  <a:close/>
                  <a:moveTo>
                    <a:pt x="317" y="4697"/>
                  </a:moveTo>
                  <a:lnTo>
                    <a:pt x="220" y="4721"/>
                  </a:lnTo>
                  <a:lnTo>
                    <a:pt x="122" y="4746"/>
                  </a:lnTo>
                  <a:lnTo>
                    <a:pt x="25" y="4794"/>
                  </a:lnTo>
                  <a:lnTo>
                    <a:pt x="1" y="4867"/>
                  </a:lnTo>
                  <a:lnTo>
                    <a:pt x="1" y="4965"/>
                  </a:lnTo>
                  <a:lnTo>
                    <a:pt x="49" y="5038"/>
                  </a:lnTo>
                  <a:lnTo>
                    <a:pt x="195" y="5184"/>
                  </a:lnTo>
                  <a:lnTo>
                    <a:pt x="390" y="5305"/>
                  </a:lnTo>
                  <a:lnTo>
                    <a:pt x="779" y="5524"/>
                  </a:lnTo>
                  <a:lnTo>
                    <a:pt x="1169" y="5743"/>
                  </a:lnTo>
                  <a:lnTo>
                    <a:pt x="1388" y="5841"/>
                  </a:lnTo>
                  <a:lnTo>
                    <a:pt x="1582" y="5938"/>
                  </a:lnTo>
                  <a:lnTo>
                    <a:pt x="1655" y="5962"/>
                  </a:lnTo>
                  <a:lnTo>
                    <a:pt x="1801" y="5962"/>
                  </a:lnTo>
                  <a:lnTo>
                    <a:pt x="1850" y="5938"/>
                  </a:lnTo>
                  <a:lnTo>
                    <a:pt x="1923" y="5841"/>
                  </a:lnTo>
                  <a:lnTo>
                    <a:pt x="1972" y="5743"/>
                  </a:lnTo>
                  <a:lnTo>
                    <a:pt x="1996" y="5622"/>
                  </a:lnTo>
                  <a:lnTo>
                    <a:pt x="1972" y="5476"/>
                  </a:lnTo>
                  <a:lnTo>
                    <a:pt x="1899" y="5378"/>
                  </a:lnTo>
                  <a:lnTo>
                    <a:pt x="1826" y="5330"/>
                  </a:lnTo>
                  <a:lnTo>
                    <a:pt x="1777" y="5305"/>
                  </a:lnTo>
                  <a:lnTo>
                    <a:pt x="1582" y="5208"/>
                  </a:lnTo>
                  <a:lnTo>
                    <a:pt x="1388" y="5111"/>
                  </a:lnTo>
                  <a:lnTo>
                    <a:pt x="974" y="4892"/>
                  </a:lnTo>
                  <a:lnTo>
                    <a:pt x="755" y="4794"/>
                  </a:lnTo>
                  <a:lnTo>
                    <a:pt x="536" y="4721"/>
                  </a:lnTo>
                  <a:lnTo>
                    <a:pt x="317" y="4697"/>
                  </a:lnTo>
                  <a:close/>
                  <a:moveTo>
                    <a:pt x="8809" y="6936"/>
                  </a:moveTo>
                  <a:lnTo>
                    <a:pt x="8736" y="6984"/>
                  </a:lnTo>
                  <a:lnTo>
                    <a:pt x="8663" y="7057"/>
                  </a:lnTo>
                  <a:lnTo>
                    <a:pt x="8566" y="7252"/>
                  </a:lnTo>
                  <a:lnTo>
                    <a:pt x="8468" y="7495"/>
                  </a:lnTo>
                  <a:lnTo>
                    <a:pt x="8420" y="7739"/>
                  </a:lnTo>
                  <a:lnTo>
                    <a:pt x="8395" y="7958"/>
                  </a:lnTo>
                  <a:lnTo>
                    <a:pt x="8395" y="8128"/>
                  </a:lnTo>
                  <a:lnTo>
                    <a:pt x="8322" y="8177"/>
                  </a:lnTo>
                  <a:lnTo>
                    <a:pt x="8201" y="8225"/>
                  </a:lnTo>
                  <a:lnTo>
                    <a:pt x="8079" y="8250"/>
                  </a:lnTo>
                  <a:lnTo>
                    <a:pt x="7982" y="8225"/>
                  </a:lnTo>
                  <a:lnTo>
                    <a:pt x="7909" y="8201"/>
                  </a:lnTo>
                  <a:lnTo>
                    <a:pt x="7982" y="8079"/>
                  </a:lnTo>
                  <a:lnTo>
                    <a:pt x="8055" y="7933"/>
                  </a:lnTo>
                  <a:lnTo>
                    <a:pt x="8103" y="7812"/>
                  </a:lnTo>
                  <a:lnTo>
                    <a:pt x="8103" y="7666"/>
                  </a:lnTo>
                  <a:lnTo>
                    <a:pt x="8103" y="7520"/>
                  </a:lnTo>
                  <a:lnTo>
                    <a:pt x="8055" y="7398"/>
                  </a:lnTo>
                  <a:lnTo>
                    <a:pt x="7957" y="7252"/>
                  </a:lnTo>
                  <a:lnTo>
                    <a:pt x="7836" y="7130"/>
                  </a:lnTo>
                  <a:lnTo>
                    <a:pt x="7763" y="7082"/>
                  </a:lnTo>
                  <a:lnTo>
                    <a:pt x="7617" y="7082"/>
                  </a:lnTo>
                  <a:lnTo>
                    <a:pt x="7544" y="7130"/>
                  </a:lnTo>
                  <a:lnTo>
                    <a:pt x="7446" y="7252"/>
                  </a:lnTo>
                  <a:lnTo>
                    <a:pt x="7373" y="7374"/>
                  </a:lnTo>
                  <a:lnTo>
                    <a:pt x="7325" y="7495"/>
                  </a:lnTo>
                  <a:lnTo>
                    <a:pt x="7300" y="7641"/>
                  </a:lnTo>
                  <a:lnTo>
                    <a:pt x="7300" y="7787"/>
                  </a:lnTo>
                  <a:lnTo>
                    <a:pt x="7300" y="7909"/>
                  </a:lnTo>
                  <a:lnTo>
                    <a:pt x="7325" y="8055"/>
                  </a:lnTo>
                  <a:lnTo>
                    <a:pt x="7373" y="8177"/>
                  </a:lnTo>
                  <a:lnTo>
                    <a:pt x="7179" y="8298"/>
                  </a:lnTo>
                  <a:lnTo>
                    <a:pt x="7081" y="8323"/>
                  </a:lnTo>
                  <a:lnTo>
                    <a:pt x="6984" y="8347"/>
                  </a:lnTo>
                  <a:lnTo>
                    <a:pt x="6911" y="8371"/>
                  </a:lnTo>
                  <a:lnTo>
                    <a:pt x="6814" y="8347"/>
                  </a:lnTo>
                  <a:lnTo>
                    <a:pt x="6692" y="8298"/>
                  </a:lnTo>
                  <a:lnTo>
                    <a:pt x="6570" y="8201"/>
                  </a:lnTo>
                  <a:lnTo>
                    <a:pt x="6497" y="8055"/>
                  </a:lnTo>
                  <a:lnTo>
                    <a:pt x="6449" y="7909"/>
                  </a:lnTo>
                  <a:lnTo>
                    <a:pt x="6449" y="7739"/>
                  </a:lnTo>
                  <a:lnTo>
                    <a:pt x="6497" y="7544"/>
                  </a:lnTo>
                  <a:lnTo>
                    <a:pt x="6497" y="7520"/>
                  </a:lnTo>
                  <a:lnTo>
                    <a:pt x="6473" y="7520"/>
                  </a:lnTo>
                  <a:lnTo>
                    <a:pt x="6449" y="7495"/>
                  </a:lnTo>
                  <a:lnTo>
                    <a:pt x="6424" y="7520"/>
                  </a:lnTo>
                  <a:lnTo>
                    <a:pt x="6327" y="7617"/>
                  </a:lnTo>
                  <a:lnTo>
                    <a:pt x="6254" y="7739"/>
                  </a:lnTo>
                  <a:lnTo>
                    <a:pt x="6230" y="7836"/>
                  </a:lnTo>
                  <a:lnTo>
                    <a:pt x="6206" y="7958"/>
                  </a:lnTo>
                  <a:lnTo>
                    <a:pt x="6206" y="8055"/>
                  </a:lnTo>
                  <a:lnTo>
                    <a:pt x="6206" y="8177"/>
                  </a:lnTo>
                  <a:lnTo>
                    <a:pt x="6254" y="8274"/>
                  </a:lnTo>
                  <a:lnTo>
                    <a:pt x="6303" y="8371"/>
                  </a:lnTo>
                  <a:lnTo>
                    <a:pt x="6376" y="8469"/>
                  </a:lnTo>
                  <a:lnTo>
                    <a:pt x="6449" y="8542"/>
                  </a:lnTo>
                  <a:lnTo>
                    <a:pt x="6546" y="8615"/>
                  </a:lnTo>
                  <a:lnTo>
                    <a:pt x="6643" y="8663"/>
                  </a:lnTo>
                  <a:lnTo>
                    <a:pt x="6765" y="8712"/>
                  </a:lnTo>
                  <a:lnTo>
                    <a:pt x="6862" y="8736"/>
                  </a:lnTo>
                  <a:lnTo>
                    <a:pt x="7008" y="8736"/>
                  </a:lnTo>
                  <a:lnTo>
                    <a:pt x="7130" y="8712"/>
                  </a:lnTo>
                  <a:lnTo>
                    <a:pt x="7349" y="8615"/>
                  </a:lnTo>
                  <a:lnTo>
                    <a:pt x="7592" y="8493"/>
                  </a:lnTo>
                  <a:lnTo>
                    <a:pt x="7690" y="8566"/>
                  </a:lnTo>
                  <a:lnTo>
                    <a:pt x="7836" y="8639"/>
                  </a:lnTo>
                  <a:lnTo>
                    <a:pt x="7982" y="8663"/>
                  </a:lnTo>
                  <a:lnTo>
                    <a:pt x="8128" y="8688"/>
                  </a:lnTo>
                  <a:lnTo>
                    <a:pt x="8225" y="8688"/>
                  </a:lnTo>
                  <a:lnTo>
                    <a:pt x="8347" y="8663"/>
                  </a:lnTo>
                  <a:lnTo>
                    <a:pt x="8566" y="8566"/>
                  </a:lnTo>
                  <a:lnTo>
                    <a:pt x="8639" y="8663"/>
                  </a:lnTo>
                  <a:lnTo>
                    <a:pt x="8736" y="8736"/>
                  </a:lnTo>
                  <a:lnTo>
                    <a:pt x="8833" y="8809"/>
                  </a:lnTo>
                  <a:lnTo>
                    <a:pt x="8931" y="8858"/>
                  </a:lnTo>
                  <a:lnTo>
                    <a:pt x="9174" y="8907"/>
                  </a:lnTo>
                  <a:lnTo>
                    <a:pt x="9417" y="8931"/>
                  </a:lnTo>
                  <a:lnTo>
                    <a:pt x="9661" y="8882"/>
                  </a:lnTo>
                  <a:lnTo>
                    <a:pt x="9880" y="8809"/>
                  </a:lnTo>
                  <a:lnTo>
                    <a:pt x="9977" y="8736"/>
                  </a:lnTo>
                  <a:lnTo>
                    <a:pt x="10074" y="8663"/>
                  </a:lnTo>
                  <a:lnTo>
                    <a:pt x="10172" y="8566"/>
                  </a:lnTo>
                  <a:lnTo>
                    <a:pt x="10269" y="8469"/>
                  </a:lnTo>
                  <a:lnTo>
                    <a:pt x="10293" y="8396"/>
                  </a:lnTo>
                  <a:lnTo>
                    <a:pt x="10293" y="8347"/>
                  </a:lnTo>
                  <a:lnTo>
                    <a:pt x="10269" y="8298"/>
                  </a:lnTo>
                  <a:lnTo>
                    <a:pt x="10245" y="8250"/>
                  </a:lnTo>
                  <a:lnTo>
                    <a:pt x="10172" y="8225"/>
                  </a:lnTo>
                  <a:lnTo>
                    <a:pt x="10123" y="8201"/>
                  </a:lnTo>
                  <a:lnTo>
                    <a:pt x="10001" y="8201"/>
                  </a:lnTo>
                  <a:lnTo>
                    <a:pt x="9782" y="8323"/>
                  </a:lnTo>
                  <a:lnTo>
                    <a:pt x="9563" y="8420"/>
                  </a:lnTo>
                  <a:lnTo>
                    <a:pt x="9442" y="8444"/>
                  </a:lnTo>
                  <a:lnTo>
                    <a:pt x="9344" y="8469"/>
                  </a:lnTo>
                  <a:lnTo>
                    <a:pt x="9223" y="8469"/>
                  </a:lnTo>
                  <a:lnTo>
                    <a:pt x="9101" y="8420"/>
                  </a:lnTo>
                  <a:lnTo>
                    <a:pt x="9004" y="8347"/>
                  </a:lnTo>
                  <a:lnTo>
                    <a:pt x="8931" y="8274"/>
                  </a:lnTo>
                  <a:lnTo>
                    <a:pt x="9052" y="8128"/>
                  </a:lnTo>
                  <a:lnTo>
                    <a:pt x="9150" y="7982"/>
                  </a:lnTo>
                  <a:lnTo>
                    <a:pt x="9247" y="7836"/>
                  </a:lnTo>
                  <a:lnTo>
                    <a:pt x="9296" y="7666"/>
                  </a:lnTo>
                  <a:lnTo>
                    <a:pt x="9320" y="7495"/>
                  </a:lnTo>
                  <a:lnTo>
                    <a:pt x="9296" y="7349"/>
                  </a:lnTo>
                  <a:lnTo>
                    <a:pt x="9247" y="7203"/>
                  </a:lnTo>
                  <a:lnTo>
                    <a:pt x="9150" y="7057"/>
                  </a:lnTo>
                  <a:lnTo>
                    <a:pt x="9052" y="6984"/>
                  </a:lnTo>
                  <a:lnTo>
                    <a:pt x="8955" y="6936"/>
                  </a:lnTo>
                  <a:close/>
                  <a:moveTo>
                    <a:pt x="1947" y="9710"/>
                  </a:moveTo>
                  <a:lnTo>
                    <a:pt x="1801" y="9758"/>
                  </a:lnTo>
                  <a:lnTo>
                    <a:pt x="1582" y="9856"/>
                  </a:lnTo>
                  <a:lnTo>
                    <a:pt x="1363" y="10002"/>
                  </a:lnTo>
                  <a:lnTo>
                    <a:pt x="925" y="10294"/>
                  </a:lnTo>
                  <a:lnTo>
                    <a:pt x="706" y="10415"/>
                  </a:lnTo>
                  <a:lnTo>
                    <a:pt x="585" y="10513"/>
                  </a:lnTo>
                  <a:lnTo>
                    <a:pt x="463" y="10610"/>
                  </a:lnTo>
                  <a:lnTo>
                    <a:pt x="366" y="10707"/>
                  </a:lnTo>
                  <a:lnTo>
                    <a:pt x="317" y="10829"/>
                  </a:lnTo>
                  <a:lnTo>
                    <a:pt x="317" y="10878"/>
                  </a:lnTo>
                  <a:lnTo>
                    <a:pt x="341" y="10926"/>
                  </a:lnTo>
                  <a:lnTo>
                    <a:pt x="366" y="10999"/>
                  </a:lnTo>
                  <a:lnTo>
                    <a:pt x="439" y="11048"/>
                  </a:lnTo>
                  <a:lnTo>
                    <a:pt x="536" y="11097"/>
                  </a:lnTo>
                  <a:lnTo>
                    <a:pt x="633" y="11097"/>
                  </a:lnTo>
                  <a:lnTo>
                    <a:pt x="755" y="11072"/>
                  </a:lnTo>
                  <a:lnTo>
                    <a:pt x="877" y="11048"/>
                  </a:lnTo>
                  <a:lnTo>
                    <a:pt x="1120" y="10926"/>
                  </a:lnTo>
                  <a:lnTo>
                    <a:pt x="1315" y="10829"/>
                  </a:lnTo>
                  <a:lnTo>
                    <a:pt x="1728" y="10610"/>
                  </a:lnTo>
                  <a:lnTo>
                    <a:pt x="1947" y="10488"/>
                  </a:lnTo>
                  <a:lnTo>
                    <a:pt x="2142" y="10342"/>
                  </a:lnTo>
                  <a:lnTo>
                    <a:pt x="2264" y="10245"/>
                  </a:lnTo>
                  <a:lnTo>
                    <a:pt x="2312" y="10123"/>
                  </a:lnTo>
                  <a:lnTo>
                    <a:pt x="2312" y="10002"/>
                  </a:lnTo>
                  <a:lnTo>
                    <a:pt x="2264" y="9880"/>
                  </a:lnTo>
                  <a:lnTo>
                    <a:pt x="2191" y="9783"/>
                  </a:lnTo>
                  <a:lnTo>
                    <a:pt x="2069" y="9734"/>
                  </a:lnTo>
                  <a:lnTo>
                    <a:pt x="1947" y="9710"/>
                  </a:lnTo>
                  <a:close/>
                  <a:moveTo>
                    <a:pt x="14065" y="10026"/>
                  </a:moveTo>
                  <a:lnTo>
                    <a:pt x="13895" y="10050"/>
                  </a:lnTo>
                  <a:lnTo>
                    <a:pt x="13846" y="10075"/>
                  </a:lnTo>
                  <a:lnTo>
                    <a:pt x="13797" y="10123"/>
                  </a:lnTo>
                  <a:lnTo>
                    <a:pt x="13773" y="10172"/>
                  </a:lnTo>
                  <a:lnTo>
                    <a:pt x="13749" y="10221"/>
                  </a:lnTo>
                  <a:lnTo>
                    <a:pt x="13773" y="10318"/>
                  </a:lnTo>
                  <a:lnTo>
                    <a:pt x="13797" y="10367"/>
                  </a:lnTo>
                  <a:lnTo>
                    <a:pt x="13846" y="10415"/>
                  </a:lnTo>
                  <a:lnTo>
                    <a:pt x="14138" y="10586"/>
                  </a:lnTo>
                  <a:lnTo>
                    <a:pt x="14454" y="10756"/>
                  </a:lnTo>
                  <a:lnTo>
                    <a:pt x="14624" y="10878"/>
                  </a:lnTo>
                  <a:lnTo>
                    <a:pt x="14819" y="10975"/>
                  </a:lnTo>
                  <a:lnTo>
                    <a:pt x="15014" y="11048"/>
                  </a:lnTo>
                  <a:lnTo>
                    <a:pt x="15208" y="11097"/>
                  </a:lnTo>
                  <a:lnTo>
                    <a:pt x="15379" y="11097"/>
                  </a:lnTo>
                  <a:lnTo>
                    <a:pt x="15427" y="11072"/>
                  </a:lnTo>
                  <a:lnTo>
                    <a:pt x="15500" y="11024"/>
                  </a:lnTo>
                  <a:lnTo>
                    <a:pt x="15573" y="10951"/>
                  </a:lnTo>
                  <a:lnTo>
                    <a:pt x="15598" y="10829"/>
                  </a:lnTo>
                  <a:lnTo>
                    <a:pt x="15598" y="10707"/>
                  </a:lnTo>
                  <a:lnTo>
                    <a:pt x="15549" y="10586"/>
                  </a:lnTo>
                  <a:lnTo>
                    <a:pt x="15500" y="10537"/>
                  </a:lnTo>
                  <a:lnTo>
                    <a:pt x="15452" y="10513"/>
                  </a:lnTo>
                  <a:lnTo>
                    <a:pt x="15379" y="10464"/>
                  </a:lnTo>
                  <a:lnTo>
                    <a:pt x="15306" y="10464"/>
                  </a:lnTo>
                  <a:lnTo>
                    <a:pt x="15135" y="10415"/>
                  </a:lnTo>
                  <a:lnTo>
                    <a:pt x="14965" y="10367"/>
                  </a:lnTo>
                  <a:lnTo>
                    <a:pt x="14600" y="10196"/>
                  </a:lnTo>
                  <a:lnTo>
                    <a:pt x="14430" y="10099"/>
                  </a:lnTo>
                  <a:lnTo>
                    <a:pt x="14260" y="10050"/>
                  </a:lnTo>
                  <a:lnTo>
                    <a:pt x="14065" y="10026"/>
                  </a:lnTo>
                  <a:close/>
                  <a:moveTo>
                    <a:pt x="8468" y="2605"/>
                  </a:moveTo>
                  <a:lnTo>
                    <a:pt x="8760" y="2629"/>
                  </a:lnTo>
                  <a:lnTo>
                    <a:pt x="9052" y="2678"/>
                  </a:lnTo>
                  <a:lnTo>
                    <a:pt x="9344" y="2726"/>
                  </a:lnTo>
                  <a:lnTo>
                    <a:pt x="9125" y="2799"/>
                  </a:lnTo>
                  <a:lnTo>
                    <a:pt x="9101" y="2824"/>
                  </a:lnTo>
                  <a:lnTo>
                    <a:pt x="9101" y="2848"/>
                  </a:lnTo>
                  <a:lnTo>
                    <a:pt x="9101" y="2872"/>
                  </a:lnTo>
                  <a:lnTo>
                    <a:pt x="9125" y="2897"/>
                  </a:lnTo>
                  <a:lnTo>
                    <a:pt x="9223" y="2945"/>
                  </a:lnTo>
                  <a:lnTo>
                    <a:pt x="9320" y="2970"/>
                  </a:lnTo>
                  <a:lnTo>
                    <a:pt x="9442" y="2945"/>
                  </a:lnTo>
                  <a:lnTo>
                    <a:pt x="9563" y="2921"/>
                  </a:lnTo>
                  <a:lnTo>
                    <a:pt x="9855" y="2872"/>
                  </a:lnTo>
                  <a:lnTo>
                    <a:pt x="10269" y="3043"/>
                  </a:lnTo>
                  <a:lnTo>
                    <a:pt x="10074" y="3067"/>
                  </a:lnTo>
                  <a:lnTo>
                    <a:pt x="9855" y="3116"/>
                  </a:lnTo>
                  <a:lnTo>
                    <a:pt x="9685" y="3189"/>
                  </a:lnTo>
                  <a:lnTo>
                    <a:pt x="9515" y="3262"/>
                  </a:lnTo>
                  <a:lnTo>
                    <a:pt x="9515" y="3286"/>
                  </a:lnTo>
                  <a:lnTo>
                    <a:pt x="9490" y="3310"/>
                  </a:lnTo>
                  <a:lnTo>
                    <a:pt x="9515" y="3335"/>
                  </a:lnTo>
                  <a:lnTo>
                    <a:pt x="9539" y="3359"/>
                  </a:lnTo>
                  <a:lnTo>
                    <a:pt x="9953" y="3335"/>
                  </a:lnTo>
                  <a:lnTo>
                    <a:pt x="10342" y="3310"/>
                  </a:lnTo>
                  <a:lnTo>
                    <a:pt x="10780" y="3310"/>
                  </a:lnTo>
                  <a:lnTo>
                    <a:pt x="11048" y="3505"/>
                  </a:lnTo>
                  <a:lnTo>
                    <a:pt x="10756" y="3578"/>
                  </a:lnTo>
                  <a:lnTo>
                    <a:pt x="10464" y="3675"/>
                  </a:lnTo>
                  <a:lnTo>
                    <a:pt x="10245" y="3797"/>
                  </a:lnTo>
                  <a:lnTo>
                    <a:pt x="10099" y="3918"/>
                  </a:lnTo>
                  <a:lnTo>
                    <a:pt x="10074" y="3943"/>
                  </a:lnTo>
                  <a:lnTo>
                    <a:pt x="10099" y="3943"/>
                  </a:lnTo>
                  <a:lnTo>
                    <a:pt x="10391" y="3918"/>
                  </a:lnTo>
                  <a:lnTo>
                    <a:pt x="10683" y="3870"/>
                  </a:lnTo>
                  <a:lnTo>
                    <a:pt x="10975" y="3821"/>
                  </a:lnTo>
                  <a:lnTo>
                    <a:pt x="11291" y="3773"/>
                  </a:lnTo>
                  <a:lnTo>
                    <a:pt x="11364" y="3773"/>
                  </a:lnTo>
                  <a:lnTo>
                    <a:pt x="11583" y="3967"/>
                  </a:lnTo>
                  <a:lnTo>
                    <a:pt x="11778" y="4186"/>
                  </a:lnTo>
                  <a:lnTo>
                    <a:pt x="11388" y="4210"/>
                  </a:lnTo>
                  <a:lnTo>
                    <a:pt x="10829" y="4259"/>
                  </a:lnTo>
                  <a:lnTo>
                    <a:pt x="10561" y="4283"/>
                  </a:lnTo>
                  <a:lnTo>
                    <a:pt x="10318" y="4381"/>
                  </a:lnTo>
                  <a:lnTo>
                    <a:pt x="10293" y="4405"/>
                  </a:lnTo>
                  <a:lnTo>
                    <a:pt x="10293" y="4429"/>
                  </a:lnTo>
                  <a:lnTo>
                    <a:pt x="10318" y="4454"/>
                  </a:lnTo>
                  <a:lnTo>
                    <a:pt x="10585" y="4527"/>
                  </a:lnTo>
                  <a:lnTo>
                    <a:pt x="11705" y="4527"/>
                  </a:lnTo>
                  <a:lnTo>
                    <a:pt x="11997" y="4502"/>
                  </a:lnTo>
                  <a:lnTo>
                    <a:pt x="12216" y="4867"/>
                  </a:lnTo>
                  <a:lnTo>
                    <a:pt x="11851" y="4867"/>
                  </a:lnTo>
                  <a:lnTo>
                    <a:pt x="11267" y="4892"/>
                  </a:lnTo>
                  <a:lnTo>
                    <a:pt x="10658" y="4940"/>
                  </a:lnTo>
                  <a:lnTo>
                    <a:pt x="10634" y="4940"/>
                  </a:lnTo>
                  <a:lnTo>
                    <a:pt x="10634" y="4965"/>
                  </a:lnTo>
                  <a:lnTo>
                    <a:pt x="10634" y="4989"/>
                  </a:lnTo>
                  <a:lnTo>
                    <a:pt x="10658" y="5013"/>
                  </a:lnTo>
                  <a:lnTo>
                    <a:pt x="10902" y="5086"/>
                  </a:lnTo>
                  <a:lnTo>
                    <a:pt x="11169" y="5111"/>
                  </a:lnTo>
                  <a:lnTo>
                    <a:pt x="12021" y="5111"/>
                  </a:lnTo>
                  <a:lnTo>
                    <a:pt x="12362" y="5135"/>
                  </a:lnTo>
                  <a:lnTo>
                    <a:pt x="12556" y="5622"/>
                  </a:lnTo>
                  <a:lnTo>
                    <a:pt x="11461" y="5622"/>
                  </a:lnTo>
                  <a:lnTo>
                    <a:pt x="11291" y="5646"/>
                  </a:lnTo>
                  <a:lnTo>
                    <a:pt x="11145" y="5695"/>
                  </a:lnTo>
                  <a:lnTo>
                    <a:pt x="10999" y="5768"/>
                  </a:lnTo>
                  <a:lnTo>
                    <a:pt x="10975" y="5792"/>
                  </a:lnTo>
                  <a:lnTo>
                    <a:pt x="10999" y="5841"/>
                  </a:lnTo>
                  <a:lnTo>
                    <a:pt x="11267" y="5889"/>
                  </a:lnTo>
                  <a:lnTo>
                    <a:pt x="11534" y="5889"/>
                  </a:lnTo>
                  <a:lnTo>
                    <a:pt x="12070" y="5914"/>
                  </a:lnTo>
                  <a:lnTo>
                    <a:pt x="12654" y="5938"/>
                  </a:lnTo>
                  <a:lnTo>
                    <a:pt x="12702" y="6060"/>
                  </a:lnTo>
                  <a:lnTo>
                    <a:pt x="12727" y="6181"/>
                  </a:lnTo>
                  <a:lnTo>
                    <a:pt x="12386" y="6181"/>
                  </a:lnTo>
                  <a:lnTo>
                    <a:pt x="11729" y="6254"/>
                  </a:lnTo>
                  <a:lnTo>
                    <a:pt x="11413" y="6279"/>
                  </a:lnTo>
                  <a:lnTo>
                    <a:pt x="11121" y="6352"/>
                  </a:lnTo>
                  <a:lnTo>
                    <a:pt x="11096" y="6352"/>
                  </a:lnTo>
                  <a:lnTo>
                    <a:pt x="11096" y="6376"/>
                  </a:lnTo>
                  <a:lnTo>
                    <a:pt x="11096" y="6400"/>
                  </a:lnTo>
                  <a:lnTo>
                    <a:pt x="11121" y="6425"/>
                  </a:lnTo>
                  <a:lnTo>
                    <a:pt x="11388" y="6473"/>
                  </a:lnTo>
                  <a:lnTo>
                    <a:pt x="11656" y="6498"/>
                  </a:lnTo>
                  <a:lnTo>
                    <a:pt x="12508" y="6498"/>
                  </a:lnTo>
                  <a:lnTo>
                    <a:pt x="12824" y="6522"/>
                  </a:lnTo>
                  <a:lnTo>
                    <a:pt x="12873" y="6838"/>
                  </a:lnTo>
                  <a:lnTo>
                    <a:pt x="12556" y="6838"/>
                  </a:lnTo>
                  <a:lnTo>
                    <a:pt x="12240" y="6863"/>
                  </a:lnTo>
                  <a:lnTo>
                    <a:pt x="11753" y="6887"/>
                  </a:lnTo>
                  <a:lnTo>
                    <a:pt x="11510" y="6911"/>
                  </a:lnTo>
                  <a:lnTo>
                    <a:pt x="11267" y="6936"/>
                  </a:lnTo>
                  <a:lnTo>
                    <a:pt x="11242" y="6936"/>
                  </a:lnTo>
                  <a:lnTo>
                    <a:pt x="11242" y="6960"/>
                  </a:lnTo>
                  <a:lnTo>
                    <a:pt x="11242" y="7009"/>
                  </a:lnTo>
                  <a:lnTo>
                    <a:pt x="11267" y="7009"/>
                  </a:lnTo>
                  <a:lnTo>
                    <a:pt x="11461" y="7082"/>
                  </a:lnTo>
                  <a:lnTo>
                    <a:pt x="11680" y="7130"/>
                  </a:lnTo>
                  <a:lnTo>
                    <a:pt x="12727" y="7130"/>
                  </a:lnTo>
                  <a:lnTo>
                    <a:pt x="12921" y="7106"/>
                  </a:lnTo>
                  <a:lnTo>
                    <a:pt x="12994" y="7593"/>
                  </a:lnTo>
                  <a:lnTo>
                    <a:pt x="12994" y="7593"/>
                  </a:lnTo>
                  <a:lnTo>
                    <a:pt x="12848" y="7568"/>
                  </a:lnTo>
                  <a:lnTo>
                    <a:pt x="12702" y="7568"/>
                  </a:lnTo>
                  <a:lnTo>
                    <a:pt x="12435" y="7593"/>
                  </a:lnTo>
                  <a:lnTo>
                    <a:pt x="11997" y="7593"/>
                  </a:lnTo>
                  <a:lnTo>
                    <a:pt x="11778" y="7617"/>
                  </a:lnTo>
                  <a:lnTo>
                    <a:pt x="11559" y="7690"/>
                  </a:lnTo>
                  <a:lnTo>
                    <a:pt x="11534" y="7690"/>
                  </a:lnTo>
                  <a:lnTo>
                    <a:pt x="11534" y="7739"/>
                  </a:lnTo>
                  <a:lnTo>
                    <a:pt x="11534" y="7763"/>
                  </a:lnTo>
                  <a:lnTo>
                    <a:pt x="11559" y="7787"/>
                  </a:lnTo>
                  <a:lnTo>
                    <a:pt x="11778" y="7836"/>
                  </a:lnTo>
                  <a:lnTo>
                    <a:pt x="11997" y="7860"/>
                  </a:lnTo>
                  <a:lnTo>
                    <a:pt x="12435" y="7860"/>
                  </a:lnTo>
                  <a:lnTo>
                    <a:pt x="12702" y="7885"/>
                  </a:lnTo>
                  <a:lnTo>
                    <a:pt x="12848" y="7885"/>
                  </a:lnTo>
                  <a:lnTo>
                    <a:pt x="12994" y="7860"/>
                  </a:lnTo>
                  <a:lnTo>
                    <a:pt x="12994" y="7909"/>
                  </a:lnTo>
                  <a:lnTo>
                    <a:pt x="12994" y="8250"/>
                  </a:lnTo>
                  <a:lnTo>
                    <a:pt x="12873" y="8201"/>
                  </a:lnTo>
                  <a:lnTo>
                    <a:pt x="12775" y="8201"/>
                  </a:lnTo>
                  <a:lnTo>
                    <a:pt x="12532" y="8177"/>
                  </a:lnTo>
                  <a:lnTo>
                    <a:pt x="12094" y="8177"/>
                  </a:lnTo>
                  <a:lnTo>
                    <a:pt x="11875" y="8201"/>
                  </a:lnTo>
                  <a:lnTo>
                    <a:pt x="11656" y="8250"/>
                  </a:lnTo>
                  <a:lnTo>
                    <a:pt x="11656" y="8274"/>
                  </a:lnTo>
                  <a:lnTo>
                    <a:pt x="11632" y="8298"/>
                  </a:lnTo>
                  <a:lnTo>
                    <a:pt x="11656" y="8298"/>
                  </a:lnTo>
                  <a:lnTo>
                    <a:pt x="11656" y="8323"/>
                  </a:lnTo>
                  <a:lnTo>
                    <a:pt x="12045" y="8396"/>
                  </a:lnTo>
                  <a:lnTo>
                    <a:pt x="12410" y="8444"/>
                  </a:lnTo>
                  <a:lnTo>
                    <a:pt x="12702" y="8469"/>
                  </a:lnTo>
                  <a:lnTo>
                    <a:pt x="12824" y="8493"/>
                  </a:lnTo>
                  <a:lnTo>
                    <a:pt x="12970" y="8469"/>
                  </a:lnTo>
                  <a:lnTo>
                    <a:pt x="12873" y="8858"/>
                  </a:lnTo>
                  <a:lnTo>
                    <a:pt x="12654" y="8809"/>
                  </a:lnTo>
                  <a:lnTo>
                    <a:pt x="12483" y="8785"/>
                  </a:lnTo>
                  <a:lnTo>
                    <a:pt x="12264" y="8736"/>
                  </a:lnTo>
                  <a:lnTo>
                    <a:pt x="11826" y="8736"/>
                  </a:lnTo>
                  <a:lnTo>
                    <a:pt x="11607" y="8809"/>
                  </a:lnTo>
                  <a:lnTo>
                    <a:pt x="11583" y="8834"/>
                  </a:lnTo>
                  <a:lnTo>
                    <a:pt x="11583" y="8858"/>
                  </a:lnTo>
                  <a:lnTo>
                    <a:pt x="11583" y="8882"/>
                  </a:lnTo>
                  <a:lnTo>
                    <a:pt x="11851" y="8882"/>
                  </a:lnTo>
                  <a:lnTo>
                    <a:pt x="12094" y="8931"/>
                  </a:lnTo>
                  <a:lnTo>
                    <a:pt x="12556" y="9053"/>
                  </a:lnTo>
                  <a:lnTo>
                    <a:pt x="12775" y="9126"/>
                  </a:lnTo>
                  <a:lnTo>
                    <a:pt x="12654" y="9345"/>
                  </a:lnTo>
                  <a:lnTo>
                    <a:pt x="12508" y="9296"/>
                  </a:lnTo>
                  <a:lnTo>
                    <a:pt x="12313" y="9272"/>
                  </a:lnTo>
                  <a:lnTo>
                    <a:pt x="12143" y="9223"/>
                  </a:lnTo>
                  <a:lnTo>
                    <a:pt x="11972" y="9199"/>
                  </a:lnTo>
                  <a:lnTo>
                    <a:pt x="11607" y="9199"/>
                  </a:lnTo>
                  <a:lnTo>
                    <a:pt x="11583" y="9223"/>
                  </a:lnTo>
                  <a:lnTo>
                    <a:pt x="11583" y="9247"/>
                  </a:lnTo>
                  <a:lnTo>
                    <a:pt x="11583" y="9272"/>
                  </a:lnTo>
                  <a:lnTo>
                    <a:pt x="11924" y="9418"/>
                  </a:lnTo>
                  <a:lnTo>
                    <a:pt x="12240" y="9564"/>
                  </a:lnTo>
                  <a:lnTo>
                    <a:pt x="12532" y="9637"/>
                  </a:lnTo>
                  <a:lnTo>
                    <a:pt x="12337" y="9929"/>
                  </a:lnTo>
                  <a:lnTo>
                    <a:pt x="12337" y="9977"/>
                  </a:lnTo>
                  <a:lnTo>
                    <a:pt x="12167" y="9904"/>
                  </a:lnTo>
                  <a:lnTo>
                    <a:pt x="11997" y="9880"/>
                  </a:lnTo>
                  <a:lnTo>
                    <a:pt x="11802" y="9831"/>
                  </a:lnTo>
                  <a:lnTo>
                    <a:pt x="11242" y="9831"/>
                  </a:lnTo>
                  <a:lnTo>
                    <a:pt x="11218" y="9856"/>
                  </a:lnTo>
                  <a:lnTo>
                    <a:pt x="11218" y="9880"/>
                  </a:lnTo>
                  <a:lnTo>
                    <a:pt x="11242" y="9880"/>
                  </a:lnTo>
                  <a:lnTo>
                    <a:pt x="11534" y="10002"/>
                  </a:lnTo>
                  <a:lnTo>
                    <a:pt x="11851" y="10123"/>
                  </a:lnTo>
                  <a:lnTo>
                    <a:pt x="12167" y="10245"/>
                  </a:lnTo>
                  <a:lnTo>
                    <a:pt x="11972" y="10513"/>
                  </a:lnTo>
                  <a:lnTo>
                    <a:pt x="11826" y="10488"/>
                  </a:lnTo>
                  <a:lnTo>
                    <a:pt x="11413" y="10391"/>
                  </a:lnTo>
                  <a:lnTo>
                    <a:pt x="11023" y="10342"/>
                  </a:lnTo>
                  <a:lnTo>
                    <a:pt x="10975" y="10342"/>
                  </a:lnTo>
                  <a:lnTo>
                    <a:pt x="10975" y="10367"/>
                  </a:lnTo>
                  <a:lnTo>
                    <a:pt x="10975" y="10391"/>
                  </a:lnTo>
                  <a:lnTo>
                    <a:pt x="10999" y="10440"/>
                  </a:lnTo>
                  <a:lnTo>
                    <a:pt x="11145" y="10537"/>
                  </a:lnTo>
                  <a:lnTo>
                    <a:pt x="11315" y="10610"/>
                  </a:lnTo>
                  <a:lnTo>
                    <a:pt x="11632" y="10732"/>
                  </a:lnTo>
                  <a:lnTo>
                    <a:pt x="11802" y="10780"/>
                  </a:lnTo>
                  <a:lnTo>
                    <a:pt x="11656" y="10999"/>
                  </a:lnTo>
                  <a:lnTo>
                    <a:pt x="11510" y="10951"/>
                  </a:lnTo>
                  <a:lnTo>
                    <a:pt x="11364" y="10926"/>
                  </a:lnTo>
                  <a:lnTo>
                    <a:pt x="11072" y="10853"/>
                  </a:lnTo>
                  <a:lnTo>
                    <a:pt x="10950" y="10853"/>
                  </a:lnTo>
                  <a:lnTo>
                    <a:pt x="10804" y="10902"/>
                  </a:lnTo>
                  <a:lnTo>
                    <a:pt x="10780" y="10926"/>
                  </a:lnTo>
                  <a:lnTo>
                    <a:pt x="10756" y="10951"/>
                  </a:lnTo>
                  <a:lnTo>
                    <a:pt x="10756" y="10999"/>
                  </a:lnTo>
                  <a:lnTo>
                    <a:pt x="10780" y="11048"/>
                  </a:lnTo>
                  <a:lnTo>
                    <a:pt x="10902" y="11121"/>
                  </a:lnTo>
                  <a:lnTo>
                    <a:pt x="11023" y="11170"/>
                  </a:lnTo>
                  <a:lnTo>
                    <a:pt x="11267" y="11243"/>
                  </a:lnTo>
                  <a:lnTo>
                    <a:pt x="11461" y="11291"/>
                  </a:lnTo>
                  <a:lnTo>
                    <a:pt x="11242" y="11583"/>
                  </a:lnTo>
                  <a:lnTo>
                    <a:pt x="11072" y="11535"/>
                  </a:lnTo>
                  <a:lnTo>
                    <a:pt x="10877" y="11535"/>
                  </a:lnTo>
                  <a:lnTo>
                    <a:pt x="10683" y="11583"/>
                  </a:lnTo>
                  <a:lnTo>
                    <a:pt x="10658" y="11608"/>
                  </a:lnTo>
                  <a:lnTo>
                    <a:pt x="10683" y="11632"/>
                  </a:lnTo>
                  <a:lnTo>
                    <a:pt x="10829" y="11681"/>
                  </a:lnTo>
                  <a:lnTo>
                    <a:pt x="10975" y="11729"/>
                  </a:lnTo>
                  <a:lnTo>
                    <a:pt x="11096" y="11778"/>
                  </a:lnTo>
                  <a:lnTo>
                    <a:pt x="10877" y="12143"/>
                  </a:lnTo>
                  <a:lnTo>
                    <a:pt x="10829" y="12118"/>
                  </a:lnTo>
                  <a:lnTo>
                    <a:pt x="10658" y="12045"/>
                  </a:lnTo>
                  <a:lnTo>
                    <a:pt x="10561" y="11997"/>
                  </a:lnTo>
                  <a:lnTo>
                    <a:pt x="10464" y="11972"/>
                  </a:lnTo>
                  <a:lnTo>
                    <a:pt x="10439" y="11997"/>
                  </a:lnTo>
                  <a:lnTo>
                    <a:pt x="10439" y="12045"/>
                  </a:lnTo>
                  <a:lnTo>
                    <a:pt x="10488" y="12118"/>
                  </a:lnTo>
                  <a:lnTo>
                    <a:pt x="10585" y="12191"/>
                  </a:lnTo>
                  <a:lnTo>
                    <a:pt x="10756" y="12313"/>
                  </a:lnTo>
                  <a:lnTo>
                    <a:pt x="10561" y="12654"/>
                  </a:lnTo>
                  <a:lnTo>
                    <a:pt x="10415" y="12629"/>
                  </a:lnTo>
                  <a:lnTo>
                    <a:pt x="10172" y="12629"/>
                  </a:lnTo>
                  <a:lnTo>
                    <a:pt x="10026" y="12654"/>
                  </a:lnTo>
                  <a:lnTo>
                    <a:pt x="10026" y="12678"/>
                  </a:lnTo>
                  <a:lnTo>
                    <a:pt x="10026" y="12702"/>
                  </a:lnTo>
                  <a:lnTo>
                    <a:pt x="10245" y="12800"/>
                  </a:lnTo>
                  <a:lnTo>
                    <a:pt x="10439" y="12897"/>
                  </a:lnTo>
                  <a:lnTo>
                    <a:pt x="10196" y="13384"/>
                  </a:lnTo>
                  <a:lnTo>
                    <a:pt x="9880" y="13384"/>
                  </a:lnTo>
                  <a:lnTo>
                    <a:pt x="9904" y="13432"/>
                  </a:lnTo>
                  <a:lnTo>
                    <a:pt x="10147" y="13505"/>
                  </a:lnTo>
                  <a:lnTo>
                    <a:pt x="10074" y="13700"/>
                  </a:lnTo>
                  <a:lnTo>
                    <a:pt x="10026" y="13895"/>
                  </a:lnTo>
                  <a:lnTo>
                    <a:pt x="9953" y="14284"/>
                  </a:lnTo>
                  <a:lnTo>
                    <a:pt x="9880" y="14673"/>
                  </a:lnTo>
                  <a:lnTo>
                    <a:pt x="9807" y="15087"/>
                  </a:lnTo>
                  <a:lnTo>
                    <a:pt x="9101" y="15111"/>
                  </a:lnTo>
                  <a:lnTo>
                    <a:pt x="9247" y="14673"/>
                  </a:lnTo>
                  <a:lnTo>
                    <a:pt x="9344" y="14235"/>
                  </a:lnTo>
                  <a:lnTo>
                    <a:pt x="9539" y="13359"/>
                  </a:lnTo>
                  <a:lnTo>
                    <a:pt x="9734" y="12459"/>
                  </a:lnTo>
                  <a:lnTo>
                    <a:pt x="9855" y="12021"/>
                  </a:lnTo>
                  <a:lnTo>
                    <a:pt x="9977" y="11583"/>
                  </a:lnTo>
                  <a:lnTo>
                    <a:pt x="10269" y="10659"/>
                  </a:lnTo>
                  <a:lnTo>
                    <a:pt x="10537" y="9734"/>
                  </a:lnTo>
                  <a:lnTo>
                    <a:pt x="10658" y="9320"/>
                  </a:lnTo>
                  <a:lnTo>
                    <a:pt x="10756" y="8858"/>
                  </a:lnTo>
                  <a:lnTo>
                    <a:pt x="10780" y="8639"/>
                  </a:lnTo>
                  <a:lnTo>
                    <a:pt x="10780" y="8396"/>
                  </a:lnTo>
                  <a:lnTo>
                    <a:pt x="10756" y="8177"/>
                  </a:lnTo>
                  <a:lnTo>
                    <a:pt x="10707" y="7958"/>
                  </a:lnTo>
                  <a:lnTo>
                    <a:pt x="10683" y="7933"/>
                  </a:lnTo>
                  <a:lnTo>
                    <a:pt x="10634" y="7933"/>
                  </a:lnTo>
                  <a:lnTo>
                    <a:pt x="10610" y="7958"/>
                  </a:lnTo>
                  <a:lnTo>
                    <a:pt x="10537" y="8177"/>
                  </a:lnTo>
                  <a:lnTo>
                    <a:pt x="10464" y="8420"/>
                  </a:lnTo>
                  <a:lnTo>
                    <a:pt x="10366" y="8882"/>
                  </a:lnTo>
                  <a:lnTo>
                    <a:pt x="10293" y="9369"/>
                  </a:lnTo>
                  <a:lnTo>
                    <a:pt x="10172" y="9831"/>
                  </a:lnTo>
                  <a:lnTo>
                    <a:pt x="9904" y="10756"/>
                  </a:lnTo>
                  <a:lnTo>
                    <a:pt x="9588" y="11656"/>
                  </a:lnTo>
                  <a:lnTo>
                    <a:pt x="9466" y="12094"/>
                  </a:lnTo>
                  <a:lnTo>
                    <a:pt x="9369" y="12532"/>
                  </a:lnTo>
                  <a:lnTo>
                    <a:pt x="9174" y="13384"/>
                  </a:lnTo>
                  <a:lnTo>
                    <a:pt x="8979" y="14260"/>
                  </a:lnTo>
                  <a:lnTo>
                    <a:pt x="8858" y="14698"/>
                  </a:lnTo>
                  <a:lnTo>
                    <a:pt x="8736" y="15111"/>
                  </a:lnTo>
                  <a:lnTo>
                    <a:pt x="8128" y="15136"/>
                  </a:lnTo>
                  <a:lnTo>
                    <a:pt x="7519" y="15087"/>
                  </a:lnTo>
                  <a:lnTo>
                    <a:pt x="7179" y="15063"/>
                  </a:lnTo>
                  <a:lnTo>
                    <a:pt x="7154" y="15038"/>
                  </a:lnTo>
                  <a:lnTo>
                    <a:pt x="7081" y="14698"/>
                  </a:lnTo>
                  <a:lnTo>
                    <a:pt x="7033" y="14357"/>
                  </a:lnTo>
                  <a:lnTo>
                    <a:pt x="6935" y="13651"/>
                  </a:lnTo>
                  <a:lnTo>
                    <a:pt x="6765" y="12605"/>
                  </a:lnTo>
                  <a:lnTo>
                    <a:pt x="6570" y="11583"/>
                  </a:lnTo>
                  <a:lnTo>
                    <a:pt x="6230" y="9880"/>
                  </a:lnTo>
                  <a:lnTo>
                    <a:pt x="6060" y="9028"/>
                  </a:lnTo>
                  <a:lnTo>
                    <a:pt x="5841" y="8177"/>
                  </a:lnTo>
                  <a:lnTo>
                    <a:pt x="5816" y="8152"/>
                  </a:lnTo>
                  <a:lnTo>
                    <a:pt x="5768" y="8128"/>
                  </a:lnTo>
                  <a:lnTo>
                    <a:pt x="5743" y="8128"/>
                  </a:lnTo>
                  <a:lnTo>
                    <a:pt x="5695" y="8152"/>
                  </a:lnTo>
                  <a:lnTo>
                    <a:pt x="5646" y="8298"/>
                  </a:lnTo>
                  <a:lnTo>
                    <a:pt x="5646" y="8420"/>
                  </a:lnTo>
                  <a:lnTo>
                    <a:pt x="5646" y="8542"/>
                  </a:lnTo>
                  <a:lnTo>
                    <a:pt x="5646" y="8663"/>
                  </a:lnTo>
                  <a:lnTo>
                    <a:pt x="5719" y="8931"/>
                  </a:lnTo>
                  <a:lnTo>
                    <a:pt x="5768" y="9199"/>
                  </a:lnTo>
                  <a:lnTo>
                    <a:pt x="5865" y="9734"/>
                  </a:lnTo>
                  <a:lnTo>
                    <a:pt x="5962" y="10245"/>
                  </a:lnTo>
                  <a:lnTo>
                    <a:pt x="6035" y="10780"/>
                  </a:lnTo>
                  <a:lnTo>
                    <a:pt x="6133" y="11316"/>
                  </a:lnTo>
                  <a:lnTo>
                    <a:pt x="6327" y="12337"/>
                  </a:lnTo>
                  <a:lnTo>
                    <a:pt x="6522" y="13384"/>
                  </a:lnTo>
                  <a:lnTo>
                    <a:pt x="6570" y="13773"/>
                  </a:lnTo>
                  <a:lnTo>
                    <a:pt x="6619" y="14211"/>
                  </a:lnTo>
                  <a:lnTo>
                    <a:pt x="6668" y="14625"/>
                  </a:lnTo>
                  <a:lnTo>
                    <a:pt x="6716" y="14819"/>
                  </a:lnTo>
                  <a:lnTo>
                    <a:pt x="6765" y="15014"/>
                  </a:lnTo>
                  <a:lnTo>
                    <a:pt x="6497" y="15038"/>
                  </a:lnTo>
                  <a:lnTo>
                    <a:pt x="6473" y="14625"/>
                  </a:lnTo>
                  <a:lnTo>
                    <a:pt x="6400" y="14235"/>
                  </a:lnTo>
                  <a:lnTo>
                    <a:pt x="6279" y="13846"/>
                  </a:lnTo>
                  <a:lnTo>
                    <a:pt x="6133" y="13481"/>
                  </a:lnTo>
                  <a:lnTo>
                    <a:pt x="5938" y="13116"/>
                  </a:lnTo>
                  <a:lnTo>
                    <a:pt x="5743" y="12775"/>
                  </a:lnTo>
                  <a:lnTo>
                    <a:pt x="5281" y="12070"/>
                  </a:lnTo>
                  <a:lnTo>
                    <a:pt x="4746" y="11267"/>
                  </a:lnTo>
                  <a:lnTo>
                    <a:pt x="4210" y="10415"/>
                  </a:lnTo>
                  <a:lnTo>
                    <a:pt x="3967" y="9977"/>
                  </a:lnTo>
                  <a:lnTo>
                    <a:pt x="3724" y="9539"/>
                  </a:lnTo>
                  <a:lnTo>
                    <a:pt x="3529" y="9077"/>
                  </a:lnTo>
                  <a:lnTo>
                    <a:pt x="3359" y="8615"/>
                  </a:lnTo>
                  <a:lnTo>
                    <a:pt x="3286" y="8396"/>
                  </a:lnTo>
                  <a:lnTo>
                    <a:pt x="3261" y="8152"/>
                  </a:lnTo>
                  <a:lnTo>
                    <a:pt x="3237" y="7909"/>
                  </a:lnTo>
                  <a:lnTo>
                    <a:pt x="3237" y="7666"/>
                  </a:lnTo>
                  <a:lnTo>
                    <a:pt x="3261" y="7155"/>
                  </a:lnTo>
                  <a:lnTo>
                    <a:pt x="3310" y="6668"/>
                  </a:lnTo>
                  <a:lnTo>
                    <a:pt x="3334" y="6376"/>
                  </a:lnTo>
                  <a:lnTo>
                    <a:pt x="3407" y="6108"/>
                  </a:lnTo>
                  <a:lnTo>
                    <a:pt x="3480" y="5841"/>
                  </a:lnTo>
                  <a:lnTo>
                    <a:pt x="3578" y="5597"/>
                  </a:lnTo>
                  <a:lnTo>
                    <a:pt x="3699" y="5354"/>
                  </a:lnTo>
                  <a:lnTo>
                    <a:pt x="3845" y="5111"/>
                  </a:lnTo>
                  <a:lnTo>
                    <a:pt x="4016" y="4892"/>
                  </a:lnTo>
                  <a:lnTo>
                    <a:pt x="4186" y="4673"/>
                  </a:lnTo>
                  <a:lnTo>
                    <a:pt x="4648" y="4162"/>
                  </a:lnTo>
                  <a:lnTo>
                    <a:pt x="5062" y="3748"/>
                  </a:lnTo>
                  <a:lnTo>
                    <a:pt x="5403" y="3432"/>
                  </a:lnTo>
                  <a:lnTo>
                    <a:pt x="5743" y="3189"/>
                  </a:lnTo>
                  <a:lnTo>
                    <a:pt x="6060" y="3018"/>
                  </a:lnTo>
                  <a:lnTo>
                    <a:pt x="6352" y="2872"/>
                  </a:lnTo>
                  <a:lnTo>
                    <a:pt x="6668" y="2775"/>
                  </a:lnTo>
                  <a:lnTo>
                    <a:pt x="6984" y="2702"/>
                  </a:lnTo>
                  <a:lnTo>
                    <a:pt x="7276" y="2653"/>
                  </a:lnTo>
                  <a:lnTo>
                    <a:pt x="7568" y="2629"/>
                  </a:lnTo>
                  <a:lnTo>
                    <a:pt x="7860" y="2605"/>
                  </a:lnTo>
                  <a:close/>
                  <a:moveTo>
                    <a:pt x="6716" y="15525"/>
                  </a:moveTo>
                  <a:lnTo>
                    <a:pt x="6619" y="15720"/>
                  </a:lnTo>
                  <a:lnTo>
                    <a:pt x="6352" y="16158"/>
                  </a:lnTo>
                  <a:lnTo>
                    <a:pt x="6279" y="16109"/>
                  </a:lnTo>
                  <a:lnTo>
                    <a:pt x="6230" y="16060"/>
                  </a:lnTo>
                  <a:lnTo>
                    <a:pt x="6206" y="15963"/>
                  </a:lnTo>
                  <a:lnTo>
                    <a:pt x="6206" y="15866"/>
                  </a:lnTo>
                  <a:lnTo>
                    <a:pt x="6206" y="15768"/>
                  </a:lnTo>
                  <a:lnTo>
                    <a:pt x="6230" y="15695"/>
                  </a:lnTo>
                  <a:lnTo>
                    <a:pt x="6279" y="15598"/>
                  </a:lnTo>
                  <a:lnTo>
                    <a:pt x="6327" y="15549"/>
                  </a:lnTo>
                  <a:lnTo>
                    <a:pt x="6595" y="15525"/>
                  </a:lnTo>
                  <a:close/>
                  <a:moveTo>
                    <a:pt x="6887" y="15525"/>
                  </a:moveTo>
                  <a:lnTo>
                    <a:pt x="7276" y="15549"/>
                  </a:lnTo>
                  <a:lnTo>
                    <a:pt x="7641" y="15598"/>
                  </a:lnTo>
                  <a:lnTo>
                    <a:pt x="8225" y="15647"/>
                  </a:lnTo>
                  <a:lnTo>
                    <a:pt x="8809" y="15671"/>
                  </a:lnTo>
                  <a:lnTo>
                    <a:pt x="8541" y="15963"/>
                  </a:lnTo>
                  <a:lnTo>
                    <a:pt x="8298" y="16255"/>
                  </a:lnTo>
                  <a:lnTo>
                    <a:pt x="7909" y="16231"/>
                  </a:lnTo>
                  <a:lnTo>
                    <a:pt x="8249" y="15744"/>
                  </a:lnTo>
                  <a:lnTo>
                    <a:pt x="8249" y="15720"/>
                  </a:lnTo>
                  <a:lnTo>
                    <a:pt x="8225" y="15695"/>
                  </a:lnTo>
                  <a:lnTo>
                    <a:pt x="8201" y="15671"/>
                  </a:lnTo>
                  <a:lnTo>
                    <a:pt x="8176" y="15695"/>
                  </a:lnTo>
                  <a:lnTo>
                    <a:pt x="7690" y="16231"/>
                  </a:lnTo>
                  <a:lnTo>
                    <a:pt x="7179" y="16182"/>
                  </a:lnTo>
                  <a:lnTo>
                    <a:pt x="7325" y="15939"/>
                  </a:lnTo>
                  <a:lnTo>
                    <a:pt x="7471" y="15671"/>
                  </a:lnTo>
                  <a:lnTo>
                    <a:pt x="7471" y="15647"/>
                  </a:lnTo>
                  <a:lnTo>
                    <a:pt x="7446" y="15622"/>
                  </a:lnTo>
                  <a:lnTo>
                    <a:pt x="7422" y="15647"/>
                  </a:lnTo>
                  <a:lnTo>
                    <a:pt x="7203" y="15890"/>
                  </a:lnTo>
                  <a:lnTo>
                    <a:pt x="6935" y="16182"/>
                  </a:lnTo>
                  <a:lnTo>
                    <a:pt x="6741" y="16206"/>
                  </a:lnTo>
                  <a:lnTo>
                    <a:pt x="6570" y="16255"/>
                  </a:lnTo>
                  <a:lnTo>
                    <a:pt x="6668" y="16060"/>
                  </a:lnTo>
                  <a:lnTo>
                    <a:pt x="6814" y="15817"/>
                  </a:lnTo>
                  <a:lnTo>
                    <a:pt x="6862" y="15671"/>
                  </a:lnTo>
                  <a:lnTo>
                    <a:pt x="6887" y="15525"/>
                  </a:lnTo>
                  <a:close/>
                  <a:moveTo>
                    <a:pt x="9661" y="15622"/>
                  </a:moveTo>
                  <a:lnTo>
                    <a:pt x="9734" y="15671"/>
                  </a:lnTo>
                  <a:lnTo>
                    <a:pt x="9807" y="15695"/>
                  </a:lnTo>
                  <a:lnTo>
                    <a:pt x="9953" y="15695"/>
                  </a:lnTo>
                  <a:lnTo>
                    <a:pt x="9782" y="15793"/>
                  </a:lnTo>
                  <a:lnTo>
                    <a:pt x="9661" y="15939"/>
                  </a:lnTo>
                  <a:lnTo>
                    <a:pt x="9539" y="16085"/>
                  </a:lnTo>
                  <a:lnTo>
                    <a:pt x="9417" y="16279"/>
                  </a:lnTo>
                  <a:lnTo>
                    <a:pt x="9271" y="16279"/>
                  </a:lnTo>
                  <a:lnTo>
                    <a:pt x="9612" y="15817"/>
                  </a:lnTo>
                  <a:lnTo>
                    <a:pt x="9612" y="15793"/>
                  </a:lnTo>
                  <a:lnTo>
                    <a:pt x="9612" y="15768"/>
                  </a:lnTo>
                  <a:lnTo>
                    <a:pt x="9563" y="15768"/>
                  </a:lnTo>
                  <a:lnTo>
                    <a:pt x="9320" y="16012"/>
                  </a:lnTo>
                  <a:lnTo>
                    <a:pt x="9077" y="16255"/>
                  </a:lnTo>
                  <a:lnTo>
                    <a:pt x="8517" y="16255"/>
                  </a:lnTo>
                  <a:lnTo>
                    <a:pt x="8882" y="15720"/>
                  </a:lnTo>
                  <a:lnTo>
                    <a:pt x="8906" y="15695"/>
                  </a:lnTo>
                  <a:lnTo>
                    <a:pt x="8882" y="15671"/>
                  </a:lnTo>
                  <a:lnTo>
                    <a:pt x="9271" y="15671"/>
                  </a:lnTo>
                  <a:lnTo>
                    <a:pt x="9661" y="15622"/>
                  </a:lnTo>
                  <a:close/>
                  <a:moveTo>
                    <a:pt x="10074" y="15768"/>
                  </a:moveTo>
                  <a:lnTo>
                    <a:pt x="10074" y="15841"/>
                  </a:lnTo>
                  <a:lnTo>
                    <a:pt x="10099" y="15939"/>
                  </a:lnTo>
                  <a:lnTo>
                    <a:pt x="10074" y="16060"/>
                  </a:lnTo>
                  <a:lnTo>
                    <a:pt x="10050" y="16182"/>
                  </a:lnTo>
                  <a:lnTo>
                    <a:pt x="9977" y="16304"/>
                  </a:lnTo>
                  <a:lnTo>
                    <a:pt x="9758" y="16279"/>
                  </a:lnTo>
                  <a:lnTo>
                    <a:pt x="9880" y="16012"/>
                  </a:lnTo>
                  <a:lnTo>
                    <a:pt x="9977" y="15890"/>
                  </a:lnTo>
                  <a:lnTo>
                    <a:pt x="10074" y="15768"/>
                  </a:lnTo>
                  <a:close/>
                  <a:moveTo>
                    <a:pt x="6522" y="16571"/>
                  </a:moveTo>
                  <a:lnTo>
                    <a:pt x="6595" y="16620"/>
                  </a:lnTo>
                  <a:lnTo>
                    <a:pt x="6424" y="16888"/>
                  </a:lnTo>
                  <a:lnTo>
                    <a:pt x="6376" y="17034"/>
                  </a:lnTo>
                  <a:lnTo>
                    <a:pt x="6327" y="17180"/>
                  </a:lnTo>
                  <a:lnTo>
                    <a:pt x="6254" y="17082"/>
                  </a:lnTo>
                  <a:lnTo>
                    <a:pt x="6230" y="16985"/>
                  </a:lnTo>
                  <a:lnTo>
                    <a:pt x="6206" y="16912"/>
                  </a:lnTo>
                  <a:lnTo>
                    <a:pt x="6230" y="16815"/>
                  </a:lnTo>
                  <a:lnTo>
                    <a:pt x="6254" y="16839"/>
                  </a:lnTo>
                  <a:lnTo>
                    <a:pt x="6303" y="16839"/>
                  </a:lnTo>
                  <a:lnTo>
                    <a:pt x="6352" y="16815"/>
                  </a:lnTo>
                  <a:lnTo>
                    <a:pt x="6376" y="16766"/>
                  </a:lnTo>
                  <a:lnTo>
                    <a:pt x="6424" y="16596"/>
                  </a:lnTo>
                  <a:lnTo>
                    <a:pt x="6449" y="16596"/>
                  </a:lnTo>
                  <a:lnTo>
                    <a:pt x="6522" y="16571"/>
                  </a:lnTo>
                  <a:close/>
                  <a:moveTo>
                    <a:pt x="7884" y="16693"/>
                  </a:moveTo>
                  <a:lnTo>
                    <a:pt x="7957" y="16717"/>
                  </a:lnTo>
                  <a:lnTo>
                    <a:pt x="7787" y="16985"/>
                  </a:lnTo>
                  <a:lnTo>
                    <a:pt x="7617" y="17253"/>
                  </a:lnTo>
                  <a:lnTo>
                    <a:pt x="7592" y="17326"/>
                  </a:lnTo>
                  <a:lnTo>
                    <a:pt x="7300" y="17326"/>
                  </a:lnTo>
                  <a:lnTo>
                    <a:pt x="7398" y="17107"/>
                  </a:lnTo>
                  <a:lnTo>
                    <a:pt x="7519" y="16888"/>
                  </a:lnTo>
                  <a:lnTo>
                    <a:pt x="7617" y="16717"/>
                  </a:lnTo>
                  <a:lnTo>
                    <a:pt x="7884" y="16693"/>
                  </a:lnTo>
                  <a:close/>
                  <a:moveTo>
                    <a:pt x="8225" y="16717"/>
                  </a:moveTo>
                  <a:lnTo>
                    <a:pt x="8736" y="16742"/>
                  </a:lnTo>
                  <a:lnTo>
                    <a:pt x="8541" y="17034"/>
                  </a:lnTo>
                  <a:lnTo>
                    <a:pt x="8371" y="17326"/>
                  </a:lnTo>
                  <a:lnTo>
                    <a:pt x="7909" y="17326"/>
                  </a:lnTo>
                  <a:lnTo>
                    <a:pt x="7933" y="17277"/>
                  </a:lnTo>
                  <a:lnTo>
                    <a:pt x="8225" y="16717"/>
                  </a:lnTo>
                  <a:close/>
                  <a:moveTo>
                    <a:pt x="9223" y="16742"/>
                  </a:moveTo>
                  <a:lnTo>
                    <a:pt x="8979" y="17350"/>
                  </a:lnTo>
                  <a:lnTo>
                    <a:pt x="8663" y="17350"/>
                  </a:lnTo>
                  <a:lnTo>
                    <a:pt x="8979" y="16742"/>
                  </a:lnTo>
                  <a:close/>
                  <a:moveTo>
                    <a:pt x="9928" y="16742"/>
                  </a:moveTo>
                  <a:lnTo>
                    <a:pt x="9661" y="17253"/>
                  </a:lnTo>
                  <a:lnTo>
                    <a:pt x="9612" y="17350"/>
                  </a:lnTo>
                  <a:lnTo>
                    <a:pt x="9320" y="17350"/>
                  </a:lnTo>
                  <a:lnTo>
                    <a:pt x="9563" y="16742"/>
                  </a:lnTo>
                  <a:close/>
                  <a:moveTo>
                    <a:pt x="10147" y="16839"/>
                  </a:moveTo>
                  <a:lnTo>
                    <a:pt x="10220" y="16961"/>
                  </a:lnTo>
                  <a:lnTo>
                    <a:pt x="10245" y="17107"/>
                  </a:lnTo>
                  <a:lnTo>
                    <a:pt x="10220" y="17228"/>
                  </a:lnTo>
                  <a:lnTo>
                    <a:pt x="10147" y="17350"/>
                  </a:lnTo>
                  <a:lnTo>
                    <a:pt x="9928" y="17350"/>
                  </a:lnTo>
                  <a:lnTo>
                    <a:pt x="9953" y="17277"/>
                  </a:lnTo>
                  <a:lnTo>
                    <a:pt x="10050" y="17082"/>
                  </a:lnTo>
                  <a:lnTo>
                    <a:pt x="10147" y="16839"/>
                  </a:lnTo>
                  <a:close/>
                  <a:moveTo>
                    <a:pt x="6862" y="16693"/>
                  </a:moveTo>
                  <a:lnTo>
                    <a:pt x="7081" y="16717"/>
                  </a:lnTo>
                  <a:lnTo>
                    <a:pt x="7300" y="16717"/>
                  </a:lnTo>
                  <a:lnTo>
                    <a:pt x="7106" y="17009"/>
                  </a:lnTo>
                  <a:lnTo>
                    <a:pt x="6935" y="17326"/>
                  </a:lnTo>
                  <a:lnTo>
                    <a:pt x="6741" y="17350"/>
                  </a:lnTo>
                  <a:lnTo>
                    <a:pt x="6570" y="17399"/>
                  </a:lnTo>
                  <a:lnTo>
                    <a:pt x="6619" y="17204"/>
                  </a:lnTo>
                  <a:lnTo>
                    <a:pt x="6692" y="17034"/>
                  </a:lnTo>
                  <a:lnTo>
                    <a:pt x="6862" y="16693"/>
                  </a:lnTo>
                  <a:close/>
                  <a:moveTo>
                    <a:pt x="6473" y="17618"/>
                  </a:moveTo>
                  <a:lnTo>
                    <a:pt x="6643" y="17691"/>
                  </a:lnTo>
                  <a:lnTo>
                    <a:pt x="6814" y="17715"/>
                  </a:lnTo>
                  <a:lnTo>
                    <a:pt x="6789" y="17910"/>
                  </a:lnTo>
                  <a:lnTo>
                    <a:pt x="6765" y="18080"/>
                  </a:lnTo>
                  <a:lnTo>
                    <a:pt x="6643" y="17983"/>
                  </a:lnTo>
                  <a:lnTo>
                    <a:pt x="6546" y="17861"/>
                  </a:lnTo>
                  <a:lnTo>
                    <a:pt x="6352" y="17642"/>
                  </a:lnTo>
                  <a:lnTo>
                    <a:pt x="6376" y="17618"/>
                  </a:lnTo>
                  <a:lnTo>
                    <a:pt x="6424" y="17642"/>
                  </a:lnTo>
                  <a:lnTo>
                    <a:pt x="6473" y="17618"/>
                  </a:lnTo>
                  <a:close/>
                  <a:moveTo>
                    <a:pt x="7398" y="17739"/>
                  </a:moveTo>
                  <a:lnTo>
                    <a:pt x="7300" y="18031"/>
                  </a:lnTo>
                  <a:lnTo>
                    <a:pt x="7252" y="18177"/>
                  </a:lnTo>
                  <a:lnTo>
                    <a:pt x="7252" y="18299"/>
                  </a:lnTo>
                  <a:lnTo>
                    <a:pt x="7008" y="18202"/>
                  </a:lnTo>
                  <a:lnTo>
                    <a:pt x="7154" y="17739"/>
                  </a:lnTo>
                  <a:close/>
                  <a:moveTo>
                    <a:pt x="8833" y="17715"/>
                  </a:moveTo>
                  <a:lnTo>
                    <a:pt x="8785" y="17837"/>
                  </a:lnTo>
                  <a:lnTo>
                    <a:pt x="8736" y="17983"/>
                  </a:lnTo>
                  <a:lnTo>
                    <a:pt x="8712" y="18104"/>
                  </a:lnTo>
                  <a:lnTo>
                    <a:pt x="8736" y="18153"/>
                  </a:lnTo>
                  <a:lnTo>
                    <a:pt x="8736" y="18202"/>
                  </a:lnTo>
                  <a:lnTo>
                    <a:pt x="8809" y="18250"/>
                  </a:lnTo>
                  <a:lnTo>
                    <a:pt x="8882" y="18250"/>
                  </a:lnTo>
                  <a:lnTo>
                    <a:pt x="8931" y="18226"/>
                  </a:lnTo>
                  <a:lnTo>
                    <a:pt x="9004" y="18153"/>
                  </a:lnTo>
                  <a:lnTo>
                    <a:pt x="9125" y="17958"/>
                  </a:lnTo>
                  <a:lnTo>
                    <a:pt x="9198" y="17739"/>
                  </a:lnTo>
                  <a:lnTo>
                    <a:pt x="9393" y="17739"/>
                  </a:lnTo>
                  <a:lnTo>
                    <a:pt x="9369" y="17861"/>
                  </a:lnTo>
                  <a:lnTo>
                    <a:pt x="9369" y="18007"/>
                  </a:lnTo>
                  <a:lnTo>
                    <a:pt x="9125" y="18153"/>
                  </a:lnTo>
                  <a:lnTo>
                    <a:pt x="8833" y="18275"/>
                  </a:lnTo>
                  <a:lnTo>
                    <a:pt x="8566" y="18372"/>
                  </a:lnTo>
                  <a:lnTo>
                    <a:pt x="8249" y="18421"/>
                  </a:lnTo>
                  <a:lnTo>
                    <a:pt x="8274" y="18275"/>
                  </a:lnTo>
                  <a:lnTo>
                    <a:pt x="8371" y="17983"/>
                  </a:lnTo>
                  <a:lnTo>
                    <a:pt x="8468" y="17715"/>
                  </a:lnTo>
                  <a:close/>
                  <a:moveTo>
                    <a:pt x="8176" y="17715"/>
                  </a:moveTo>
                  <a:lnTo>
                    <a:pt x="8030" y="18056"/>
                  </a:lnTo>
                  <a:lnTo>
                    <a:pt x="7957" y="18250"/>
                  </a:lnTo>
                  <a:lnTo>
                    <a:pt x="7933" y="18445"/>
                  </a:lnTo>
                  <a:lnTo>
                    <a:pt x="7738" y="18421"/>
                  </a:lnTo>
                  <a:lnTo>
                    <a:pt x="7568" y="18396"/>
                  </a:lnTo>
                  <a:lnTo>
                    <a:pt x="7568" y="18226"/>
                  </a:lnTo>
                  <a:lnTo>
                    <a:pt x="7641" y="17983"/>
                  </a:lnTo>
                  <a:lnTo>
                    <a:pt x="7738" y="17715"/>
                  </a:lnTo>
                  <a:close/>
                  <a:moveTo>
                    <a:pt x="8128" y="2094"/>
                  </a:moveTo>
                  <a:lnTo>
                    <a:pt x="7714" y="2142"/>
                  </a:lnTo>
                  <a:lnTo>
                    <a:pt x="7325" y="2191"/>
                  </a:lnTo>
                  <a:lnTo>
                    <a:pt x="6935" y="2264"/>
                  </a:lnTo>
                  <a:lnTo>
                    <a:pt x="6546" y="2386"/>
                  </a:lnTo>
                  <a:lnTo>
                    <a:pt x="6181" y="2507"/>
                  </a:lnTo>
                  <a:lnTo>
                    <a:pt x="5841" y="2653"/>
                  </a:lnTo>
                  <a:lnTo>
                    <a:pt x="5500" y="2824"/>
                  </a:lnTo>
                  <a:lnTo>
                    <a:pt x="5184" y="3018"/>
                  </a:lnTo>
                  <a:lnTo>
                    <a:pt x="4892" y="3237"/>
                  </a:lnTo>
                  <a:lnTo>
                    <a:pt x="4551" y="3554"/>
                  </a:lnTo>
                  <a:lnTo>
                    <a:pt x="4210" y="3918"/>
                  </a:lnTo>
                  <a:lnTo>
                    <a:pt x="3918" y="4332"/>
                  </a:lnTo>
                  <a:lnTo>
                    <a:pt x="3626" y="4746"/>
                  </a:lnTo>
                  <a:lnTo>
                    <a:pt x="3383" y="5159"/>
                  </a:lnTo>
                  <a:lnTo>
                    <a:pt x="3164" y="5549"/>
                  </a:lnTo>
                  <a:lnTo>
                    <a:pt x="3018" y="5889"/>
                  </a:lnTo>
                  <a:lnTo>
                    <a:pt x="2921" y="6157"/>
                  </a:lnTo>
                  <a:lnTo>
                    <a:pt x="2823" y="6595"/>
                  </a:lnTo>
                  <a:lnTo>
                    <a:pt x="2775" y="7057"/>
                  </a:lnTo>
                  <a:lnTo>
                    <a:pt x="2750" y="7495"/>
                  </a:lnTo>
                  <a:lnTo>
                    <a:pt x="2775" y="7958"/>
                  </a:lnTo>
                  <a:lnTo>
                    <a:pt x="2823" y="8396"/>
                  </a:lnTo>
                  <a:lnTo>
                    <a:pt x="2921" y="8834"/>
                  </a:lnTo>
                  <a:lnTo>
                    <a:pt x="3067" y="9272"/>
                  </a:lnTo>
                  <a:lnTo>
                    <a:pt x="3237" y="9685"/>
                  </a:lnTo>
                  <a:lnTo>
                    <a:pt x="3602" y="10367"/>
                  </a:lnTo>
                  <a:lnTo>
                    <a:pt x="3991" y="11024"/>
                  </a:lnTo>
                  <a:lnTo>
                    <a:pt x="4843" y="12337"/>
                  </a:lnTo>
                  <a:lnTo>
                    <a:pt x="5281" y="13019"/>
                  </a:lnTo>
                  <a:lnTo>
                    <a:pt x="5476" y="13384"/>
                  </a:lnTo>
                  <a:lnTo>
                    <a:pt x="5646" y="13724"/>
                  </a:lnTo>
                  <a:lnTo>
                    <a:pt x="5792" y="14089"/>
                  </a:lnTo>
                  <a:lnTo>
                    <a:pt x="5914" y="14454"/>
                  </a:lnTo>
                  <a:lnTo>
                    <a:pt x="5987" y="14844"/>
                  </a:lnTo>
                  <a:lnTo>
                    <a:pt x="5987" y="15282"/>
                  </a:lnTo>
                  <a:lnTo>
                    <a:pt x="5962" y="15379"/>
                  </a:lnTo>
                  <a:lnTo>
                    <a:pt x="5962" y="15428"/>
                  </a:lnTo>
                  <a:lnTo>
                    <a:pt x="5889" y="15525"/>
                  </a:lnTo>
                  <a:lnTo>
                    <a:pt x="5841" y="15647"/>
                  </a:lnTo>
                  <a:lnTo>
                    <a:pt x="5816" y="15768"/>
                  </a:lnTo>
                  <a:lnTo>
                    <a:pt x="5792" y="15914"/>
                  </a:lnTo>
                  <a:lnTo>
                    <a:pt x="5816" y="16036"/>
                  </a:lnTo>
                  <a:lnTo>
                    <a:pt x="5841" y="16158"/>
                  </a:lnTo>
                  <a:lnTo>
                    <a:pt x="5889" y="16279"/>
                  </a:lnTo>
                  <a:lnTo>
                    <a:pt x="5962" y="16377"/>
                  </a:lnTo>
                  <a:lnTo>
                    <a:pt x="5865" y="16474"/>
                  </a:lnTo>
                  <a:lnTo>
                    <a:pt x="5792" y="16620"/>
                  </a:lnTo>
                  <a:lnTo>
                    <a:pt x="5768" y="16766"/>
                  </a:lnTo>
                  <a:lnTo>
                    <a:pt x="5768" y="16912"/>
                  </a:lnTo>
                  <a:lnTo>
                    <a:pt x="5768" y="17058"/>
                  </a:lnTo>
                  <a:lnTo>
                    <a:pt x="5816" y="17204"/>
                  </a:lnTo>
                  <a:lnTo>
                    <a:pt x="5889" y="17350"/>
                  </a:lnTo>
                  <a:lnTo>
                    <a:pt x="5987" y="17472"/>
                  </a:lnTo>
                  <a:lnTo>
                    <a:pt x="5962" y="17496"/>
                  </a:lnTo>
                  <a:lnTo>
                    <a:pt x="5914" y="17618"/>
                  </a:lnTo>
                  <a:lnTo>
                    <a:pt x="5914" y="17715"/>
                  </a:lnTo>
                  <a:lnTo>
                    <a:pt x="5938" y="17837"/>
                  </a:lnTo>
                  <a:lnTo>
                    <a:pt x="5987" y="17934"/>
                  </a:lnTo>
                  <a:lnTo>
                    <a:pt x="6133" y="18129"/>
                  </a:lnTo>
                  <a:lnTo>
                    <a:pt x="6303" y="18299"/>
                  </a:lnTo>
                  <a:lnTo>
                    <a:pt x="6424" y="18421"/>
                  </a:lnTo>
                  <a:lnTo>
                    <a:pt x="6570" y="18518"/>
                  </a:lnTo>
                  <a:lnTo>
                    <a:pt x="6862" y="18688"/>
                  </a:lnTo>
                  <a:lnTo>
                    <a:pt x="7179" y="18810"/>
                  </a:lnTo>
                  <a:lnTo>
                    <a:pt x="7495" y="18859"/>
                  </a:lnTo>
                  <a:lnTo>
                    <a:pt x="7738" y="18883"/>
                  </a:lnTo>
                  <a:lnTo>
                    <a:pt x="7982" y="18883"/>
                  </a:lnTo>
                  <a:lnTo>
                    <a:pt x="8030" y="18956"/>
                  </a:lnTo>
                  <a:lnTo>
                    <a:pt x="8079" y="18980"/>
                  </a:lnTo>
                  <a:lnTo>
                    <a:pt x="8128" y="18980"/>
                  </a:lnTo>
                  <a:lnTo>
                    <a:pt x="8176" y="18956"/>
                  </a:lnTo>
                  <a:lnTo>
                    <a:pt x="8201" y="18907"/>
                  </a:lnTo>
                  <a:lnTo>
                    <a:pt x="8201" y="18883"/>
                  </a:lnTo>
                  <a:lnTo>
                    <a:pt x="8493" y="18834"/>
                  </a:lnTo>
                  <a:lnTo>
                    <a:pt x="8785" y="18761"/>
                  </a:lnTo>
                  <a:lnTo>
                    <a:pt x="9052" y="18664"/>
                  </a:lnTo>
                  <a:lnTo>
                    <a:pt x="9320" y="18542"/>
                  </a:lnTo>
                  <a:lnTo>
                    <a:pt x="9563" y="18396"/>
                  </a:lnTo>
                  <a:lnTo>
                    <a:pt x="9807" y="18226"/>
                  </a:lnTo>
                  <a:lnTo>
                    <a:pt x="10050" y="18056"/>
                  </a:lnTo>
                  <a:lnTo>
                    <a:pt x="10269" y="17837"/>
                  </a:lnTo>
                  <a:lnTo>
                    <a:pt x="10318" y="17764"/>
                  </a:lnTo>
                  <a:lnTo>
                    <a:pt x="10342" y="17691"/>
                  </a:lnTo>
                  <a:lnTo>
                    <a:pt x="10464" y="17593"/>
                  </a:lnTo>
                  <a:lnTo>
                    <a:pt x="10537" y="17447"/>
                  </a:lnTo>
                  <a:lnTo>
                    <a:pt x="10585" y="17301"/>
                  </a:lnTo>
                  <a:lnTo>
                    <a:pt x="10634" y="17107"/>
                  </a:lnTo>
                  <a:lnTo>
                    <a:pt x="10634" y="16936"/>
                  </a:lnTo>
                  <a:lnTo>
                    <a:pt x="10585" y="16742"/>
                  </a:lnTo>
                  <a:lnTo>
                    <a:pt x="10512" y="16596"/>
                  </a:lnTo>
                  <a:lnTo>
                    <a:pt x="10391" y="16474"/>
                  </a:lnTo>
                  <a:lnTo>
                    <a:pt x="10488" y="16255"/>
                  </a:lnTo>
                  <a:lnTo>
                    <a:pt x="10537" y="16036"/>
                  </a:lnTo>
                  <a:lnTo>
                    <a:pt x="10537" y="15817"/>
                  </a:lnTo>
                  <a:lnTo>
                    <a:pt x="10488" y="15574"/>
                  </a:lnTo>
                  <a:lnTo>
                    <a:pt x="10415" y="15476"/>
                  </a:lnTo>
                  <a:lnTo>
                    <a:pt x="10342" y="15379"/>
                  </a:lnTo>
                  <a:lnTo>
                    <a:pt x="10342" y="15306"/>
                  </a:lnTo>
                  <a:lnTo>
                    <a:pt x="10415" y="14965"/>
                  </a:lnTo>
                  <a:lnTo>
                    <a:pt x="10464" y="14625"/>
                  </a:lnTo>
                  <a:lnTo>
                    <a:pt x="10512" y="14284"/>
                  </a:lnTo>
                  <a:lnTo>
                    <a:pt x="10585" y="13943"/>
                  </a:lnTo>
                  <a:lnTo>
                    <a:pt x="10658" y="13700"/>
                  </a:lnTo>
                  <a:lnTo>
                    <a:pt x="10756" y="13457"/>
                  </a:lnTo>
                  <a:lnTo>
                    <a:pt x="10999" y="12994"/>
                  </a:lnTo>
                  <a:lnTo>
                    <a:pt x="11023" y="12970"/>
                  </a:lnTo>
                  <a:lnTo>
                    <a:pt x="11023" y="12946"/>
                  </a:lnTo>
                  <a:lnTo>
                    <a:pt x="11340" y="12459"/>
                  </a:lnTo>
                  <a:lnTo>
                    <a:pt x="11632" y="11972"/>
                  </a:lnTo>
                  <a:lnTo>
                    <a:pt x="12191" y="11194"/>
                  </a:lnTo>
                  <a:lnTo>
                    <a:pt x="12483" y="10780"/>
                  </a:lnTo>
                  <a:lnTo>
                    <a:pt x="12751" y="10367"/>
                  </a:lnTo>
                  <a:lnTo>
                    <a:pt x="12994" y="9953"/>
                  </a:lnTo>
                  <a:lnTo>
                    <a:pt x="13213" y="9515"/>
                  </a:lnTo>
                  <a:lnTo>
                    <a:pt x="13384" y="9053"/>
                  </a:lnTo>
                  <a:lnTo>
                    <a:pt x="13457" y="8809"/>
                  </a:lnTo>
                  <a:lnTo>
                    <a:pt x="13505" y="8590"/>
                  </a:lnTo>
                  <a:lnTo>
                    <a:pt x="13554" y="8152"/>
                  </a:lnTo>
                  <a:lnTo>
                    <a:pt x="13554" y="7714"/>
                  </a:lnTo>
                  <a:lnTo>
                    <a:pt x="13505" y="7276"/>
                  </a:lnTo>
                  <a:lnTo>
                    <a:pt x="13432" y="6838"/>
                  </a:lnTo>
                  <a:lnTo>
                    <a:pt x="13335" y="6400"/>
                  </a:lnTo>
                  <a:lnTo>
                    <a:pt x="13213" y="5962"/>
                  </a:lnTo>
                  <a:lnTo>
                    <a:pt x="12946" y="5135"/>
                  </a:lnTo>
                  <a:lnTo>
                    <a:pt x="12800" y="4770"/>
                  </a:lnTo>
                  <a:lnTo>
                    <a:pt x="12605" y="4429"/>
                  </a:lnTo>
                  <a:lnTo>
                    <a:pt x="12386" y="4113"/>
                  </a:lnTo>
                  <a:lnTo>
                    <a:pt x="12143" y="3797"/>
                  </a:lnTo>
                  <a:lnTo>
                    <a:pt x="12143" y="3773"/>
                  </a:lnTo>
                  <a:lnTo>
                    <a:pt x="12094" y="3675"/>
                  </a:lnTo>
                  <a:lnTo>
                    <a:pt x="12021" y="3602"/>
                  </a:lnTo>
                  <a:lnTo>
                    <a:pt x="11948" y="3554"/>
                  </a:lnTo>
                  <a:lnTo>
                    <a:pt x="11851" y="3505"/>
                  </a:lnTo>
                  <a:lnTo>
                    <a:pt x="11607" y="3286"/>
                  </a:lnTo>
                  <a:lnTo>
                    <a:pt x="11340" y="3091"/>
                  </a:lnTo>
                  <a:lnTo>
                    <a:pt x="11072" y="2897"/>
                  </a:lnTo>
                  <a:lnTo>
                    <a:pt x="10804" y="2726"/>
                  </a:lnTo>
                  <a:lnTo>
                    <a:pt x="10464" y="2556"/>
                  </a:lnTo>
                  <a:lnTo>
                    <a:pt x="10099" y="2386"/>
                  </a:lnTo>
                  <a:lnTo>
                    <a:pt x="9709" y="2264"/>
                  </a:lnTo>
                  <a:lnTo>
                    <a:pt x="9320" y="2191"/>
                  </a:lnTo>
                  <a:lnTo>
                    <a:pt x="8931" y="2142"/>
                  </a:lnTo>
                  <a:lnTo>
                    <a:pt x="8517" y="209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84220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524000" y="2154243"/>
            <a:ext cx="9144000" cy="17907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8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感謝閱覽</a:t>
            </a:r>
          </a:p>
        </p:txBody>
      </p:sp>
      <p:pic>
        <p:nvPicPr>
          <p:cNvPr id="4" name="圖片 3" descr="Download Of Thanks Letter Text Logo Calligraphy Drawing HQ PNG Image ...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3" y="3183817"/>
            <a:ext cx="10058400" cy="40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3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3248" y="1143000"/>
            <a:ext cx="8431184" cy="5852120"/>
          </a:xfrm>
        </p:spPr>
        <p:txBody>
          <a:bodyPr>
            <a:normAutofit/>
          </a:bodyPr>
          <a:lstStyle/>
          <a:p>
            <a:r>
              <a:rPr lang="zh-TW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第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TW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階段必、選修課程</a:t>
            </a:r>
            <a:r>
              <a:rPr lang="zh-TW" altLang="zh-TW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網路最後加退選</a:t>
            </a:r>
            <a:endParaRPr lang="en-US" altLang="zh-TW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一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選課辦法：</a:t>
            </a:r>
          </a:p>
          <a:p>
            <a:pPr lvl="1"/>
            <a:r>
              <a:rPr lang="zh-TW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本階段只提供前兩階段選課後，未達選課上限人數之課程予學生網路加退選課，學生應於開學第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週先行試聽尚有餘額之課程，再於網路開放時間上網決選。</a:t>
            </a:r>
          </a:p>
          <a:p>
            <a:pPr marL="114300" indent="0">
              <a:buNone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二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選課辦理時間：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zh-TW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zh-TW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TW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zh-TW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星期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五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中午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zh-TW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時至下午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TW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時止。</a:t>
            </a:r>
            <a:endParaRPr lang="zh-TW" altLang="zh-TW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應屆畢業生暨延修</a:t>
            </a:r>
            <a:r>
              <a:rPr lang="zh-TW" altLang="zh-TW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同學自中午</a:t>
            </a:r>
            <a:r>
              <a:rPr lang="en-US" altLang="zh-TW" sz="2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  <a:r>
              <a:rPr lang="zh-TW" altLang="zh-TW" sz="2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開始</a:t>
            </a: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其餘年級同學</a:t>
            </a:r>
            <a:r>
              <a:rPr lang="zh-TW" altLang="zh-TW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自中午</a:t>
            </a:r>
            <a:r>
              <a:rPr lang="en-US" altLang="zh-TW" sz="2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12:30</a:t>
            </a:r>
            <a:r>
              <a:rPr lang="zh-TW" altLang="zh-TW" sz="2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開始</a:t>
            </a:r>
            <a:endParaRPr lang="zh-TW" altLang="zh-TW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sz="2800" dirty="0"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847528" y="0"/>
            <a:ext cx="7620000" cy="1143000"/>
          </a:xfrm>
        </p:spPr>
        <p:txBody>
          <a:bodyPr/>
          <a:lstStyle/>
          <a:p>
            <a:r>
              <a:rPr lang="zh-TW" altLang="en-US" u="sng" dirty="0">
                <a:latin typeface="+mj-ea"/>
                <a:cs typeface="Arial" panose="020B0604020202020204" pitchFamily="34" charset="0"/>
              </a:rPr>
              <a:t>學生</a:t>
            </a:r>
            <a:r>
              <a:rPr lang="zh-TW" altLang="en-US" dirty="0">
                <a:latin typeface="+mj-ea"/>
                <a:cs typeface="Arial" panose="020B0604020202020204" pitchFamily="34" charset="0"/>
              </a:rPr>
              <a:t>選課期程暨注意事項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9E24ABE-CB82-B75F-93A7-5A66C3D7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AF7D0-E28D-4063-B3D8-3C0CB76657E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8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5520" y="0"/>
            <a:ext cx="8892480" cy="1143000"/>
          </a:xfrm>
        </p:spPr>
        <p:txBody>
          <a:bodyPr/>
          <a:lstStyle/>
          <a:p>
            <a:r>
              <a:rPr lang="zh-TW" altLang="en-US" dirty="0">
                <a:latin typeface="+mj-ea"/>
              </a:rPr>
              <a:t>人工選課公告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含校際選課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5520" y="1268760"/>
            <a:ext cx="7992888" cy="513204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zh-TW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學年度第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學期 </a:t>
            </a:r>
            <a:r>
              <a:rPr lang="zh-TW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人工選課</a:t>
            </a:r>
            <a:r>
              <a:rPr lang="zh-TW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辦理期間</a:t>
            </a:r>
            <a:endParaRPr lang="en-US" altLang="zh-TW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zh-T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起至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五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止</a:t>
            </a:r>
          </a:p>
          <a:p>
            <a:r>
              <a:rPr lang="zh-TW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人工選課身分資格</a:t>
            </a:r>
            <a:r>
              <a:rPr lang="zh-T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</a:p>
          <a:p>
            <a:pPr lvl="1"/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跨學制修課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如碩士班或進修教育中心學生選修學士班課程、學士班上修碩士班課程等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lvl="1"/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經系所核准之上修與非重補修之跨系必修課程。</a:t>
            </a:r>
          </a:p>
          <a:p>
            <a:pPr lvl="1"/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校際選課、提前入學、交換生及當學期轉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復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學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系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生選課。</a:t>
            </a:r>
          </a:p>
          <a:p>
            <a:pPr lvl="1"/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授課教師得視開學第一週學生到課狀況，且該課程大綱已選定為人工五人加選方式，方可填具</a:t>
            </a:r>
            <a:r>
              <a: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授課教師課程</a:t>
            </a: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加選</a:t>
            </a: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選課表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一門課以五人為限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開學第一週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TW" sz="2000" u="sng" dirty="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zh-TW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2000" u="sng" dirty="0">
                <a:latin typeface="Arial" panose="020B0604020202020204" pitchFamily="34" charset="0"/>
                <a:cs typeface="Arial" panose="020B0604020202020204" pitchFamily="34" charset="0"/>
              </a:rPr>
              <a:t>9/9(</a:t>
            </a:r>
            <a:r>
              <a:rPr lang="zh-TW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一</a:t>
            </a:r>
            <a:r>
              <a:rPr lang="en-US" altLang="zh-TW" sz="2000" u="sng" dirty="0">
                <a:latin typeface="Arial" panose="020B0604020202020204" pitchFamily="34" charset="0"/>
                <a:cs typeface="Arial" panose="020B0604020202020204" pitchFamily="34" charset="0"/>
              </a:rPr>
              <a:t>)~9/13(</a:t>
            </a:r>
            <a:r>
              <a:rPr lang="zh-TW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五</a:t>
            </a:r>
            <a:r>
              <a:rPr lang="en-US" altLang="zh-TW" sz="200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C482EE8-44D0-A71B-7286-DB03226F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AF7D0-E28D-4063-B3D8-3C0CB76657E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6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5520" y="0"/>
            <a:ext cx="856895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u="sng" dirty="0">
                <a:latin typeface="+mj-ea"/>
                <a:cs typeface="Arial" panose="020B0604020202020204" pitchFamily="34" charset="0"/>
              </a:rPr>
              <a:t>學生</a:t>
            </a:r>
            <a:r>
              <a:rPr lang="zh-TW" altLang="en-US" dirty="0">
                <a:latin typeface="+mj-ea"/>
                <a:cs typeface="Arial" panose="020B0604020202020204" pitchFamily="34" charset="0"/>
              </a:rPr>
              <a:t>跨校選課 臺灣國立大學系統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跨校選課合作協議 大學部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門課程免費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學年度起生效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188" y="2636912"/>
            <a:ext cx="8061576" cy="3552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007576" y="4995592"/>
            <a:ext cx="7787208" cy="514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6208">
            <a:off x="7981619" y="1155433"/>
            <a:ext cx="1715499" cy="1715499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28DE919A-CF18-5F1A-3ED2-49278BC8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AF7D0-E28D-4063-B3D8-3C0CB76657E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7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6146" y="275303"/>
            <a:ext cx="10224042" cy="7411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zh-TW" dirty="0">
                <a:latin typeface="+mj-ea"/>
                <a:cs typeface="Arial" panose="020B0604020202020204" pitchFamily="34" charset="0"/>
              </a:rPr>
              <a:t>教師請假調課補課代課處理原則</a:t>
            </a:r>
            <a:r>
              <a:rPr lang="en-US" altLang="zh-TW" sz="1800" dirty="0">
                <a:latin typeface="+mj-ea"/>
                <a:cs typeface="Arial" panose="020B0604020202020204" pitchFamily="34" charset="0"/>
              </a:rPr>
              <a:t>(</a:t>
            </a:r>
            <a:r>
              <a:rPr lang="zh-TW" altLang="en-US" sz="1800" dirty="0">
                <a:latin typeface="+mj-ea"/>
                <a:cs typeface="Arial" panose="020B0604020202020204" pitchFamily="34" charset="0"/>
              </a:rPr>
              <a:t>詳細申請步驟說明請掃</a:t>
            </a:r>
            <a:r>
              <a:rPr lang="en-US" altLang="zh-TW" sz="1800" dirty="0" err="1">
                <a:latin typeface="+mj-ea"/>
                <a:cs typeface="Arial" panose="020B0604020202020204" pitchFamily="34" charset="0"/>
              </a:rPr>
              <a:t>QRcode</a:t>
            </a:r>
            <a:r>
              <a:rPr lang="en-US" altLang="zh-TW" sz="1800" dirty="0">
                <a:latin typeface="+mj-ea"/>
                <a:cs typeface="Arial" panose="020B0604020202020204" pitchFamily="34" charset="0"/>
              </a:rPr>
              <a:t>)</a:t>
            </a:r>
            <a:endParaRPr lang="zh-TW" altLang="en-US" dirty="0">
              <a:latin typeface="+mj-ea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0710" y="1139470"/>
            <a:ext cx="8986684" cy="448458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依</a:t>
            </a:r>
            <a:r>
              <a:rPr lang="en-US" altLang="zh-TW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108.6.27.</a:t>
            </a:r>
            <a:r>
              <a:rPr lang="zh-TW" altLang="zh-TW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教師請假調課補課代課處理原則研商會議</a:t>
            </a:r>
            <a:r>
              <a:rPr lang="zh-TW" alt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，</a:t>
            </a:r>
            <a:r>
              <a:rPr lang="zh-TW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依據本校教師請假調課補課代課處理要點第三點：「本校各級教師應依教師法及本校聘約善盡授課義務」，以及第三點：「專任教師，如有短期請假，應自行調、補課，並於請假單缺課處理欄填具調、補課說明」。</a:t>
            </a:r>
            <a:r>
              <a:rPr lang="zh-TW" alt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決議如下：</a:t>
            </a:r>
            <a:endParaRPr lang="en-US" altLang="zh-TW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54013" indent="-239713">
              <a:buNone/>
            </a:pPr>
            <a:r>
              <a:rPr lang="en-US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</a:t>
            </a:r>
            <a:r>
              <a:rPr lang="zh-TW" alt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zh-TW" altLang="en-US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專任</a:t>
            </a:r>
            <a:r>
              <a:rPr lang="zh-TW" altLang="zh-TW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教師</a:t>
            </a:r>
            <a:r>
              <a:rPr lang="zh-TW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請假</a:t>
            </a:r>
            <a:r>
              <a:rPr lang="zh-TW" alt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：</a:t>
            </a:r>
            <a:r>
              <a:rPr lang="zh-TW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請至新一代校務系統</a:t>
            </a:r>
            <a:r>
              <a:rPr lang="zh-TW" alt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→教務系統→課程課務系統→調補課作業→ </a:t>
            </a:r>
            <a:r>
              <a:rPr lang="en-US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TKE6500 </a:t>
            </a:r>
            <a:r>
              <a:rPr lang="zh-TW" alt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調補課申請作業，填寫調補課申請</a:t>
            </a:r>
            <a:r>
              <a:rPr lang="zh-TW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。</a:t>
            </a:r>
          </a:p>
          <a:p>
            <a:pPr marL="354013" indent="-239713">
              <a:buNone/>
            </a:pPr>
            <a:r>
              <a:rPr lang="en-US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zh-TW" altLang="en-US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兼任</a:t>
            </a:r>
            <a:r>
              <a:rPr lang="zh-TW" altLang="zh-TW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教師</a:t>
            </a:r>
            <a:r>
              <a:rPr lang="zh-TW" altLang="en-US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／代理教練</a:t>
            </a:r>
            <a:r>
              <a:rPr lang="zh-TW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請假</a:t>
            </a:r>
            <a:r>
              <a:rPr lang="zh-TW" alt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：</a:t>
            </a:r>
            <a:r>
              <a:rPr lang="zh-TW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請填寫紙本假單</a:t>
            </a:r>
            <a:r>
              <a:rPr lang="zh-TW" alt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， </a:t>
            </a:r>
            <a:r>
              <a:rPr lang="en-US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‟</a:t>
            </a:r>
            <a:r>
              <a:rPr lang="zh-TW" alt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缺課處理欄” 補課說明，應具體明列補課之時間與地點，勿僅填寫「擇期所填具之調、補課」，否則將予以退件處理。</a:t>
            </a:r>
            <a:r>
              <a:rPr lang="zh-TW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其課務</a:t>
            </a:r>
            <a:r>
              <a:rPr lang="zh-TW" altLang="zh-TW" sz="2000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應委託適當人員代理</a:t>
            </a:r>
            <a:r>
              <a:rPr lang="zh-TW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，並</a:t>
            </a:r>
            <a:r>
              <a:rPr lang="zh-TW" altLang="zh-TW" sz="2000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以本校所學相關領域之專任教師擔任為原則</a:t>
            </a:r>
            <a:r>
              <a:rPr lang="zh-TW" alt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，</a:t>
            </a:r>
            <a:r>
              <a:rPr lang="zh-TW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抑或與其他課程之教師互相協調上課時間。</a:t>
            </a:r>
          </a:p>
          <a:p>
            <a:pPr marL="354013" indent="-239713">
              <a:buNone/>
            </a:pPr>
            <a:r>
              <a:rPr lang="en-US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</a:t>
            </a:r>
            <a:r>
              <a:rPr lang="zh-TW" altLang="zh-TW" sz="2000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教學助理或研究生皆不具教師資格</a:t>
            </a:r>
            <a:r>
              <a:rPr lang="zh-TW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，若授課方式為繳交報告或考試，授課教師應出席授課場域，勿僅指派教學助理或研究生在場。</a:t>
            </a:r>
            <a:endParaRPr lang="en-US" altLang="zh-TW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54013" indent="-239713">
              <a:buNone/>
            </a:pPr>
            <a:r>
              <a:rPr lang="en-US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</a:t>
            </a:r>
            <a:r>
              <a:rPr lang="zh-TW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除非特殊性質課程（例如：受限於場域或天侯因素），學校課程之安排規範</a:t>
            </a:r>
            <a:r>
              <a:rPr lang="zh-TW" altLang="zh-TW" sz="2000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同一門課不得連續授課</a:t>
            </a:r>
            <a:r>
              <a:rPr lang="en-US" altLang="zh-TW" sz="2000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lang="zh-TW" altLang="zh-TW" sz="2000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節以上</a:t>
            </a:r>
            <a:r>
              <a:rPr lang="zh-TW" altLang="zh-TW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，故有關補代課事宜仍應遵照教育部規定。</a:t>
            </a:r>
            <a:endParaRPr lang="en-US" altLang="zh-TW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altLang="zh-TW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E6448D0-2178-6E6E-BB0C-69BA839E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AF7D0-E28D-4063-B3D8-3C0CB76657EA}" type="slidenum"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655FF58-929D-4A77-9779-09B7602B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966" y="1152907"/>
            <a:ext cx="1630648" cy="163064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32BC368-DFF6-40A9-9644-DCA0910E9948}"/>
              </a:ext>
            </a:extLst>
          </p:cNvPr>
          <p:cNvSpPr txBox="1"/>
          <p:nvPr/>
        </p:nvSpPr>
        <p:spPr>
          <a:xfrm>
            <a:off x="10245967" y="2783555"/>
            <a:ext cx="163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教師調補課步驟</a:t>
            </a:r>
          </a:p>
        </p:txBody>
      </p:sp>
    </p:spTree>
    <p:extLst>
      <p:ext uri="{BB962C8B-B14F-4D97-AF65-F5344CB8AC3E}">
        <p14:creationId xmlns:p14="http://schemas.microsoft.com/office/powerpoint/2010/main" val="904931623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7707</Words>
  <Application>Microsoft Office PowerPoint</Application>
  <PresentationFormat>寬螢幕</PresentationFormat>
  <Paragraphs>911</Paragraphs>
  <Slides>57</Slides>
  <Notes>46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72" baseType="lpstr">
      <vt:lpstr>DFKaiShu-SB-Estd-BF</vt:lpstr>
      <vt:lpstr>Microsoft JhengHei UI</vt:lpstr>
      <vt:lpstr>TimesNewRomanPSMT</vt:lpstr>
      <vt:lpstr>幼圆</vt:lpstr>
      <vt:lpstr>華康中特圓體(P)</vt:lpstr>
      <vt:lpstr>微軟正黑體</vt:lpstr>
      <vt:lpstr>新細明體</vt:lpstr>
      <vt:lpstr>標楷體</vt:lpstr>
      <vt:lpstr>Amatic SC</vt:lpstr>
      <vt:lpstr>Arial</vt:lpstr>
      <vt:lpstr>Calibri</vt:lpstr>
      <vt:lpstr>Century Gothic</vt:lpstr>
      <vt:lpstr>Wingdings</vt:lpstr>
      <vt:lpstr>Wingdings 3</vt:lpstr>
      <vt:lpstr>絲縷</vt:lpstr>
      <vt:lpstr>113學年度上學期 教學研究會-教務處業務報告</vt:lpstr>
      <vt:lpstr>課務組業務報告</vt:lpstr>
      <vt:lpstr>工作職掌-學校課務業務 </vt:lpstr>
      <vt:lpstr>學生選課期程暨注意事項</vt:lpstr>
      <vt:lpstr>第三階段選課方式-課程大綱設定</vt:lpstr>
      <vt:lpstr>學生選課期程暨注意事項</vt:lpstr>
      <vt:lpstr>人工選課公告(含校際選課)</vt:lpstr>
      <vt:lpstr>學生跨校選課 臺灣國立大學系統</vt:lpstr>
      <vt:lpstr>教師請假調課補課代課處理原則(詳細申請步驟說明請掃QRcode)</vt:lpstr>
      <vt:lpstr>教師授課提醒</vt:lpstr>
      <vt:lpstr>註冊組業務報告</vt:lpstr>
      <vt:lpstr>業務項目-承辦作業</vt:lpstr>
      <vt:lpstr>業務說明-學生人數</vt:lpstr>
      <vt:lpstr>業務說明-學生人數</vt:lpstr>
      <vt:lpstr>業務說明-學生人數</vt:lpstr>
      <vt:lpstr>業務說明-學位證書</vt:lpstr>
      <vt:lpstr>業務宣導-學期成績</vt:lpstr>
      <vt:lpstr>業務宣導-學期成績</vt:lpstr>
      <vt:lpstr>業務宣導-學位論文</vt:lpstr>
      <vt:lpstr>業務宣導-學位論文</vt:lpstr>
      <vt:lpstr>業務宣導-學位論文</vt:lpstr>
      <vt:lpstr>業務宣導-法規相關</vt:lpstr>
      <vt:lpstr>業務宣導-法規相關</vt:lpstr>
      <vt:lpstr>業務宣導-教育部函示</vt:lpstr>
      <vt:lpstr>業務宣導-教育部函示</vt:lpstr>
      <vt:lpstr>招生組業務報告 </vt:lpstr>
      <vt:lpstr>工作職掌-學校招生業務</vt:lpstr>
      <vt:lpstr>工作職掌-運動績優升學輔導甄審、甄試業務 </vt:lpstr>
      <vt:lpstr>工作職掌-招生專業化發展計畫業務 </vt:lpstr>
      <vt:lpstr>113學年度招生情況統計表-碩士班</vt:lpstr>
      <vt:lpstr>PowerPoint 簡報</vt:lpstr>
      <vt:lpstr>PowerPoint 簡報</vt:lpstr>
      <vt:lpstr>PowerPoint 簡報</vt:lpstr>
      <vt:lpstr>113學年度招生情況統計表-學士班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113學年度招生專業化發展計畫 與高中及大學交流 補助說明</vt:lpstr>
      <vt:lpstr>教學發展中心業務報告</vt:lpstr>
      <vt:lpstr>PowerPoint 簡報</vt:lpstr>
      <vt:lpstr>PowerPoint 簡報</vt:lpstr>
      <vt:lpstr>112-2學期 重要記事</vt:lpstr>
      <vt:lpstr>113-1學期規劃事項</vt:lpstr>
      <vt:lpstr>PowerPoint 簡報</vt:lpstr>
      <vt:lpstr>113-1學期規劃事項</vt:lpstr>
      <vt:lpstr>113-1學期規劃事項</vt:lpstr>
      <vt:lpstr>感謝閱覽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112學年度下學期 教學研究會-教務處業務報告</dc:title>
  <dc:creator>admin</dc:creator>
  <cp:lastModifiedBy>毅廷 麥</cp:lastModifiedBy>
  <cp:revision>138</cp:revision>
  <dcterms:created xsi:type="dcterms:W3CDTF">2021-01-07T08:56:55Z</dcterms:created>
  <dcterms:modified xsi:type="dcterms:W3CDTF">2024-08-27T02:49:33Z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