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48"/>
  </p:notesMasterIdLst>
  <p:handoutMasterIdLst>
    <p:handoutMasterId r:id="rId49"/>
  </p:handoutMasterIdLst>
  <p:sldIdLst>
    <p:sldId id="314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19" r:id="rId22"/>
    <p:sldId id="420" r:id="rId23"/>
    <p:sldId id="421" r:id="rId24"/>
    <p:sldId id="422" r:id="rId25"/>
    <p:sldId id="423" r:id="rId26"/>
    <p:sldId id="424" r:id="rId27"/>
    <p:sldId id="425" r:id="rId28"/>
    <p:sldId id="426" r:id="rId29"/>
    <p:sldId id="427" r:id="rId30"/>
    <p:sldId id="428" r:id="rId31"/>
    <p:sldId id="429" r:id="rId32"/>
    <p:sldId id="430" r:id="rId33"/>
    <p:sldId id="431" r:id="rId34"/>
    <p:sldId id="432" r:id="rId35"/>
    <p:sldId id="433" r:id="rId36"/>
    <p:sldId id="434" r:id="rId37"/>
    <p:sldId id="435" r:id="rId38"/>
    <p:sldId id="328" r:id="rId39"/>
    <p:sldId id="436" r:id="rId40"/>
    <p:sldId id="437" r:id="rId41"/>
    <p:sldId id="438" r:id="rId42"/>
    <p:sldId id="439" r:id="rId43"/>
    <p:sldId id="440" r:id="rId44"/>
    <p:sldId id="441" r:id="rId45"/>
    <p:sldId id="442" r:id="rId46"/>
    <p:sldId id="278" r:id="rId47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CEAE4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588" autoAdjust="0"/>
  </p:normalViewPr>
  <p:slideViewPr>
    <p:cSldViewPr snapToGrid="0">
      <p:cViewPr varScale="1">
        <p:scale>
          <a:sx n="117" d="100"/>
          <a:sy n="117" d="100"/>
        </p:scale>
        <p:origin x="91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5BF8AA9-BE99-486B-AA46-9631EA0B11BF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2024/2/7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F910782-FDC2-4F7C-A018-7A502E5089C7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8E507C4-1DB8-445C-B80B-6E47E6081349}" type="datetime1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C936D52-512B-47DE-BC94-6C88A56CE986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25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542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5454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334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98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406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770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04224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36D52-512B-47DE-BC94-6C88A56CE98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6398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80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612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870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34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74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478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6008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26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7A361F-2CE0-4A7A-9DC1-19D80A94D687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grpSp>
        <p:nvGrpSpPr>
          <p:cNvPr id="8" name="Group 16"/>
          <p:cNvGrpSpPr>
            <a:grpSpLocks/>
          </p:cNvGrpSpPr>
          <p:nvPr userDrawn="1"/>
        </p:nvGrpSpPr>
        <p:grpSpPr bwMode="auto">
          <a:xfrm>
            <a:off x="3888317" y="3500438"/>
            <a:ext cx="4078816" cy="2438400"/>
            <a:chOff x="0" y="2208"/>
            <a:chExt cx="5520" cy="1536"/>
          </a:xfrm>
        </p:grpSpPr>
        <p:sp>
          <p:nvSpPr>
            <p:cNvPr id="9" name="Rectangle 17">
              <a:extLst>
                <a:ext uri="{FF2B5EF4-FFF2-40B4-BE49-F238E27FC236}">
                  <a16:creationId xmlns:a16="http://schemas.microsoft.com/office/drawing/2014/main" id="{8D659669-50DD-40AB-897C-09C533F024D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624" y="2208"/>
              <a:ext cx="4896" cy="15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4B6C788A-636D-4467-829D-56FD3CEC035E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653" y="2352"/>
              <a:ext cx="4818" cy="13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>
              <a:off x="0" y="3072"/>
              <a:ext cx="624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2" name="Group 20"/>
          <p:cNvGrpSpPr>
            <a:grpSpLocks/>
          </p:cNvGrpSpPr>
          <p:nvPr userDrawn="1"/>
        </p:nvGrpSpPr>
        <p:grpSpPr bwMode="auto">
          <a:xfrm>
            <a:off x="7727951" y="3500438"/>
            <a:ext cx="4078816" cy="2438400"/>
            <a:chOff x="0" y="2208"/>
            <a:chExt cx="5520" cy="1536"/>
          </a:xfrm>
        </p:grpSpPr>
        <p:sp>
          <p:nvSpPr>
            <p:cNvPr id="13" name="Rectangle 21">
              <a:extLst>
                <a:ext uri="{FF2B5EF4-FFF2-40B4-BE49-F238E27FC236}">
                  <a16:creationId xmlns:a16="http://schemas.microsoft.com/office/drawing/2014/main" id="{0186D2A2-3600-49D0-88A6-0D362F41FF5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624" y="2208"/>
              <a:ext cx="4896" cy="15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4" name="Rectangle 22">
              <a:extLst>
                <a:ext uri="{FF2B5EF4-FFF2-40B4-BE49-F238E27FC236}">
                  <a16:creationId xmlns:a16="http://schemas.microsoft.com/office/drawing/2014/main" id="{AD12A616-2F23-48A7-92AC-2B11B047E96F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653" y="2352"/>
              <a:ext cx="4818" cy="13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>
              <a:off x="0" y="3072"/>
              <a:ext cx="624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611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2155A9-2BEA-4E1A-A809-3AB570F0F126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333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2155A9-2BEA-4E1A-A809-3AB570F0F126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953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2155A9-2BEA-4E1A-A809-3AB570F0F126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884923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2155A9-2BEA-4E1A-A809-3AB570F0F126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174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2155A9-2BEA-4E1A-A809-3AB570F0F126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72692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0AFC12-4D66-44DE-A31F-78C5C6398452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548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B1E3B-3093-4D98-B202-608BBDF9C3E3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77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群組 15"/>
          <p:cNvGrpSpPr/>
          <p:nvPr userDrawn="1"/>
        </p:nvGrpSpPr>
        <p:grpSpPr bwMode="ltGray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矩形 13"/>
            <p:cNvSpPr/>
            <p:nvPr/>
          </p:nvSpPr>
          <p:spPr bwMode="ltGray"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" name="橢圓​​ 2"/>
            <p:cNvSpPr>
              <a:spLocks noChangeArrowheads="1"/>
            </p:cNvSpPr>
            <p:nvPr/>
          </p:nvSpPr>
          <p:spPr bwMode="ltGray">
            <a:xfrm flipH="1">
              <a:off x="9045819" y="1600200"/>
              <a:ext cx="1524000" cy="1524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rtlCol="0" anchor="ctr"/>
            <a:lstStyle/>
            <a:p>
              <a:pPr algn="ctr" rtl="0" eaLnBrk="1" hangingPunct="1"/>
              <a:endParaRPr lang="zh-TW" altLang="en-US" sz="2400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" name="橢圓​​ 3"/>
            <p:cNvSpPr>
              <a:spLocks noChangeArrowheads="1"/>
            </p:cNvSpPr>
            <p:nvPr/>
          </p:nvSpPr>
          <p:spPr bwMode="ltGray">
            <a:xfrm flipH="1">
              <a:off x="7255119" y="1600200"/>
              <a:ext cx="1524000" cy="1524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rtlCol="0" anchor="ctr"/>
            <a:lstStyle/>
            <a:p>
              <a:pPr algn="ctr" rtl="0" eaLnBrk="1" hangingPunct="1"/>
              <a:endParaRPr lang="zh-TW" altLang="en-US" sz="2400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橢圓 4"/>
            <p:cNvSpPr>
              <a:spLocks noChangeArrowheads="1"/>
            </p:cNvSpPr>
            <p:nvPr/>
          </p:nvSpPr>
          <p:spPr bwMode="ltGray">
            <a:xfrm flipH="1">
              <a:off x="5464419" y="1600200"/>
              <a:ext cx="1524000" cy="1524000"/>
            </a:xfrm>
            <a:prstGeom prst="ellipse">
              <a:avLst/>
            </a:prstGeom>
            <a:noFill/>
            <a:ln w="28575">
              <a:solidFill>
                <a:schemeClr val="accent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 eaLnBrk="1" hangingPunct="1"/>
              <a:endParaRPr lang="zh-TW" altLang="en-US" sz="2400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橢圓​​ 5"/>
            <p:cNvSpPr>
              <a:spLocks noChangeArrowheads="1"/>
            </p:cNvSpPr>
            <p:nvPr/>
          </p:nvSpPr>
          <p:spPr bwMode="ltGray">
            <a:xfrm flipH="1">
              <a:off x="5464419" y="3276600"/>
              <a:ext cx="1524000" cy="1524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rtlCol="0" anchor="ctr"/>
            <a:lstStyle/>
            <a:p>
              <a:pPr algn="ctr" rtl="0" eaLnBrk="1" hangingPunct="1"/>
              <a:endParaRPr lang="zh-TW" altLang="en-US" sz="2400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橢圓​​ 6"/>
            <p:cNvSpPr>
              <a:spLocks noChangeArrowheads="1"/>
            </p:cNvSpPr>
            <p:nvPr/>
          </p:nvSpPr>
          <p:spPr bwMode="ltGray">
            <a:xfrm flipH="1">
              <a:off x="3732457" y="3276600"/>
              <a:ext cx="1524000" cy="1524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rtlCol="0" anchor="ctr"/>
            <a:lstStyle/>
            <a:p>
              <a:pPr algn="ctr" rtl="0" eaLnBrk="1" hangingPunct="1"/>
              <a:endParaRPr lang="zh-TW" altLang="en-US" sz="2400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橢圓​​ 7"/>
            <p:cNvSpPr>
              <a:spLocks noChangeArrowheads="1"/>
            </p:cNvSpPr>
            <p:nvPr/>
          </p:nvSpPr>
          <p:spPr bwMode="ltGray">
            <a:xfrm flipH="1">
              <a:off x="9045819" y="3276600"/>
              <a:ext cx="1524000" cy="1524000"/>
            </a:xfrm>
            <a:prstGeom prst="ellipse">
              <a:avLst/>
            </a:prstGeom>
            <a:noFill/>
            <a:ln w="28575">
              <a:solidFill>
                <a:schemeClr val="accent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 eaLnBrk="1" hangingPunct="1"/>
              <a:endParaRPr lang="zh-TW" altLang="en-US" sz="2400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 b="1" i="0">
                <a:solidFill>
                  <a:schemeClr val="accent3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 noProof="0"/>
              <a:t>按一下以編輯母片副標題樣式</a:t>
            </a:r>
            <a:endParaRPr lang="zh-TW" altLang="en-US" noProof="0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0" name="投影片編號版面配置區 2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62155A9-2BEA-4E1A-A809-3AB570F0F126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19750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DAF7D0-E28D-4063-B3D8-3C0CB76657EA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9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A93966-8A85-4DE4-BAB8-9081F49FD04D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65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92B8A2-A51A-4E9D-AD8A-2AFF67A430D5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2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1D14E-3FEA-4ADE-9D56-C9FF965E9469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2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6F1D9C-2F60-4C9E-A743-07AC54246C04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07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514E30-B6DF-494D-9DC6-54DA0B2EA046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9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A88C50-AE4C-484D-9E62-97D727C6F8A7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04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88E6BB-4F0F-4352-BE76-3163B3F15187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3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2155A9-2BEA-4E1A-A809-3AB570F0F126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3481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66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  <a:r>
              <a:rPr lang="zh-TW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學年度第</a:t>
            </a:r>
            <a:r>
              <a:rPr lang="en-US" altLang="zh-TW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TW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學期</a:t>
            </a:r>
            <a:br>
              <a:rPr lang="en-US" altLang="zh-TW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zh-TW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教學研究會議</a:t>
            </a:r>
            <a:r>
              <a:rPr lang="en-US" altLang="zh-TW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zh-TW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教務處手冊資料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報告人 麥毅廷 教務長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8E63EFF-B171-429B-BEA8-1BB9064126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585" y="269933"/>
            <a:ext cx="3376057" cy="337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000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35964" y="2679192"/>
            <a:ext cx="9720072" cy="1499616"/>
          </a:xfrm>
        </p:spPr>
        <p:txBody>
          <a:bodyPr>
            <a:noAutofit/>
          </a:bodyPr>
          <a:lstStyle/>
          <a:p>
            <a:pPr lvl="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zh-TW" altLang="en-US" sz="4800" b="1" cap="none" spc="0" dirty="0">
                <a:solidFill>
                  <a:prstClr val="black"/>
                </a:solidFill>
                <a:latin typeface="+mj-ea"/>
                <a:cs typeface="+mn-cs"/>
              </a:rPr>
              <a:t>招生組業務報告</a:t>
            </a:r>
            <a:br>
              <a:rPr lang="zh-TW" altLang="en-US" sz="4800" b="1" cap="none" spc="0" dirty="0">
                <a:solidFill>
                  <a:prstClr val="black"/>
                </a:solidFill>
                <a:latin typeface="+mj-ea"/>
                <a:cs typeface="+mn-cs"/>
              </a:rPr>
            </a:br>
            <a:endParaRPr lang="zh-TW" altLang="en-US" sz="4800" b="1" dirty="0">
              <a:latin typeface="+mj-ea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7426252-5659-A36E-A6FC-3B9E59B79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105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52367" y="2011928"/>
            <a:ext cx="8637373" cy="2547716"/>
          </a:xfrm>
        </p:spPr>
        <p:txBody>
          <a:bodyPr>
            <a:noAutofit/>
          </a:bodyPr>
          <a:lstStyle/>
          <a:p>
            <a:pPr lv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TW" sz="4800" b="1" kern="0" spc="-50" dirty="0">
                <a:solidFill>
                  <a:srgbClr val="000000"/>
                </a:solidFill>
                <a:latin typeface="Arial" panose="020B0604020202020204"/>
                <a:ea typeface="微軟正黑體" panose="020B0604030504040204" pitchFamily="34" charset="-120"/>
                <a:cs typeface="+mn-cs"/>
              </a:rPr>
              <a:t>113</a:t>
            </a:r>
            <a:r>
              <a:rPr lang="zh-TW" altLang="en-US" sz="4800" b="1" kern="0" spc="-50" dirty="0">
                <a:solidFill>
                  <a:srgbClr val="000000"/>
                </a:solidFill>
                <a:latin typeface="Arial" panose="020B0604020202020204"/>
                <a:ea typeface="微軟正黑體" panose="020B0604030504040204" pitchFamily="34" charset="-120"/>
                <a:cs typeface="+mn-cs"/>
              </a:rPr>
              <a:t>學年度</a:t>
            </a:r>
            <a:br>
              <a:rPr lang="zh-TW" altLang="en-US" sz="4800" b="1" kern="0" spc="-50" dirty="0">
                <a:solidFill>
                  <a:srgbClr val="000000"/>
                </a:solidFill>
                <a:latin typeface="Arial" panose="020B0604020202020204"/>
                <a:ea typeface="微軟正黑體" panose="020B0604030504040204" pitchFamily="34" charset="-120"/>
                <a:cs typeface="+mn-cs"/>
              </a:rPr>
            </a:br>
            <a:r>
              <a:rPr lang="zh-TW" altLang="en-US" sz="4800" b="1" kern="0" spc="-50" dirty="0">
                <a:solidFill>
                  <a:srgbClr val="000000"/>
                </a:solidFill>
                <a:latin typeface="Arial" panose="020B0604020202020204"/>
                <a:ea typeface="微軟正黑體" panose="020B0604030504040204" pitchFamily="34" charset="-120"/>
                <a:cs typeface="+mn-cs"/>
              </a:rPr>
              <a:t>自辦招生考試</a:t>
            </a:r>
            <a:br>
              <a:rPr lang="zh-TW" altLang="en-US" sz="4800" b="1" cap="none" spc="0" dirty="0">
                <a:solidFill>
                  <a:prstClr val="black"/>
                </a:solidFill>
                <a:latin typeface="+mj-ea"/>
                <a:cs typeface="+mn-cs"/>
              </a:rPr>
            </a:br>
            <a:endParaRPr lang="zh-TW" altLang="en-US" sz="4800" b="1" dirty="0">
              <a:latin typeface="+mj-ea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7426252-5659-A36E-A6FC-3B9E59B79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26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26D806E-9FD7-492C-8B25-C00106548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B59F896-E334-43CB-A877-69FB06175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161" y="426553"/>
            <a:ext cx="4493586" cy="621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42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10440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TW" dirty="0">
                <a:latin typeface="+mj-ea"/>
                <a:cs typeface="Arial" panose="020B0604020202020204" pitchFamily="34" charset="0"/>
              </a:rPr>
              <a:t>113</a:t>
            </a:r>
            <a:r>
              <a:rPr lang="zh-TW" altLang="en-US" dirty="0">
                <a:latin typeface="+mj-ea"/>
                <a:cs typeface="Arial" panose="020B0604020202020204" pitchFamily="34" charset="0"/>
              </a:rPr>
              <a:t>學年度本校自辦招生考試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08083" y="1744745"/>
            <a:ext cx="8860827" cy="4116953"/>
          </a:xfrm>
        </p:spPr>
        <p:txBody>
          <a:bodyPr>
            <a:normAutofit/>
          </a:bodyPr>
          <a:lstStyle/>
          <a:p>
            <a:pPr marL="323850" marR="0" lvl="0" indent="-342900" algn="l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碩士班甄試（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112.12.9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）</a:t>
            </a:r>
          </a:p>
          <a:p>
            <a:pPr marL="323850" marR="0" lvl="0" indent="-342900" algn="l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特殊選才（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112.12.14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）</a:t>
            </a:r>
          </a:p>
          <a:p>
            <a:pPr marL="323850" marR="0" lvl="0" indent="-342900" algn="l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學士班寒假轉學考試（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113.1.15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）</a:t>
            </a:r>
          </a:p>
          <a:p>
            <a:pPr marL="323850" marR="0" lvl="0" indent="-342900" algn="l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學</a:t>
            </a:r>
            <a:r>
              <a:rPr lang="zh-TW" alt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士班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單獨招生考試</a:t>
            </a:r>
          </a:p>
          <a:p>
            <a:pPr marL="323850" marR="0" lvl="0" indent="-342900" algn="l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博士班、碩士班（含在職專班）入學考試</a:t>
            </a:r>
          </a:p>
          <a:p>
            <a:pPr marL="323850" marR="0" lvl="0" indent="-342900" algn="l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體育學系進修學士班招生考試</a:t>
            </a:r>
          </a:p>
          <a:p>
            <a:pPr marL="323850" marR="0" lvl="0" indent="-342900" algn="l" defTabSz="4572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學士班暑假轉學考試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3F40C85-0565-1037-FE35-EECE717F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1521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0232" y="398844"/>
            <a:ext cx="9357936" cy="11430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zh-TW" altLang="en-US" dirty="0">
                <a:latin typeface="+mj-ea"/>
                <a:cs typeface="Arial" panose="020B0604020202020204" pitchFamily="34" charset="0"/>
              </a:rPr>
              <a:t>一、學士班單獨招生考試</a:t>
            </a:r>
            <a:endParaRPr lang="zh-TW" altLang="en-US" sz="4000" dirty="0"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27110" y="1616898"/>
            <a:ext cx="9886590" cy="5311833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考試日期：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113.3.2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（六）～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（日）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☉各運動種類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113.3.2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；舞蹈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113.3.2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3.3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☉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水上運動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游泳、軟式網球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113.2.23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☉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高爾夫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113.3.1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；排球、網球、桑搏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113.3.3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報名日期：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112.12.26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（二）～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113.1.24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（三）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報名方式：網路線上報名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報名人數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111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1051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名；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1232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名；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A8F7B22-92B7-039B-F918-7BBBC1404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6150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30164" y="581407"/>
            <a:ext cx="935793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dirty="0">
                <a:latin typeface="+mj-ea"/>
                <a:cs typeface="Arial" panose="020B0604020202020204" pitchFamily="34" charset="0"/>
              </a:rPr>
              <a:t>二、博士班、碩士班（含在職專班）入學考試</a:t>
            </a:r>
            <a:endParaRPr lang="zh-TW" altLang="en-US" sz="4000" dirty="0"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38278" y="2030238"/>
            <a:ext cx="9149822" cy="2578834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  <a:defRPr/>
            </a:pP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考試日期：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113.4.13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（六）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  <a:defRPr/>
            </a:pP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報名日期：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113.2.19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 （一） ～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3.6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（三）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  <a:defRPr/>
            </a:pP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報名方式：網路線上報名</a:t>
            </a:r>
          </a:p>
          <a:p>
            <a:pPr lvl="0">
              <a:lnSpc>
                <a:spcPct val="120000"/>
              </a:lnSpc>
              <a:buClr>
                <a:srgbClr val="A53010"/>
              </a:buClr>
              <a:defRPr/>
            </a:pPr>
            <a:endParaRPr lang="zh-TW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A8F7B22-92B7-039B-F918-7BBBC1404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8144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7620" y="692618"/>
            <a:ext cx="799306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dirty="0">
                <a:latin typeface="+mj-ea"/>
                <a:cs typeface="Arial" panose="020B0604020202020204" pitchFamily="34" charset="0"/>
              </a:rPr>
              <a:t>三、體育學系進修學士班招生考試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79651" y="2120871"/>
            <a:ext cx="8609902" cy="3012723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  <a:defRPr/>
            </a:pP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考試日期：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113.6.22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（六）～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6.23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（日）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  <a:defRPr/>
            </a:pP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報名日期：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113.4.30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（二）～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5.8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（三）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  <a:defRPr/>
            </a:pP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報名方式：網路線上報名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16BB6AD4-542F-046F-D57F-11AD6D7DA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1143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0397B8-A128-F453-0175-89851B175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0002" y="811993"/>
            <a:ext cx="7804135" cy="634239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latin typeface="+mj-ea"/>
                <a:cs typeface="Arial" panose="020B0604020202020204" pitchFamily="34" charset="0"/>
              </a:rPr>
              <a:t>四、學士班暑假轉學考試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5A8110C-A0CC-7F23-B312-B4C0F3DBA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id="{6C840725-E1AB-4565-B449-BD6684C44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7862" y="1972962"/>
            <a:ext cx="7176275" cy="3340443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  <a:defRPr/>
            </a:pP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考試日期：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113.6.22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（六）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  <a:defRPr/>
            </a:pP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報名日期：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113.5.17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（五）～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5.24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（五）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  <a:defRPr/>
            </a:pP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</a:rPr>
              <a:t>報名方式：網路線上報名</a:t>
            </a:r>
          </a:p>
          <a:p>
            <a:pPr marL="0" indent="0">
              <a:buNone/>
            </a:pPr>
            <a:endParaRPr lang="zh-TW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7069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4"/>
          <p:cNvSpPr>
            <a:spLocks noChangeArrowheads="1"/>
          </p:cNvSpPr>
          <p:nvPr/>
        </p:nvSpPr>
        <p:spPr bwMode="auto">
          <a:xfrm>
            <a:off x="1833396" y="499593"/>
            <a:ext cx="800718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相關訊息請查閱招生專區網頁</a:t>
            </a:r>
            <a:endParaRPr kumimoji="1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E69C499-C8D3-0E6F-F767-25E16AD9F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514E30-B6DF-494D-9DC6-54DA0B2EA046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261D4344-1831-4A4C-99E6-E631E9B17D3E}"/>
              </a:ext>
            </a:extLst>
          </p:cNvPr>
          <p:cNvSpPr txBox="1"/>
          <p:nvPr/>
        </p:nvSpPr>
        <p:spPr>
          <a:xfrm>
            <a:off x="3147649" y="1585462"/>
            <a:ext cx="58380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/>
              <a:t>https://admission.ntus.edu.tw</a:t>
            </a:r>
            <a:endParaRPr lang="zh-TW" altLang="en-US" sz="3000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E14D5A1-517F-46FF-8CD6-7E6A0DA849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09802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420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9D8AEC02-15EA-44E9-8B36-FF9AA0AB71FB}"/>
              </a:ext>
            </a:extLst>
          </p:cNvPr>
          <p:cNvSpPr/>
          <p:nvPr/>
        </p:nvSpPr>
        <p:spPr>
          <a:xfrm>
            <a:off x="2044185" y="2328457"/>
            <a:ext cx="8261349" cy="2172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112</a:t>
            </a:r>
            <a:r>
              <a:rPr kumimoji="0" lang="zh-TW" altLang="en-US" sz="48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學年度</a:t>
            </a:r>
            <a:br>
              <a:rPr kumimoji="0" lang="zh-TW" alt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</a:br>
            <a:r>
              <a:rPr kumimoji="0" lang="zh-TW" altLang="en-US" sz="48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招生專業化計畫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494D85E-5B27-5801-E45C-7E8C41A5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514E30-B6DF-494D-9DC6-54DA0B2EA046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539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51981" y="2788555"/>
            <a:ext cx="5088037" cy="128089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課務組業務報告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658718E-CB26-7440-7CF9-CB954903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6F1D9C-2F60-4C9E-A743-07AC54246C04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647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D50EBEF7-2677-4E13-84B1-46EF09BBFC6A}"/>
              </a:ext>
            </a:extLst>
          </p:cNvPr>
          <p:cNvSpPr txBox="1">
            <a:spLocks/>
          </p:cNvSpPr>
          <p:nvPr/>
        </p:nvSpPr>
        <p:spPr>
          <a:xfrm>
            <a:off x="2424114" y="476251"/>
            <a:ext cx="6911975" cy="8286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  <a:ea typeface="新細明體" panose="02020500000000000000" pitchFamily="18" charset="-12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  <a:ea typeface="新細明體" panose="02020500000000000000" pitchFamily="18" charset="-12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  <a:ea typeface="新細明體" panose="02020500000000000000" pitchFamily="18" charset="-12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  <a:ea typeface="新細明體" panose="02020500000000000000" pitchFamily="18" charset="-12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  <a:ea typeface="新細明體" panose="02020500000000000000" pitchFamily="18" charset="-12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  <a:ea typeface="新細明體" panose="02020500000000000000" pitchFamily="18" charset="-12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  <a:ea typeface="新細明體" panose="02020500000000000000" pitchFamily="18" charset="-12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112</a:t>
            </a:r>
            <a:r>
              <a:rPr kumimoji="0" lang="zh-TW" altLang="en-US" sz="36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學年度規劃作業時程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60A397FE-8F0B-4D46-85BB-050995302E2F}"/>
              </a:ext>
            </a:extLst>
          </p:cNvPr>
          <p:cNvSpPr txBox="1">
            <a:spLocks/>
          </p:cNvSpPr>
          <p:nvPr/>
        </p:nvSpPr>
        <p:spPr bwMode="auto">
          <a:xfrm>
            <a:off x="2152651" y="1563436"/>
            <a:ext cx="8984271" cy="407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90488" indent="-90488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3850" marR="0" lvl="0" indent="-342900" algn="l" defTabSz="4572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配合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113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學年度申請入學作業期程：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★113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年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月前完成評分審核系統更新及修正。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★113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年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3-4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月辦理模擬審查暨評分審核系統教育訓練。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☉5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月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15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日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~5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月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日：書面審查作業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200"/>
              </a:spcAft>
              <a:buClr>
                <a:srgbClr val="CCCC99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☉5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月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25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日、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26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日：面試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術科考試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417909" marR="0" lvl="0" indent="-417909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+mj-lt"/>
              <a:buAutoNum type="arabicPeriod"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5D96584-2C47-F037-F6CF-E48037786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514E30-B6DF-494D-9DC6-54DA0B2EA046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223976ED-78B5-4AC2-A385-85EFAA325189}"/>
              </a:ext>
            </a:extLst>
          </p:cNvPr>
          <p:cNvSpPr txBox="1">
            <a:spLocks/>
          </p:cNvSpPr>
          <p:nvPr/>
        </p:nvSpPr>
        <p:spPr bwMode="auto">
          <a:xfrm>
            <a:off x="1055078" y="5226204"/>
            <a:ext cx="11466642" cy="82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90488" indent="-90488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4500"/>
              </a:lnSpc>
              <a:spcBef>
                <a:spcPts val="6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註：於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3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月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15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日前向教育部提出「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113-114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學年度大學招生專業化發展」申請計畫書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  <a:p>
            <a:pPr marL="417909" marR="0" lvl="0" indent="-417909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+mj-lt"/>
              <a:buAutoNum type="arabicPeriod"/>
              <a:tabLst/>
              <a:defRPr/>
            </a:pP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9844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0156" y="278855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atin typeface="+mj-ea"/>
              </a:rPr>
              <a:t>註冊組業務報告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6E5803D-BE63-5B46-D0F6-38D954494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6F1D9C-2F60-4C9E-A743-07AC54246C04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529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b="0" dirty="0">
                <a:latin typeface="+mj-ea"/>
              </a:rPr>
              <a:t>業務項目</a:t>
            </a:r>
            <a:r>
              <a:rPr lang="en-US" altLang="zh-TW" b="0" dirty="0">
                <a:latin typeface="+mj-ea"/>
              </a:rPr>
              <a:t>-</a:t>
            </a:r>
            <a:r>
              <a:rPr lang="zh-TW" altLang="en-US" b="0" dirty="0">
                <a:latin typeface="+mj-ea"/>
              </a:rPr>
              <a:t>承辦作業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CDAC2DB-7F41-EBE4-8631-C44B887E2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25C33457-D601-482F-AFD1-DD1E394589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1904999"/>
            <a:ext cx="1010602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51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b="0" dirty="0">
                <a:latin typeface="+mj-ea"/>
              </a:rPr>
              <a:t>業務說明</a:t>
            </a:r>
            <a:r>
              <a:rPr lang="en-US" altLang="zh-TW" b="0" dirty="0">
                <a:latin typeface="+mj-ea"/>
              </a:rPr>
              <a:t>-</a:t>
            </a:r>
            <a:r>
              <a:rPr lang="zh-TW" altLang="en-US" b="0" dirty="0">
                <a:latin typeface="+mj-ea"/>
              </a:rPr>
              <a:t>學生人數</a:t>
            </a:r>
            <a:endParaRPr lang="zh-TW" altLang="en-US" dirty="0">
              <a:latin typeface="+mj-ea"/>
            </a:endParaRPr>
          </a:p>
        </p:txBody>
      </p:sp>
      <p:sp>
        <p:nvSpPr>
          <p:cNvPr id="5" name="內容預留位置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356230" cy="1568207"/>
          </a:xfrm>
        </p:spPr>
        <p:txBody>
          <a:bodyPr rtlCol="0">
            <a:noAutofit/>
          </a:bodyPr>
          <a:lstStyle/>
          <a:p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在校生：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3149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人</a:t>
            </a:r>
            <a:endParaRPr lang="en-US" altLang="zh-TW" sz="2800" dirty="0">
              <a:latin typeface="+mj-ea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    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基準日：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112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年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10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月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15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日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)</a:t>
            </a:r>
            <a:endParaRPr lang="zh-TW" altLang="en-US" sz="28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318847" y="3393833"/>
          <a:ext cx="6875583" cy="242667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91861">
                  <a:extLst>
                    <a:ext uri="{9D8B030D-6E8A-4147-A177-3AD203B41FA5}">
                      <a16:colId xmlns:a16="http://schemas.microsoft.com/office/drawing/2014/main" val="183529818"/>
                    </a:ext>
                  </a:extLst>
                </a:gridCol>
                <a:gridCol w="2291861">
                  <a:extLst>
                    <a:ext uri="{9D8B030D-6E8A-4147-A177-3AD203B41FA5}">
                      <a16:colId xmlns:a16="http://schemas.microsoft.com/office/drawing/2014/main" val="3006153883"/>
                    </a:ext>
                  </a:extLst>
                </a:gridCol>
                <a:gridCol w="2291861">
                  <a:extLst>
                    <a:ext uri="{9D8B030D-6E8A-4147-A177-3AD203B41FA5}">
                      <a16:colId xmlns:a16="http://schemas.microsoft.com/office/drawing/2014/main" val="793066018"/>
                    </a:ext>
                  </a:extLst>
                </a:gridCol>
              </a:tblGrid>
              <a:tr h="1162782"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sz="2400" b="0" noProof="0" dirty="0">
                          <a:latin typeface="+mn-ea"/>
                          <a:ea typeface="+mn-ea"/>
                        </a:rPr>
                        <a:t>碩博班</a:t>
                      </a:r>
                    </a:p>
                  </a:txBody>
                  <a:tcPr marL="101933" marR="101933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sz="2400" b="0" noProof="0" dirty="0">
                          <a:latin typeface="+mn-ea"/>
                          <a:ea typeface="+mn-ea"/>
                        </a:rPr>
                        <a:t>學士班</a:t>
                      </a:r>
                      <a:endParaRPr lang="en-US" altLang="zh-TW" sz="2400" b="0" noProof="0" dirty="0">
                        <a:latin typeface="+mn-ea"/>
                        <a:ea typeface="+mn-ea"/>
                      </a:endParaRPr>
                    </a:p>
                  </a:txBody>
                  <a:tcPr marL="101933" marR="101933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sz="2400" b="0" noProof="0" dirty="0">
                          <a:latin typeface="+mn-ea"/>
                          <a:ea typeface="+mn-ea"/>
                        </a:rPr>
                        <a:t>進修學士班</a:t>
                      </a:r>
                      <a:endParaRPr lang="en-US" altLang="zh-TW" sz="2400" b="0" noProof="0" dirty="0">
                        <a:latin typeface="+mn-ea"/>
                        <a:ea typeface="+mn-ea"/>
                      </a:endParaRPr>
                    </a:p>
                  </a:txBody>
                  <a:tcPr marL="101933" marR="101933" anchor="ctr"/>
                </a:tc>
                <a:extLst>
                  <a:ext uri="{0D108BD9-81ED-4DB2-BD59-A6C34878D82A}">
                    <a16:rowId xmlns:a16="http://schemas.microsoft.com/office/drawing/2014/main" val="4146652268"/>
                  </a:ext>
                </a:extLst>
              </a:tr>
              <a:tr h="1263894"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2400" b="0" noProof="0" dirty="0"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445</a:t>
                      </a:r>
                    </a:p>
                  </a:txBody>
                  <a:tcPr marL="101933" marR="101933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2400" b="0" noProof="0" dirty="0"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2356</a:t>
                      </a:r>
                    </a:p>
                  </a:txBody>
                  <a:tcPr marL="101933" marR="101933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2400" b="0" noProof="0" dirty="0"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348</a:t>
                      </a:r>
                    </a:p>
                  </a:txBody>
                  <a:tcPr marL="101933" marR="101933" anchor="ctr"/>
                </a:tc>
                <a:extLst>
                  <a:ext uri="{0D108BD9-81ED-4DB2-BD59-A6C34878D82A}">
                    <a16:rowId xmlns:a16="http://schemas.microsoft.com/office/drawing/2014/main" val="735545019"/>
                  </a:ext>
                </a:extLst>
              </a:tr>
            </a:tbl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EF1DEED-18F8-66DE-606A-63B20F865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92B8A2-A51A-4E9D-AD8A-2AFF67A430D5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4922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latin typeface="+mj-ea"/>
              </a:rPr>
              <a:t>業務說明</a:t>
            </a:r>
            <a:r>
              <a:rPr lang="en-US" altLang="zh-TW" dirty="0">
                <a:latin typeface="+mj-ea"/>
              </a:rPr>
              <a:t>-</a:t>
            </a:r>
            <a:r>
              <a:rPr lang="zh-TW" altLang="en-US" dirty="0">
                <a:latin typeface="+mj-ea"/>
              </a:rPr>
              <a:t>學生人數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356230" cy="1568207"/>
          </a:xfrm>
        </p:spPr>
        <p:txBody>
          <a:bodyPr rtlCol="0">
            <a:noAutofit/>
          </a:bodyPr>
          <a:lstStyle/>
          <a:p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休學：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252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人</a:t>
            </a:r>
            <a:endParaRPr lang="en-US" altLang="zh-TW" sz="2800" dirty="0">
              <a:latin typeface="+mj-ea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    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(112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學年度第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1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學期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)</a:t>
            </a:r>
            <a:endParaRPr lang="zh-TW" altLang="en-US" sz="28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318847" y="3393833"/>
          <a:ext cx="6875583" cy="242667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91861">
                  <a:extLst>
                    <a:ext uri="{9D8B030D-6E8A-4147-A177-3AD203B41FA5}">
                      <a16:colId xmlns:a16="http://schemas.microsoft.com/office/drawing/2014/main" val="183529818"/>
                    </a:ext>
                  </a:extLst>
                </a:gridCol>
                <a:gridCol w="2291861">
                  <a:extLst>
                    <a:ext uri="{9D8B030D-6E8A-4147-A177-3AD203B41FA5}">
                      <a16:colId xmlns:a16="http://schemas.microsoft.com/office/drawing/2014/main" val="3006153883"/>
                    </a:ext>
                  </a:extLst>
                </a:gridCol>
                <a:gridCol w="2291861">
                  <a:extLst>
                    <a:ext uri="{9D8B030D-6E8A-4147-A177-3AD203B41FA5}">
                      <a16:colId xmlns:a16="http://schemas.microsoft.com/office/drawing/2014/main" val="793066018"/>
                    </a:ext>
                  </a:extLst>
                </a:gridCol>
              </a:tblGrid>
              <a:tr h="116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0" noProof="0" dirty="0">
                          <a:latin typeface="+mn-ea"/>
                          <a:ea typeface="+mn-ea"/>
                        </a:rPr>
                        <a:t>碩博班</a:t>
                      </a:r>
                    </a:p>
                  </a:txBody>
                  <a:tcPr marL="101933" marR="10193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0" noProof="0" dirty="0">
                          <a:latin typeface="+mn-ea"/>
                          <a:ea typeface="+mn-ea"/>
                        </a:rPr>
                        <a:t>學士班</a:t>
                      </a:r>
                      <a:endParaRPr lang="en-US" altLang="zh-TW" sz="2200" b="0" noProof="0" dirty="0">
                        <a:latin typeface="+mn-ea"/>
                        <a:ea typeface="+mn-ea"/>
                      </a:endParaRPr>
                    </a:p>
                  </a:txBody>
                  <a:tcPr marL="101933" marR="10193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0" noProof="0" dirty="0">
                          <a:latin typeface="+mn-ea"/>
                          <a:ea typeface="+mn-ea"/>
                        </a:rPr>
                        <a:t>進修學士班</a:t>
                      </a:r>
                      <a:endParaRPr lang="en-US" altLang="zh-TW" sz="2200" b="0" noProof="0" dirty="0">
                        <a:latin typeface="+mn-ea"/>
                        <a:ea typeface="+mn-ea"/>
                      </a:endParaRPr>
                    </a:p>
                  </a:txBody>
                  <a:tcPr marL="101933" marR="101933" anchor="ctr"/>
                </a:tc>
                <a:extLst>
                  <a:ext uri="{0D108BD9-81ED-4DB2-BD59-A6C34878D82A}">
                    <a16:rowId xmlns:a16="http://schemas.microsoft.com/office/drawing/2014/main" val="4146652268"/>
                  </a:ext>
                </a:extLst>
              </a:tr>
              <a:tr h="1263894"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2400" b="0" noProof="0" dirty="0"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101933" marR="101933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2400" b="0" noProof="0" dirty="0"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101933" marR="101933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2400" b="0" noProof="0" dirty="0"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101933" marR="101933" anchor="ctr"/>
                </a:tc>
                <a:extLst>
                  <a:ext uri="{0D108BD9-81ED-4DB2-BD59-A6C34878D82A}">
                    <a16:rowId xmlns:a16="http://schemas.microsoft.com/office/drawing/2014/main" val="735545019"/>
                  </a:ext>
                </a:extLst>
              </a:tr>
            </a:tbl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B8CD8C5-A9FB-513D-0A7F-4B59D634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92B8A2-A51A-4E9D-AD8A-2AFF67A430D5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478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latin typeface="+mj-ea"/>
              </a:rPr>
              <a:t>業務說明</a:t>
            </a:r>
            <a:r>
              <a:rPr lang="en-US" altLang="zh-TW" dirty="0">
                <a:latin typeface="+mj-ea"/>
              </a:rPr>
              <a:t>-</a:t>
            </a:r>
            <a:r>
              <a:rPr lang="zh-TW" altLang="en-US" dirty="0">
                <a:latin typeface="+mj-ea"/>
              </a:rPr>
              <a:t>學生人數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356230" cy="1568207"/>
          </a:xfrm>
        </p:spPr>
        <p:txBody>
          <a:bodyPr rtlCol="0">
            <a:noAutofit/>
          </a:bodyPr>
          <a:lstStyle/>
          <a:p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退學：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150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人</a:t>
            </a:r>
            <a:endParaRPr lang="en-US" altLang="zh-TW" sz="2800" dirty="0">
              <a:latin typeface="+mj-ea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zh-TW" altLang="en-US" sz="4000" dirty="0">
                <a:ea typeface="標楷體" panose="03000509000000000000" pitchFamily="65" charset="-120"/>
                <a:cs typeface="Arial" panose="020B0604020202020204" pitchFamily="34" charset="0"/>
              </a:rPr>
              <a:t>   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(112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學年度第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1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學期；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113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年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1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月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24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日止</a:t>
            </a:r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)</a:t>
            </a:r>
            <a:endParaRPr lang="zh-TW" altLang="en-US" sz="28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318847" y="3393833"/>
          <a:ext cx="6875583" cy="242667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91861">
                  <a:extLst>
                    <a:ext uri="{9D8B030D-6E8A-4147-A177-3AD203B41FA5}">
                      <a16:colId xmlns:a16="http://schemas.microsoft.com/office/drawing/2014/main" val="183529818"/>
                    </a:ext>
                  </a:extLst>
                </a:gridCol>
                <a:gridCol w="2291861">
                  <a:extLst>
                    <a:ext uri="{9D8B030D-6E8A-4147-A177-3AD203B41FA5}">
                      <a16:colId xmlns:a16="http://schemas.microsoft.com/office/drawing/2014/main" val="3006153883"/>
                    </a:ext>
                  </a:extLst>
                </a:gridCol>
                <a:gridCol w="2291861">
                  <a:extLst>
                    <a:ext uri="{9D8B030D-6E8A-4147-A177-3AD203B41FA5}">
                      <a16:colId xmlns:a16="http://schemas.microsoft.com/office/drawing/2014/main" val="793066018"/>
                    </a:ext>
                  </a:extLst>
                </a:gridCol>
              </a:tblGrid>
              <a:tr h="116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noProof="0" dirty="0">
                          <a:latin typeface="+mn-ea"/>
                          <a:ea typeface="+mn-ea"/>
                        </a:rPr>
                        <a:t>碩博班</a:t>
                      </a:r>
                    </a:p>
                  </a:txBody>
                  <a:tcPr marL="101933" marR="10193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noProof="0" dirty="0">
                          <a:latin typeface="+mn-ea"/>
                          <a:ea typeface="+mn-ea"/>
                        </a:rPr>
                        <a:t>學士班</a:t>
                      </a:r>
                      <a:endParaRPr lang="en-US" altLang="zh-TW" sz="2400" b="0" noProof="0" dirty="0">
                        <a:latin typeface="+mn-ea"/>
                        <a:ea typeface="+mn-ea"/>
                      </a:endParaRPr>
                    </a:p>
                  </a:txBody>
                  <a:tcPr marL="101933" marR="10193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noProof="0" dirty="0">
                          <a:latin typeface="+mn-ea"/>
                          <a:ea typeface="+mn-ea"/>
                        </a:rPr>
                        <a:t>進修學士班</a:t>
                      </a:r>
                      <a:endParaRPr lang="en-US" altLang="zh-TW" sz="2400" b="0" noProof="0" dirty="0">
                        <a:latin typeface="+mn-ea"/>
                        <a:ea typeface="+mn-ea"/>
                      </a:endParaRPr>
                    </a:p>
                  </a:txBody>
                  <a:tcPr marL="101933" marR="101933" anchor="ctr"/>
                </a:tc>
                <a:extLst>
                  <a:ext uri="{0D108BD9-81ED-4DB2-BD59-A6C34878D82A}">
                    <a16:rowId xmlns:a16="http://schemas.microsoft.com/office/drawing/2014/main" val="4146652268"/>
                  </a:ext>
                </a:extLst>
              </a:tr>
              <a:tr h="1263894"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2400" b="0" noProof="0" dirty="0"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101933" marR="101933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2400" b="0" noProof="0" dirty="0"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101933" marR="101933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2400" b="0" noProof="0" dirty="0"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101933" marR="101933" anchor="ctr"/>
                </a:tc>
                <a:extLst>
                  <a:ext uri="{0D108BD9-81ED-4DB2-BD59-A6C34878D82A}">
                    <a16:rowId xmlns:a16="http://schemas.microsoft.com/office/drawing/2014/main" val="735545019"/>
                  </a:ext>
                </a:extLst>
              </a:tr>
            </a:tbl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83118F8-5851-710A-9DB2-FFDA89D64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92B8A2-A51A-4E9D-AD8A-2AFF67A430D5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39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latin typeface="+mj-ea"/>
              </a:rPr>
              <a:t>業務說明</a:t>
            </a:r>
            <a:r>
              <a:rPr lang="en-US" altLang="zh-TW" dirty="0">
                <a:latin typeface="+mj-ea"/>
              </a:rPr>
              <a:t>-</a:t>
            </a:r>
            <a:r>
              <a:rPr lang="zh-TW" altLang="en-US" dirty="0">
                <a:latin typeface="+mj-ea"/>
              </a:rPr>
              <a:t>新生註冊率</a:t>
            </a:r>
            <a:endParaRPr lang="zh-TW" altLang="en-US" b="0" dirty="0">
              <a:latin typeface="+mj-ea"/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809036" y="1540189"/>
            <a:ext cx="8382714" cy="3777622"/>
          </a:xfrm>
        </p:spPr>
        <p:txBody>
          <a:bodyPr rtlCol="0">
            <a:normAutofit lnSpcReduction="10000"/>
          </a:bodyPr>
          <a:lstStyle/>
          <a:p>
            <a:pPr lvl="0"/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新生註冊率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新生註冊率＝［新生註冊人數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+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在臺境外學生實際新生註冊人數］（不含保留入學資格人數、退學人數、非境外學生之外加名額）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/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（核定招生名額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+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在臺境外學生實際新生註冊人數）（不含保留入學資格人數、非境外學生之外加名額）</a:t>
            </a:r>
            <a:endParaRPr lang="en-US" altLang="zh-TW" sz="2400" dirty="0">
              <a:latin typeface="+mn-ea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本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(112)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學年度本校新生註冊率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含境外生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)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為</a:t>
            </a:r>
            <a:r>
              <a:rPr lang="en-US" altLang="zh-TW" sz="2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98.60%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，經教育部公告，本校新生註冊率在全國公立大學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(</a:t>
            </a:r>
            <a:r>
              <a:rPr lang="en-US" altLang="zh-TW" sz="2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32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所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)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排名第</a:t>
            </a:r>
            <a:r>
              <a:rPr lang="en-US" altLang="zh-TW" sz="2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8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；公立大專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(</a:t>
            </a:r>
            <a:r>
              <a:rPr lang="en-US" altLang="zh-TW" sz="2400" dirty="0">
                <a:solidFill>
                  <a:srgbClr val="009900"/>
                </a:solidFill>
                <a:latin typeface="+mn-ea"/>
                <a:cs typeface="Arial" panose="020B0604020202020204" pitchFamily="34" charset="0"/>
              </a:rPr>
              <a:t>47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所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)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排名第</a:t>
            </a:r>
            <a:r>
              <a:rPr lang="en-US" altLang="zh-TW" sz="2400" dirty="0">
                <a:solidFill>
                  <a:srgbClr val="009900"/>
                </a:solidFill>
                <a:latin typeface="+mn-ea"/>
                <a:cs typeface="Arial" panose="020B0604020202020204" pitchFamily="34" charset="0"/>
              </a:rPr>
              <a:t>10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；公私立大專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(</a:t>
            </a:r>
            <a:r>
              <a:rPr lang="en-US" altLang="zh-TW" sz="2400" dirty="0">
                <a:solidFill>
                  <a:srgbClr val="7030A0"/>
                </a:solidFill>
                <a:latin typeface="+mn-ea"/>
                <a:cs typeface="Arial" panose="020B0604020202020204" pitchFamily="34" charset="0"/>
              </a:rPr>
              <a:t>148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所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)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排名第</a:t>
            </a:r>
            <a:r>
              <a:rPr lang="en-US" altLang="zh-TW" sz="2400" dirty="0">
                <a:solidFill>
                  <a:srgbClr val="7030A0"/>
                </a:solidFill>
                <a:latin typeface="+mn-ea"/>
                <a:cs typeface="Arial" panose="020B0604020202020204" pitchFamily="34" charset="0"/>
              </a:rPr>
              <a:t>15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。 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9376C40-6DC3-D141-1BF0-01435EC8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5969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latin typeface="+mj-ea"/>
              </a:rPr>
              <a:t>業務說明</a:t>
            </a:r>
            <a:r>
              <a:rPr lang="en-US" altLang="zh-TW" dirty="0">
                <a:latin typeface="+mj-ea"/>
              </a:rPr>
              <a:t>-</a:t>
            </a:r>
            <a:r>
              <a:rPr lang="zh-TW" altLang="en-US" dirty="0">
                <a:latin typeface="+mj-ea"/>
              </a:rPr>
              <a:t>新生註冊率</a:t>
            </a:r>
            <a:endParaRPr lang="zh-TW" altLang="en-US" b="0" dirty="0">
              <a:latin typeface="+mj-ea"/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809036" y="1540189"/>
            <a:ext cx="8382714" cy="3777622"/>
          </a:xfrm>
        </p:spPr>
        <p:txBody>
          <a:bodyPr rtlCol="0">
            <a:normAutofit/>
          </a:bodyPr>
          <a:lstStyle/>
          <a:p>
            <a:pPr lvl="0"/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新生註冊率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zh-TW" altLang="en-US" sz="2400" dirty="0">
                <a:latin typeface="+mn-ea"/>
                <a:cs typeface="Arial" panose="020B0604020202020204" pitchFamily="34" charset="0"/>
              </a:rPr>
              <a:t>依專科以上學校總量發展規模與資源條件標準第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8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條規定，專科以上學校有下列情事之一者，教育部得調整其招生名額總量或各院、所、系、科與學位學程之招生名額：      </a:t>
            </a:r>
            <a:r>
              <a:rPr lang="zh-TW" altLang="en-US" sz="2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四年以上學制學士班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及二年制學士班，最近連續二個學年度新生註冊率，於</a:t>
            </a:r>
            <a:r>
              <a:rPr lang="zh-TW" altLang="en-US" sz="2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公立學校均未達百分之八十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；</a:t>
            </a:r>
            <a:r>
              <a:rPr lang="zh-TW" altLang="en-US" sz="2400" dirty="0">
                <a:solidFill>
                  <a:srgbClr val="009900"/>
                </a:solidFill>
                <a:latin typeface="+mn-ea"/>
                <a:cs typeface="Arial" panose="020B0604020202020204" pitchFamily="34" charset="0"/>
              </a:rPr>
              <a:t>碩士班及碩士在職專班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最近連續二個學年度新生註冊率均</a:t>
            </a:r>
            <a:r>
              <a:rPr lang="zh-TW" altLang="en-US" sz="2400" dirty="0">
                <a:solidFill>
                  <a:srgbClr val="009900"/>
                </a:solidFill>
                <a:latin typeface="+mn-ea"/>
                <a:cs typeface="Arial" panose="020B0604020202020204" pitchFamily="34" charset="0"/>
              </a:rPr>
              <a:t>未達百分之七十者。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9376C40-6DC3-D141-1BF0-01435EC8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8120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latin typeface="+mj-ea"/>
              </a:rPr>
              <a:t>業務說明</a:t>
            </a:r>
            <a:r>
              <a:rPr lang="en-US" altLang="zh-TW" dirty="0">
                <a:latin typeface="+mj-ea"/>
              </a:rPr>
              <a:t>-</a:t>
            </a:r>
            <a:r>
              <a:rPr lang="zh-TW" altLang="en-US" dirty="0">
                <a:latin typeface="+mj-ea"/>
              </a:rPr>
              <a:t>就學穩定率</a:t>
            </a:r>
            <a:endParaRPr lang="zh-TW" altLang="en-US" b="0" dirty="0">
              <a:latin typeface="+mj-ea"/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809036" y="1540189"/>
            <a:ext cx="8382714" cy="3777622"/>
          </a:xfrm>
        </p:spPr>
        <p:txBody>
          <a:bodyPr rtlCol="0">
            <a:normAutofit/>
          </a:bodyPr>
          <a:lstStyle/>
          <a:p>
            <a:pPr lvl="0"/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就學穩定率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zh-TW" altLang="en-US" sz="2400" dirty="0">
                <a:latin typeface="+mn-ea"/>
                <a:cs typeface="Arial" panose="020B0604020202020204" pitchFamily="34" charset="0"/>
              </a:rPr>
              <a:t>就學穩定率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=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當學年度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2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年級在學學生數／前一學年度錄取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1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年級在學學生數</a:t>
            </a:r>
            <a:endParaRPr lang="en-US" altLang="zh-TW" sz="2400" dirty="0">
              <a:latin typeface="+mn-ea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zh-TW" altLang="en-US" sz="2400" dirty="0">
                <a:latin typeface="+mn-ea"/>
                <a:cs typeface="Arial" panose="020B0604020202020204" pitchFamily="34" charset="0"/>
              </a:rPr>
              <a:t>經教育部公告，本校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112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學年度全國學士班以下就學穩定率，在全國公立大學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(</a:t>
            </a:r>
            <a:r>
              <a:rPr lang="en-US" altLang="zh-TW" sz="2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32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所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)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排名</a:t>
            </a:r>
            <a:r>
              <a:rPr lang="en-US" altLang="zh-TW" sz="2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28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；進修學制學士班以下就學穩定率，在全國公立大學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(</a:t>
            </a:r>
            <a:r>
              <a:rPr lang="en-US" altLang="zh-TW" sz="2400" dirty="0">
                <a:solidFill>
                  <a:srgbClr val="009900"/>
                </a:solidFill>
                <a:latin typeface="+mn-ea"/>
                <a:cs typeface="Arial" panose="020B0604020202020204" pitchFamily="34" charset="0"/>
              </a:rPr>
              <a:t>14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所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)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排名</a:t>
            </a:r>
            <a:r>
              <a:rPr lang="en-US" altLang="zh-TW" sz="2400" dirty="0">
                <a:solidFill>
                  <a:srgbClr val="009900"/>
                </a:solidFill>
                <a:latin typeface="+mn-ea"/>
                <a:cs typeface="Arial" panose="020B0604020202020204" pitchFamily="34" charset="0"/>
              </a:rPr>
              <a:t>11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。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zh-TW" altLang="en-US" sz="24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9376C40-6DC3-D141-1BF0-01435EC8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132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latin typeface="+mj-ea"/>
              </a:rPr>
              <a:t>業務說明</a:t>
            </a:r>
            <a:r>
              <a:rPr lang="en-US" altLang="zh-TW" dirty="0">
                <a:latin typeface="+mj-ea"/>
              </a:rPr>
              <a:t>-</a:t>
            </a:r>
            <a:r>
              <a:rPr lang="zh-TW" altLang="en-US" dirty="0">
                <a:latin typeface="+mj-ea"/>
              </a:rPr>
              <a:t>就學穩定率</a:t>
            </a:r>
            <a:endParaRPr lang="zh-TW" altLang="en-US" b="0" dirty="0">
              <a:latin typeface="+mj-ea"/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809036" y="1540189"/>
            <a:ext cx="8382714" cy="3777622"/>
          </a:xfrm>
        </p:spPr>
        <p:txBody>
          <a:bodyPr rtlCol="0">
            <a:normAutofit/>
          </a:bodyPr>
          <a:lstStyle/>
          <a:p>
            <a:pPr lvl="0"/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就學穩定率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本校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109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至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111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學年度休學人數分別為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491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、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428 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、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495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人；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109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至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111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學年度退學人數分別為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307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、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283 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、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282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人，為提升本校在學學生數、增進就學穩定率，</a:t>
            </a:r>
            <a:r>
              <a:rPr lang="zh-TW" altLang="en-US" sz="2400" dirty="0">
                <a:solidFill>
                  <a:srgbClr val="009900"/>
                </a:solidFill>
                <a:latin typeface="+mn-ea"/>
                <a:cs typeface="Arial" panose="020B0604020202020204" pitchFamily="34" charset="0"/>
              </a:rPr>
              <a:t>請各學系</a:t>
            </a:r>
            <a:r>
              <a:rPr lang="en-US" altLang="zh-TW" sz="2400" dirty="0">
                <a:solidFill>
                  <a:srgbClr val="009900"/>
                </a:solidFill>
                <a:latin typeface="+mn-ea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rgbClr val="009900"/>
                </a:solidFill>
                <a:latin typeface="+mn-ea"/>
                <a:cs typeface="Arial" panose="020B0604020202020204" pitchFamily="34" charset="0"/>
              </a:rPr>
              <a:t>含導師</a:t>
            </a:r>
            <a:r>
              <a:rPr lang="en-US" altLang="zh-TW" sz="2400" dirty="0">
                <a:solidFill>
                  <a:srgbClr val="009900"/>
                </a:solidFill>
                <a:latin typeface="+mn-ea"/>
                <a:cs typeface="Arial" panose="020B0604020202020204" pitchFamily="34" charset="0"/>
              </a:rPr>
              <a:t>)</a:t>
            </a:r>
            <a:r>
              <a:rPr lang="zh-TW" altLang="en-US" sz="2400" dirty="0">
                <a:solidFill>
                  <a:srgbClr val="009900"/>
                </a:solidFill>
                <a:latin typeface="+mn-ea"/>
                <a:cs typeface="Arial" panose="020B0604020202020204" pitchFamily="34" charset="0"/>
              </a:rPr>
              <a:t>與相關單位協助加強學生申請休退學之輔導關懷事宜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。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zh-TW" altLang="en-US" sz="24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9376C40-6DC3-D141-1BF0-01435EC8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508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428" y="487471"/>
            <a:ext cx="7620000" cy="754063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3600" dirty="0">
                <a:latin typeface="+mj-ea"/>
              </a:rPr>
              <a:t>工作職掌</a:t>
            </a:r>
            <a:r>
              <a:rPr lang="en-US" altLang="zh-TW" sz="3600" dirty="0">
                <a:latin typeface="+mj-ea"/>
              </a:rPr>
              <a:t>-</a:t>
            </a:r>
            <a:r>
              <a:rPr lang="zh-TW" altLang="en-US" sz="3600" dirty="0">
                <a:latin typeface="+mj-ea"/>
              </a:rPr>
              <a:t>學校</a:t>
            </a:r>
            <a:r>
              <a:rPr lang="zh-TW" altLang="en-US" dirty="0">
                <a:latin typeface="+mj-ea"/>
              </a:rPr>
              <a:t>課務</a:t>
            </a:r>
            <a:r>
              <a:rPr lang="zh-TW" altLang="en-US" sz="3600" dirty="0">
                <a:latin typeface="+mj-ea"/>
              </a:rPr>
              <a:t>業務 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1907428" y="1405495"/>
            <a:ext cx="7772400" cy="4924425"/>
          </a:xfrm>
        </p:spPr>
        <p:txBody>
          <a:bodyPr>
            <a:noAutofit/>
          </a:bodyPr>
          <a:lstStyle/>
          <a:p>
            <a:pPr marL="323850" eaLnBrk="1" hangingPunct="1">
              <a:lnSpc>
                <a:spcPct val="80000"/>
              </a:lnSpc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編訂本校年度重要行事曆</a:t>
            </a:r>
            <a:endParaRPr lang="en-US" altLang="zh-TW" sz="2000" dirty="0">
              <a:solidFill>
                <a:schemeClr val="tx1"/>
              </a:solidFill>
              <a:latin typeface="+mn-ea"/>
            </a:endParaRPr>
          </a:p>
          <a:p>
            <a:pPr marL="323850" eaLnBrk="1" hangingPunct="1">
              <a:lnSpc>
                <a:spcPct val="80000"/>
              </a:lnSpc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召開校課程委員會議</a:t>
            </a:r>
            <a:endParaRPr lang="en-US" altLang="zh-TW" sz="2000" dirty="0">
              <a:solidFill>
                <a:schemeClr val="tx1"/>
              </a:solidFill>
              <a:latin typeface="+mn-ea"/>
            </a:endParaRPr>
          </a:p>
          <a:p>
            <a:pPr marL="323850" eaLnBrk="1" hangingPunct="1">
              <a:lnSpc>
                <a:spcPct val="80000"/>
              </a:lnSpc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教學設備購置、教室空間規劃</a:t>
            </a:r>
            <a:endParaRPr lang="en-US" altLang="zh-TW" sz="2000" dirty="0">
              <a:solidFill>
                <a:schemeClr val="tx1"/>
              </a:solidFill>
              <a:latin typeface="+mn-ea"/>
            </a:endParaRPr>
          </a:p>
          <a:p>
            <a:pPr marL="323850" eaLnBrk="1" hangingPunct="1">
              <a:lnSpc>
                <a:spcPct val="80000"/>
              </a:lnSpc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擬訂每學期選課期程</a:t>
            </a:r>
            <a:endParaRPr lang="en-US" altLang="zh-TW" sz="2000" dirty="0">
              <a:solidFill>
                <a:schemeClr val="tx1"/>
              </a:solidFill>
              <a:latin typeface="+mn-ea"/>
            </a:endParaRPr>
          </a:p>
          <a:p>
            <a:pPr marL="323850" eaLnBrk="1" hangingPunct="1">
              <a:lnSpc>
                <a:spcPct val="80000"/>
              </a:lnSpc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規劃擬訂暑修開班事宜</a:t>
            </a:r>
            <a:endParaRPr lang="en-US" altLang="zh-TW" sz="2000" dirty="0">
              <a:solidFill>
                <a:schemeClr val="tx1"/>
              </a:solidFill>
              <a:latin typeface="+mn-ea"/>
            </a:endParaRPr>
          </a:p>
          <a:p>
            <a:pPr marL="323850" eaLnBrk="1" hangingPunct="1">
              <a:lnSpc>
                <a:spcPct val="80000"/>
              </a:lnSpc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協辦招生組相關招生考試學科業務</a:t>
            </a:r>
            <a:endParaRPr lang="en-US" altLang="zh-TW" sz="2000" dirty="0">
              <a:solidFill>
                <a:schemeClr val="tx1"/>
              </a:solidFill>
              <a:latin typeface="+mn-ea"/>
            </a:endParaRPr>
          </a:p>
          <a:p>
            <a:pPr marL="323850" eaLnBrk="1" hangingPunct="1">
              <a:lnSpc>
                <a:spcPct val="80000"/>
              </a:lnSpc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承辦各學系開課選課相關業務</a:t>
            </a:r>
            <a:endParaRPr lang="en-US" altLang="zh-TW" sz="2000" dirty="0">
              <a:solidFill>
                <a:schemeClr val="tx1"/>
              </a:solidFill>
              <a:latin typeface="+mn-ea"/>
            </a:endParaRPr>
          </a:p>
          <a:p>
            <a:pPr marL="323850" eaLnBrk="1" hangingPunct="1">
              <a:lnSpc>
                <a:spcPct val="80000"/>
              </a:lnSpc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彙整全校專兼任教師鐘點費核計事宜</a:t>
            </a:r>
            <a:endParaRPr lang="en-US" altLang="zh-TW" sz="2000" dirty="0">
              <a:solidFill>
                <a:schemeClr val="tx1"/>
              </a:solidFill>
              <a:latin typeface="+mn-ea"/>
            </a:endParaRPr>
          </a:p>
          <a:p>
            <a:pPr marL="323850" eaLnBrk="1" hangingPunct="1">
              <a:lnSpc>
                <a:spcPct val="80000"/>
              </a:lnSpc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承辦學生調訓課程轉移及彈性修讀審查相關業務</a:t>
            </a:r>
            <a:endParaRPr lang="en-US" altLang="zh-TW" sz="2000" dirty="0">
              <a:solidFill>
                <a:schemeClr val="tx1"/>
              </a:solidFill>
              <a:latin typeface="+mn-ea"/>
            </a:endParaRPr>
          </a:p>
          <a:p>
            <a:pPr marL="323850" eaLnBrk="1" hangingPunct="1">
              <a:lnSpc>
                <a:spcPct val="80000"/>
              </a:lnSpc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承辦教師請假調補課相關事宜</a:t>
            </a:r>
            <a:endParaRPr lang="en-US" altLang="zh-TW" sz="2000" dirty="0">
              <a:solidFill>
                <a:schemeClr val="tx1"/>
              </a:solidFill>
              <a:latin typeface="+mn-ea"/>
            </a:endParaRPr>
          </a:p>
          <a:p>
            <a:pPr marL="323850" eaLnBrk="1" hangingPunct="1">
              <a:lnSpc>
                <a:spcPct val="80000"/>
              </a:lnSpc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督辦各學系辦理學系評鑑相關事宜</a:t>
            </a:r>
            <a:endParaRPr lang="en-US" altLang="zh-TW" sz="2000" dirty="0">
              <a:solidFill>
                <a:schemeClr val="tx1"/>
              </a:solidFill>
              <a:latin typeface="+mn-ea"/>
            </a:endParaRPr>
          </a:p>
          <a:p>
            <a:pPr marL="323850" eaLnBrk="1" hangingPunct="1">
              <a:lnSpc>
                <a:spcPct val="80000"/>
              </a:lnSpc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承辦學生缺曠課及扣考相關業務</a:t>
            </a:r>
            <a:endParaRPr lang="en-US" altLang="zh-TW" sz="2000" dirty="0">
              <a:solidFill>
                <a:schemeClr val="tx1"/>
              </a:solidFill>
              <a:latin typeface="+mn-ea"/>
            </a:endParaRPr>
          </a:p>
          <a:p>
            <a:pPr marL="323850" eaLnBrk="1" hangingPunct="1">
              <a:lnSpc>
                <a:spcPct val="80000"/>
              </a:lnSpc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辦理經濟不利學生產業實習獎助金業務</a:t>
            </a:r>
          </a:p>
          <a:p>
            <a:pPr marL="323850" eaLnBrk="1" hangingPunct="1">
              <a:lnSpc>
                <a:spcPct val="80000"/>
              </a:lnSpc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其他交辦事項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C29D870-2105-EA7C-EBEA-3ACD5137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435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latin typeface="+mj-ea"/>
              </a:rPr>
              <a:t>業務宣導</a:t>
            </a:r>
            <a:r>
              <a:rPr lang="en-US" altLang="zh-TW" dirty="0">
                <a:latin typeface="+mj-ea"/>
              </a:rPr>
              <a:t>-</a:t>
            </a:r>
            <a:r>
              <a:rPr lang="zh-TW" altLang="en-US" dirty="0">
                <a:latin typeface="+mj-ea"/>
              </a:rPr>
              <a:t>學期成績</a:t>
            </a:r>
            <a:endParaRPr lang="zh-TW" altLang="en-US" b="0" dirty="0">
              <a:latin typeface="+mj-ea"/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638300" y="1540189"/>
            <a:ext cx="8648700" cy="3777622"/>
          </a:xfrm>
        </p:spPr>
        <p:txBody>
          <a:bodyPr rtlCol="0"/>
          <a:lstStyle/>
          <a:p>
            <a:pPr lvl="0"/>
            <a:r>
              <a:rPr lang="zh-TW" altLang="en-US" sz="2800" dirty="0">
                <a:latin typeface="+mj-ea"/>
                <a:ea typeface="+mj-ea"/>
              </a:rPr>
              <a:t>期中預警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zh-TW" altLang="en-US" sz="2400" dirty="0">
                <a:latin typeface="+mn-ea"/>
              </a:rPr>
              <a:t>請配合辦理</a:t>
            </a:r>
            <a:r>
              <a:rPr lang="zh-TW" altLang="en-US" sz="2400" dirty="0">
                <a:solidFill>
                  <a:srgbClr val="0000FF"/>
                </a:solidFill>
                <a:latin typeface="+mn-ea"/>
              </a:rPr>
              <a:t>成績預警</a:t>
            </a:r>
            <a:r>
              <a:rPr lang="zh-TW" altLang="en-US" sz="2400" dirty="0">
                <a:latin typeface="+mn-ea"/>
              </a:rPr>
              <a:t>作業</a:t>
            </a:r>
            <a:r>
              <a:rPr lang="en-US" altLang="zh-TW" sz="2400" dirty="0">
                <a:latin typeface="+mn-ea"/>
              </a:rPr>
              <a:t>(</a:t>
            </a:r>
            <a:r>
              <a:rPr lang="zh-TW" altLang="en-US" sz="2400" dirty="0">
                <a:solidFill>
                  <a:srgbClr val="0000FF"/>
                </a:solidFill>
                <a:latin typeface="+mn-ea"/>
              </a:rPr>
              <a:t>每學期第</a:t>
            </a:r>
            <a:r>
              <a:rPr lang="en-US" altLang="zh-TW" sz="2400" dirty="0">
                <a:solidFill>
                  <a:srgbClr val="0000FF"/>
                </a:solidFill>
                <a:latin typeface="+mn-ea"/>
              </a:rPr>
              <a:t>9</a:t>
            </a:r>
            <a:r>
              <a:rPr lang="zh-TW" altLang="en-US" sz="2400" dirty="0">
                <a:solidFill>
                  <a:srgbClr val="0000FF"/>
                </a:solidFill>
                <a:latin typeface="+mn-ea"/>
              </a:rPr>
              <a:t>至</a:t>
            </a:r>
            <a:r>
              <a:rPr lang="en-US" altLang="zh-TW" sz="2400" dirty="0">
                <a:solidFill>
                  <a:srgbClr val="0000FF"/>
                </a:solidFill>
                <a:latin typeface="+mn-ea"/>
              </a:rPr>
              <a:t>12</a:t>
            </a:r>
            <a:r>
              <a:rPr lang="zh-TW" altLang="en-US" sz="2400" dirty="0">
                <a:solidFill>
                  <a:srgbClr val="0000FF"/>
                </a:solidFill>
                <a:latin typeface="+mn-ea"/>
              </a:rPr>
              <a:t>週</a:t>
            </a:r>
            <a:r>
              <a:rPr lang="en-US" altLang="zh-TW" sz="2400" dirty="0">
                <a:latin typeface="+mn-ea"/>
              </a:rPr>
              <a:t>)</a:t>
            </a:r>
            <a:r>
              <a:rPr lang="zh-TW" altLang="en-US" sz="2400" dirty="0">
                <a:latin typeface="+mn-ea"/>
              </a:rPr>
              <a:t>：成績預警登錄作業、填寫學生成績期中預警輔導紀錄表、提供學生課業輔導等。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07BF3DE-5D87-3DD5-937F-1AF76D0E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3611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latin typeface="+mj-ea"/>
              </a:rPr>
              <a:t>業務宣導</a:t>
            </a:r>
            <a:r>
              <a:rPr lang="en-US" altLang="zh-TW" dirty="0">
                <a:latin typeface="+mj-ea"/>
              </a:rPr>
              <a:t>-</a:t>
            </a:r>
            <a:r>
              <a:rPr lang="zh-TW" altLang="en-US" dirty="0">
                <a:latin typeface="+mj-ea"/>
              </a:rPr>
              <a:t>學期成績</a:t>
            </a:r>
            <a:endParaRPr lang="zh-TW" altLang="en-US" b="0" dirty="0">
              <a:latin typeface="+mj-ea"/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2244435" y="1882552"/>
            <a:ext cx="8033039" cy="4351338"/>
          </a:xfrm>
        </p:spPr>
        <p:txBody>
          <a:bodyPr rtlCol="0"/>
          <a:lstStyle/>
          <a:p>
            <a:pPr lvl="0"/>
            <a:r>
              <a:rPr lang="zh-TW" altLang="en-US" sz="2800" dirty="0">
                <a:latin typeface="+mj-ea"/>
                <a:ea typeface="+mj-ea"/>
              </a:rPr>
              <a:t>成績繳交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zh-TW" altLang="en-US" sz="2400" dirty="0">
                <a:latin typeface="+mn-ea"/>
                <a:cs typeface="Arial" panose="020B0604020202020204" pitchFamily="34" charset="0"/>
              </a:rPr>
              <a:t>請依本校教師送交或更正成績實施要點第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7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點規定，於</a:t>
            </a:r>
            <a:r>
              <a:rPr lang="zh-TW" altLang="en-US" sz="2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每學期期末考試結束後一週內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，將成績上傳至本校教務行政系統 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未依限登錄成績者，依本校教教師送交或更正成績實施要點、教師教學評量要點等規定辦理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)</a:t>
            </a:r>
            <a:r>
              <a:rPr lang="zh-TW" altLang="en-US" sz="2400" dirty="0">
                <a:latin typeface="+mn-ea"/>
              </a:rPr>
              <a:t>。</a:t>
            </a:r>
            <a:endParaRPr lang="en-US" altLang="zh-TW" sz="2400" dirty="0">
              <a:latin typeface="+mn-ea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zh-TW" altLang="en-US" sz="2400" dirty="0">
              <a:latin typeface="+mn-ea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F2B0DE2-EC1D-863B-DC21-A30E6DFBC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23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latin typeface="+mj-ea"/>
              </a:rPr>
              <a:t>業務宣導</a:t>
            </a:r>
            <a:r>
              <a:rPr lang="en-US" altLang="zh-TW" dirty="0">
                <a:latin typeface="+mj-ea"/>
              </a:rPr>
              <a:t>-</a:t>
            </a:r>
            <a:r>
              <a:rPr lang="zh-TW" altLang="en-US" dirty="0">
                <a:latin typeface="+mj-ea"/>
              </a:rPr>
              <a:t>學位論文</a:t>
            </a:r>
            <a:endParaRPr lang="zh-TW" altLang="en-US" b="0" dirty="0">
              <a:latin typeface="+mj-ea"/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638300" y="1540189"/>
            <a:ext cx="8915400" cy="3777622"/>
          </a:xfrm>
        </p:spPr>
        <p:txBody>
          <a:bodyPr rtlCol="0">
            <a:normAutofit/>
          </a:bodyPr>
          <a:lstStyle/>
          <a:p>
            <a:pPr lvl="0"/>
            <a:r>
              <a:rPr lang="zh-TW" altLang="en-US" sz="2800" dirty="0">
                <a:latin typeface="+mj-ea"/>
                <a:ea typeface="+mj-ea"/>
              </a:rPr>
              <a:t>論文品保</a:t>
            </a:r>
          </a:p>
          <a:p>
            <a:pPr lvl="1">
              <a:lnSpc>
                <a:spcPct val="100000"/>
              </a:lnSpc>
            </a:pPr>
            <a:r>
              <a:rPr lang="zh-TW" altLang="en-US" sz="2200" dirty="0">
                <a:latin typeface="+mn-ea"/>
              </a:rPr>
              <a:t>要求研究生完成</a:t>
            </a:r>
            <a:r>
              <a:rPr lang="zh-TW" altLang="en-US" sz="2200" dirty="0">
                <a:solidFill>
                  <a:srgbClr val="0000FF"/>
                </a:solidFill>
                <a:latin typeface="+mn-ea"/>
              </a:rPr>
              <a:t>至少</a:t>
            </a:r>
            <a:r>
              <a:rPr lang="en-US" altLang="zh-TW" sz="2200" dirty="0">
                <a:solidFill>
                  <a:srgbClr val="0000FF"/>
                </a:solidFill>
                <a:latin typeface="+mn-ea"/>
              </a:rPr>
              <a:t>6</a:t>
            </a:r>
            <a:r>
              <a:rPr lang="zh-TW" altLang="en-US" sz="2200" dirty="0">
                <a:solidFill>
                  <a:srgbClr val="0000FF"/>
                </a:solidFill>
                <a:latin typeface="+mn-ea"/>
              </a:rPr>
              <a:t>小時學術倫理教育課程</a:t>
            </a:r>
            <a:r>
              <a:rPr lang="zh-TW" altLang="en-US" sz="2200" dirty="0">
                <a:latin typeface="+mn-ea"/>
              </a:rPr>
              <a:t>。</a:t>
            </a:r>
            <a:endParaRPr lang="en-US" altLang="zh-TW" sz="2200" dirty="0">
              <a:latin typeface="+mn-ea"/>
            </a:endParaRPr>
          </a:p>
          <a:p>
            <a:pPr lvl="1">
              <a:lnSpc>
                <a:spcPct val="100000"/>
              </a:lnSpc>
            </a:pPr>
            <a:r>
              <a:rPr lang="zh-TW" altLang="en-US" sz="2200" dirty="0">
                <a:solidFill>
                  <a:srgbClr val="FF0000"/>
                </a:solidFill>
                <a:latin typeface="+mn-ea"/>
              </a:rPr>
              <a:t>擬申請論文考試之研究生，須送論文原創性比對報告</a:t>
            </a:r>
            <a:r>
              <a:rPr lang="zh-TW" altLang="en-US" sz="2200" dirty="0">
                <a:latin typeface="+mn-ea"/>
              </a:rPr>
              <a:t>。</a:t>
            </a:r>
            <a:endParaRPr lang="en-US" altLang="zh-TW" sz="2200" dirty="0">
              <a:latin typeface="+mn-ea"/>
            </a:endParaRPr>
          </a:p>
          <a:p>
            <a:pPr lvl="1">
              <a:lnSpc>
                <a:spcPct val="100000"/>
              </a:lnSpc>
            </a:pPr>
            <a:r>
              <a:rPr lang="zh-TW" altLang="en-US" sz="2200" dirty="0">
                <a:latin typeface="+mn-ea"/>
              </a:rPr>
              <a:t>研究生所撰論文以公開為原則。</a:t>
            </a:r>
            <a:endParaRPr lang="en-US" altLang="zh-TW" sz="2200" dirty="0">
              <a:latin typeface="+mn-ea"/>
            </a:endParaRPr>
          </a:p>
          <a:p>
            <a:pPr lvl="1">
              <a:lnSpc>
                <a:spcPct val="100000"/>
              </a:lnSpc>
            </a:pPr>
            <a:r>
              <a:rPr lang="zh-TW" altLang="en-US" sz="2200" dirty="0">
                <a:latin typeface="+mn-ea"/>
              </a:rPr>
              <a:t>研究生畢業時應繳交「經指導教授簽署之論文原創性比對報告」及「符合學術倫理規範聲明書」給系所存查，始能畢業離校。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B9E4ECC-C9B6-ADDD-A4D7-466FB4230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56308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latin typeface="+mj-ea"/>
              </a:rPr>
              <a:t>業務宣導</a:t>
            </a:r>
            <a:r>
              <a:rPr lang="en-US" altLang="zh-TW" dirty="0">
                <a:latin typeface="+mj-ea"/>
              </a:rPr>
              <a:t>-</a:t>
            </a:r>
            <a:r>
              <a:rPr lang="zh-TW" altLang="en-US" dirty="0">
                <a:latin typeface="+mj-ea"/>
              </a:rPr>
              <a:t>學位論文</a:t>
            </a:r>
            <a:endParaRPr lang="zh-TW" altLang="en-US" b="0" dirty="0">
              <a:latin typeface="+mj-ea"/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638300" y="1540189"/>
            <a:ext cx="8915400" cy="3777622"/>
          </a:xfrm>
        </p:spPr>
        <p:txBody>
          <a:bodyPr rtlCol="0">
            <a:normAutofit/>
          </a:bodyPr>
          <a:lstStyle/>
          <a:p>
            <a:pPr lvl="0"/>
            <a:r>
              <a:rPr lang="zh-TW" altLang="en-US" sz="2800" dirty="0">
                <a:latin typeface="+mj-ea"/>
                <a:ea typeface="+mj-ea"/>
              </a:rPr>
              <a:t>論文品保</a:t>
            </a:r>
          </a:p>
          <a:p>
            <a:pPr lvl="1">
              <a:lnSpc>
                <a:spcPct val="100000"/>
              </a:lnSpc>
            </a:pPr>
            <a:r>
              <a:rPr lang="zh-TW" altLang="en-US" sz="2200" dirty="0">
                <a:solidFill>
                  <a:srgbClr val="FF0000"/>
                </a:solidFill>
                <a:latin typeface="+mn-ea"/>
              </a:rPr>
              <a:t>研究生應於取得學位前填具學位論文專業符合審核表，經學系專業符合審核通過。</a:t>
            </a:r>
            <a:endParaRPr lang="en-US" altLang="zh-TW" sz="2200" dirty="0">
              <a:solidFill>
                <a:srgbClr val="FF0000"/>
              </a:solidFill>
              <a:latin typeface="+mn-ea"/>
            </a:endParaRPr>
          </a:p>
          <a:p>
            <a:pPr lvl="1">
              <a:lnSpc>
                <a:spcPct val="100000"/>
              </a:lnSpc>
            </a:pPr>
            <a:r>
              <a:rPr lang="zh-TW" altLang="en-US" sz="2200" dirty="0">
                <a:latin typeface="+mn-ea"/>
              </a:rPr>
              <a:t>請學系將研究生學位論文專業符合審核表、</a:t>
            </a:r>
            <a:r>
              <a:rPr lang="zh-TW" altLang="en-US" sz="2200" dirty="0">
                <a:solidFill>
                  <a:srgbClr val="0000FF"/>
                </a:solidFill>
                <a:latin typeface="+mn-ea"/>
              </a:rPr>
              <a:t>學術倫理課程證明</a:t>
            </a:r>
            <a:r>
              <a:rPr lang="zh-TW" altLang="en-US" sz="2200" dirty="0">
                <a:latin typeface="+mn-ea"/>
              </a:rPr>
              <a:t>及論文原創性比對報告等影本</a:t>
            </a:r>
            <a:r>
              <a:rPr lang="en-US" altLang="zh-TW" sz="2200" dirty="0">
                <a:latin typeface="+mn-ea"/>
              </a:rPr>
              <a:t>(</a:t>
            </a:r>
            <a:r>
              <a:rPr lang="zh-TW" altLang="en-US" sz="2200" dirty="0">
                <a:latin typeface="+mn-ea"/>
              </a:rPr>
              <a:t>正本由學系留存</a:t>
            </a:r>
            <a:r>
              <a:rPr lang="en-US" altLang="zh-TW" sz="2200" dirty="0">
                <a:latin typeface="+mn-ea"/>
              </a:rPr>
              <a:t>)</a:t>
            </a:r>
            <a:r>
              <a:rPr lang="zh-TW" altLang="en-US" sz="2200" dirty="0">
                <a:latin typeface="+mn-ea"/>
              </a:rPr>
              <a:t>連同學位論文考試結果通知書送交教務處註冊組備查。</a:t>
            </a:r>
            <a:endParaRPr lang="en-US" altLang="zh-TW" sz="2200" dirty="0">
              <a:latin typeface="+mn-ea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82938E2-B180-F4C5-59F4-DCEB71E33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73391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latin typeface="+mj-ea"/>
              </a:rPr>
              <a:t>業務宣導</a:t>
            </a:r>
            <a:r>
              <a:rPr lang="en-US" altLang="zh-TW" dirty="0">
                <a:latin typeface="+mj-ea"/>
              </a:rPr>
              <a:t>-</a:t>
            </a:r>
            <a:r>
              <a:rPr lang="zh-TW" altLang="en-US" dirty="0">
                <a:latin typeface="+mj-ea"/>
              </a:rPr>
              <a:t>學位論文</a:t>
            </a:r>
            <a:endParaRPr lang="zh-TW" altLang="en-US" b="0" dirty="0">
              <a:latin typeface="+mj-ea"/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638300" y="1540189"/>
            <a:ext cx="8915400" cy="3777622"/>
          </a:xfrm>
        </p:spPr>
        <p:txBody>
          <a:bodyPr rtlCol="0">
            <a:normAutofit/>
          </a:bodyPr>
          <a:lstStyle/>
          <a:p>
            <a:pPr lvl="0"/>
            <a:r>
              <a:rPr lang="zh-TW" altLang="en-US" sz="2800" dirty="0">
                <a:solidFill>
                  <a:schemeClr val="tx1"/>
                </a:solidFill>
                <a:latin typeface="+mj-ea"/>
                <a:ea typeface="+mj-ea"/>
                <a:cs typeface="Arial" panose="020B0604020202020204" pitchFamily="34" charset="0"/>
              </a:rPr>
              <a:t>論文品保</a:t>
            </a:r>
          </a:p>
          <a:p>
            <a:pPr lvl="1">
              <a:lnSpc>
                <a:spcPct val="10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研究倫理與學術倫理均是研究人員應遵守的專業規定，惟兩者關注面向不同，前者關注隱私、保密及匿名議題，強調保護研究參與者權益；後者探討不當研究行為，例如：捏造、篡改及剽竊等問題。</a:t>
            </a:r>
            <a:endParaRPr lang="en-US" altLang="zh-TW" sz="2200" dirty="0">
              <a:solidFill>
                <a:schemeClr val="tx1"/>
              </a:solidFill>
              <a:latin typeface="+mn-ea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教育部臺灣學術倫理教育資源中心提供學術倫理線上課程，請學系協助轉知學生參考運用。</a:t>
            </a:r>
            <a:br>
              <a:rPr lang="en-US" altLang="zh-TW" sz="2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</a:br>
            <a:r>
              <a:rPr lang="en-US" altLang="zh-TW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https://ethics.moe.edu.tw/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D6E1247-968E-8F31-397C-9015EC7CB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2290695-FCFF-4CB0-89EC-17822C64EB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569" y="3909646"/>
            <a:ext cx="2268415" cy="226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7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latin typeface="+mj-ea"/>
              </a:rPr>
              <a:t>業務宣導</a:t>
            </a:r>
            <a:r>
              <a:rPr lang="en-US" altLang="zh-TW" dirty="0">
                <a:latin typeface="+mj-ea"/>
              </a:rPr>
              <a:t>-</a:t>
            </a:r>
            <a:r>
              <a:rPr lang="zh-TW" altLang="en-US" dirty="0">
                <a:latin typeface="+mj-ea"/>
              </a:rPr>
              <a:t>法規修訂</a:t>
            </a:r>
            <a:endParaRPr lang="zh-TW" altLang="en-US" b="0" dirty="0">
              <a:latin typeface="+mj-ea"/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638300" y="1540189"/>
            <a:ext cx="8915400" cy="3777622"/>
          </a:xfrm>
        </p:spPr>
        <p:txBody>
          <a:bodyPr rtlCol="0">
            <a:normAutofit/>
          </a:bodyPr>
          <a:lstStyle/>
          <a:p>
            <a:pPr lvl="0"/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學則修正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zh-TW" altLang="en-US" sz="2200" dirty="0">
                <a:latin typeface="+mn-ea"/>
                <a:cs typeface="Arial" panose="020B0604020202020204" pitchFamily="34" charset="0"/>
              </a:rPr>
              <a:t>依教育部</a:t>
            </a:r>
            <a:r>
              <a:rPr lang="en-US" altLang="zh-TW" sz="2200" dirty="0">
                <a:latin typeface="+mn-ea"/>
                <a:cs typeface="Arial" panose="020B0604020202020204" pitchFamily="34" charset="0"/>
              </a:rPr>
              <a:t>112</a:t>
            </a:r>
            <a:r>
              <a:rPr lang="zh-TW" altLang="en-US" sz="2200" dirty="0">
                <a:latin typeface="+mn-ea"/>
                <a:cs typeface="Arial" panose="020B0604020202020204" pitchFamily="34" charset="0"/>
              </a:rPr>
              <a:t>年</a:t>
            </a:r>
            <a:r>
              <a:rPr lang="en-US" altLang="zh-TW" sz="2200" dirty="0">
                <a:latin typeface="+mn-ea"/>
                <a:cs typeface="Arial" panose="020B0604020202020204" pitchFamily="34" charset="0"/>
              </a:rPr>
              <a:t>6</a:t>
            </a:r>
            <a:r>
              <a:rPr lang="zh-TW" altLang="en-US" sz="2200" dirty="0">
                <a:latin typeface="+mn-ea"/>
                <a:cs typeface="Arial" panose="020B0604020202020204" pitchFamily="34" charset="0"/>
              </a:rPr>
              <a:t>月</a:t>
            </a:r>
            <a:r>
              <a:rPr lang="en-US" altLang="zh-TW" sz="2200" dirty="0">
                <a:latin typeface="+mn-ea"/>
                <a:cs typeface="Arial" panose="020B0604020202020204" pitchFamily="34" charset="0"/>
              </a:rPr>
              <a:t>21</a:t>
            </a:r>
            <a:r>
              <a:rPr lang="zh-TW" altLang="en-US" sz="2200" dirty="0">
                <a:latin typeface="+mn-ea"/>
                <a:cs typeface="Arial" panose="020B0604020202020204" pitchFamily="34" charset="0"/>
              </a:rPr>
              <a:t>日臺教高通字第</a:t>
            </a:r>
            <a:r>
              <a:rPr lang="en-US" altLang="zh-TW" sz="2200" dirty="0">
                <a:latin typeface="+mn-ea"/>
                <a:cs typeface="Arial" panose="020B0604020202020204" pitchFamily="34" charset="0"/>
              </a:rPr>
              <a:t>1122201886</a:t>
            </a:r>
            <a:r>
              <a:rPr lang="zh-TW" altLang="en-US" sz="2200" dirty="0">
                <a:latin typeface="+mn-ea"/>
                <a:cs typeface="Arial" panose="020B0604020202020204" pitchFamily="34" charset="0"/>
              </a:rPr>
              <a:t>號函示，為支持學生就學期間同時完成服役及修畢學位，能與其他未服役學生相同，接續投入職場或升學，不受影響，</a:t>
            </a:r>
            <a:r>
              <a:rPr lang="zh-TW" altLang="en-US" sz="22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增訂本校學士班就學役男彈性修業措施規定</a:t>
            </a:r>
            <a:r>
              <a:rPr lang="zh-TW" altLang="en-US" sz="2200" dirty="0">
                <a:latin typeface="+mn-ea"/>
                <a:cs typeface="Arial" panose="020B0604020202020204" pitchFamily="34" charset="0"/>
              </a:rPr>
              <a:t>；另因應未來課程調整需要，</a:t>
            </a:r>
            <a:r>
              <a:rPr lang="zh-TW" altLang="en-US" sz="22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刪除本校學則有關全民國防教育軍事訓練課程</a:t>
            </a:r>
            <a:r>
              <a:rPr lang="zh-TW" altLang="en-US" sz="220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規定</a:t>
            </a:r>
            <a:r>
              <a:rPr lang="zh-TW" altLang="en-US" sz="2200">
                <a:latin typeface="+mn-ea"/>
                <a:cs typeface="Arial" panose="020B0604020202020204" pitchFamily="34" charset="0"/>
              </a:rPr>
              <a:t>。</a:t>
            </a:r>
            <a:r>
              <a:rPr lang="en-US" altLang="zh-TW" sz="2200">
                <a:latin typeface="+mn-ea"/>
                <a:cs typeface="Arial" panose="020B0604020202020204" pitchFamily="34" charset="0"/>
              </a:rPr>
              <a:t>(</a:t>
            </a:r>
            <a:r>
              <a:rPr lang="zh-TW" altLang="en-US" sz="2200" dirty="0">
                <a:latin typeface="+mn-ea"/>
                <a:cs typeface="Arial" panose="020B0604020202020204" pitchFamily="34" charset="0"/>
              </a:rPr>
              <a:t>請學系協助宣導</a:t>
            </a:r>
            <a:r>
              <a:rPr lang="en-US" altLang="zh-TW" sz="2200" dirty="0">
                <a:latin typeface="+mn-ea"/>
                <a:cs typeface="Arial" panose="020B0604020202020204" pitchFamily="34" charset="0"/>
              </a:rPr>
              <a:t>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D99070F-90E6-A47F-64E2-C5F936A1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812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latin typeface="+mj-ea"/>
              </a:rPr>
              <a:t>業務宣導</a:t>
            </a:r>
            <a:r>
              <a:rPr lang="en-US" altLang="zh-TW" dirty="0">
                <a:latin typeface="+mj-ea"/>
              </a:rPr>
              <a:t>-</a:t>
            </a:r>
            <a:r>
              <a:rPr lang="zh-TW" altLang="en-US" dirty="0">
                <a:latin typeface="+mj-ea"/>
              </a:rPr>
              <a:t>法規相關</a:t>
            </a:r>
            <a:endParaRPr lang="zh-TW" altLang="en-US" b="0" dirty="0">
              <a:latin typeface="+mj-ea"/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638300" y="1540189"/>
            <a:ext cx="8915400" cy="3777622"/>
          </a:xfrm>
        </p:spPr>
        <p:txBody>
          <a:bodyPr rtlCol="0">
            <a:normAutofit/>
          </a:bodyPr>
          <a:lstStyle/>
          <a:p>
            <a:pPr lvl="0"/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修業年限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zh-TW" altLang="en-US" sz="2200" dirty="0">
                <a:latin typeface="+mn-ea"/>
                <a:cs typeface="Arial" panose="020B0604020202020204" pitchFamily="34" charset="0"/>
              </a:rPr>
              <a:t>依大學法與本校學則規定，學士班、進修學士班學生修業年限為四年、碩士班一至四年、博士班二至七年，另教育部校庫填報規定，學士班五年級以上、碩士班三年級以上、博士班四年級以上歸列延修生，為利資源有效運用、確保教學品質，</a:t>
            </a:r>
            <a:r>
              <a:rPr lang="zh-TW" altLang="en-US" sz="22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請協助輔導學生於規定修業年限內完成學業</a:t>
            </a:r>
            <a:r>
              <a:rPr lang="zh-TW" altLang="en-US" sz="2200" dirty="0">
                <a:latin typeface="+mn-ea"/>
                <a:cs typeface="Arial" panose="020B0604020202020204" pitchFamily="34" charset="0"/>
              </a:rPr>
              <a:t>。</a:t>
            </a:r>
            <a:endParaRPr lang="en-US" altLang="zh-TW" sz="2200" dirty="0">
              <a:latin typeface="+mn-ea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D99070F-90E6-A47F-64E2-C5F936A1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8786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latin typeface="+mj-ea"/>
              </a:rPr>
              <a:t>業務宣導</a:t>
            </a:r>
            <a:r>
              <a:rPr lang="en-US" altLang="zh-TW" dirty="0">
                <a:latin typeface="+mj-ea"/>
              </a:rPr>
              <a:t>-</a:t>
            </a:r>
            <a:r>
              <a:rPr lang="zh-TW" altLang="en-US" dirty="0">
                <a:latin typeface="+mj-ea"/>
              </a:rPr>
              <a:t>教育部函示</a:t>
            </a:r>
            <a:endParaRPr lang="zh-TW" altLang="en-US" b="0" dirty="0">
              <a:latin typeface="+mj-ea"/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638300" y="1540189"/>
            <a:ext cx="8915400" cy="3777622"/>
          </a:xfrm>
        </p:spPr>
        <p:txBody>
          <a:bodyPr rtlCol="0">
            <a:normAutofit/>
          </a:bodyPr>
          <a:lstStyle/>
          <a:p>
            <a:pPr lvl="0"/>
            <a:r>
              <a:rPr lang="zh-TW" altLang="en-US" sz="2800" dirty="0">
                <a:latin typeface="+mj-ea"/>
                <a:ea typeface="+mj-ea"/>
              </a:rPr>
              <a:t>其他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zh-TW" altLang="en-US" sz="2200" dirty="0">
                <a:latin typeface="+mn-ea"/>
              </a:rPr>
              <a:t>寒暑假期間，是本校畢業生辦理離校、在校生申辦休</a:t>
            </a:r>
            <a:r>
              <a:rPr lang="en-US" altLang="zh-TW" sz="2200" dirty="0">
                <a:latin typeface="+mn-ea"/>
              </a:rPr>
              <a:t>(</a:t>
            </a:r>
            <a:r>
              <a:rPr lang="zh-TW" altLang="en-US" sz="2200" dirty="0">
                <a:latin typeface="+mn-ea"/>
              </a:rPr>
              <a:t>退、復</a:t>
            </a:r>
            <a:r>
              <a:rPr lang="en-US" altLang="zh-TW" sz="2200" dirty="0">
                <a:latin typeface="+mn-ea"/>
              </a:rPr>
              <a:t>)</a:t>
            </a:r>
            <a:r>
              <a:rPr lang="zh-TW" altLang="en-US" sz="2200" dirty="0">
                <a:latin typeface="+mn-ea"/>
              </a:rPr>
              <a:t>學等的主要時段，請依人事室公告辦公時間，確實協助學生辦理上述業務，承辦人員如請假，務請落實代理制度，並請以良好溝通與彈性方式</a:t>
            </a:r>
            <a:r>
              <a:rPr lang="en-US" altLang="zh-TW" sz="2200" dirty="0">
                <a:latin typeface="+mn-ea"/>
              </a:rPr>
              <a:t>(</a:t>
            </a:r>
            <a:r>
              <a:rPr lang="zh-TW" altLang="en-US" sz="2200" dirty="0">
                <a:latin typeface="+mn-ea"/>
              </a:rPr>
              <a:t>針對遠道學生</a:t>
            </a:r>
            <a:r>
              <a:rPr lang="en-US" altLang="zh-TW" sz="2200" dirty="0">
                <a:latin typeface="+mn-ea"/>
              </a:rPr>
              <a:t>)</a:t>
            </a:r>
            <a:r>
              <a:rPr lang="zh-TW" altLang="en-US" sz="2200" dirty="0">
                <a:latin typeface="+mn-ea"/>
              </a:rPr>
              <a:t>協助學生完成相關申請作業，避免因誤解產生爭議</a:t>
            </a:r>
            <a:r>
              <a:rPr lang="en-US" altLang="zh-TW" sz="2200" dirty="0">
                <a:latin typeface="+mn-ea"/>
              </a:rPr>
              <a:t>(</a:t>
            </a:r>
            <a:r>
              <a:rPr lang="zh-TW" altLang="en-US" sz="2200" dirty="0">
                <a:latin typeface="+mn-ea"/>
              </a:rPr>
              <a:t>教育部</a:t>
            </a:r>
            <a:r>
              <a:rPr lang="en-US" altLang="zh-TW" sz="2200" dirty="0">
                <a:latin typeface="+mn-ea"/>
              </a:rPr>
              <a:t>109</a:t>
            </a:r>
            <a:r>
              <a:rPr lang="zh-TW" altLang="en-US" sz="2200" dirty="0">
                <a:latin typeface="+mn-ea"/>
              </a:rPr>
              <a:t>年</a:t>
            </a:r>
            <a:r>
              <a:rPr lang="en-US" altLang="zh-TW" sz="2200" dirty="0">
                <a:latin typeface="+mn-ea"/>
              </a:rPr>
              <a:t>8</a:t>
            </a:r>
            <a:r>
              <a:rPr lang="zh-TW" altLang="en-US" sz="2200" dirty="0">
                <a:latin typeface="+mn-ea"/>
              </a:rPr>
              <a:t>月</a:t>
            </a:r>
            <a:r>
              <a:rPr lang="en-US" altLang="zh-TW" sz="2200" dirty="0">
                <a:latin typeface="+mn-ea"/>
              </a:rPr>
              <a:t>4</a:t>
            </a:r>
            <a:r>
              <a:rPr lang="zh-TW" altLang="en-US" sz="2200" dirty="0">
                <a:latin typeface="+mn-ea"/>
              </a:rPr>
              <a:t>日臺教高二字第</a:t>
            </a:r>
            <a:r>
              <a:rPr lang="en-US" altLang="zh-TW" sz="2200" dirty="0">
                <a:latin typeface="+mn-ea"/>
              </a:rPr>
              <a:t>1090112018</a:t>
            </a:r>
            <a:r>
              <a:rPr lang="zh-TW" altLang="en-US" sz="2200" dirty="0">
                <a:latin typeface="+mn-ea"/>
              </a:rPr>
              <a:t>號函示意見</a:t>
            </a:r>
            <a:r>
              <a:rPr lang="en-US" altLang="zh-TW" sz="2200" dirty="0">
                <a:latin typeface="+mn-ea"/>
              </a:rPr>
              <a:t>)</a:t>
            </a:r>
            <a:r>
              <a:rPr lang="zh-TW" altLang="en-US" sz="2200" dirty="0">
                <a:latin typeface="+mn-ea"/>
              </a:rPr>
              <a:t>。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ADD5473-6CDA-E066-DB9F-766940BC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8820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C2C854-B9B4-66C6-E614-86A9AA25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78855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/>
              <a:t>教學發展中心業務報告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D641C1B-EFA1-9A7C-890D-746C71B9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6F1D9C-2F60-4C9E-A743-07AC54246C04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6675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D641C1B-EFA1-9A7C-890D-746C71B9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6F1D9C-2F60-4C9E-A743-07AC54246C04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7DE6EA82-6031-4C98-ADB8-5090A569CA08}"/>
              </a:ext>
            </a:extLst>
          </p:cNvPr>
          <p:cNvGrpSpPr/>
          <p:nvPr/>
        </p:nvGrpSpPr>
        <p:grpSpPr>
          <a:xfrm>
            <a:off x="2077645" y="302186"/>
            <a:ext cx="3234285" cy="547689"/>
            <a:chOff x="317486" y="310131"/>
            <a:chExt cx="4254515" cy="410767"/>
          </a:xfrm>
        </p:grpSpPr>
        <p:sp>
          <p:nvSpPr>
            <p:cNvPr id="7" name="Google Shape;4622;p74">
              <a:extLst>
                <a:ext uri="{FF2B5EF4-FFF2-40B4-BE49-F238E27FC236}">
                  <a16:creationId xmlns:a16="http://schemas.microsoft.com/office/drawing/2014/main" id="{60BEE260-92EE-4198-9C12-238844402E93}"/>
                </a:ext>
              </a:extLst>
            </p:cNvPr>
            <p:cNvSpPr/>
            <p:nvPr/>
          </p:nvSpPr>
          <p:spPr>
            <a:xfrm>
              <a:off x="317486" y="348579"/>
              <a:ext cx="4254514" cy="372319"/>
            </a:xfrm>
            <a:custGeom>
              <a:avLst/>
              <a:gdLst/>
              <a:ahLst/>
              <a:cxnLst/>
              <a:rect l="l" t="t" r="r" b="b"/>
              <a:pathLst>
                <a:path w="61678" h="9775" extrusionOk="0">
                  <a:moveTo>
                    <a:pt x="0" y="1"/>
                  </a:moveTo>
                  <a:lnTo>
                    <a:pt x="4137" y="4937"/>
                  </a:lnTo>
                  <a:lnTo>
                    <a:pt x="0" y="9774"/>
                  </a:lnTo>
                  <a:lnTo>
                    <a:pt x="61678" y="9774"/>
                  </a:lnTo>
                  <a:lnTo>
                    <a:pt x="57475" y="5371"/>
                  </a:lnTo>
                  <a:lnTo>
                    <a:pt x="61678" y="1"/>
                  </a:lnTo>
                  <a:close/>
                </a:path>
              </a:pathLst>
            </a:custGeom>
            <a:solidFill>
              <a:srgbClr val="FFBA4B">
                <a:alpha val="3820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" name="Text Placeholder 3">
              <a:extLst>
                <a:ext uri="{FF2B5EF4-FFF2-40B4-BE49-F238E27FC236}">
                  <a16:creationId xmlns:a16="http://schemas.microsoft.com/office/drawing/2014/main" id="{1ADA8AF2-3DAF-4716-A5E9-5858E3583CDE}"/>
                </a:ext>
              </a:extLst>
            </p:cNvPr>
            <p:cNvSpPr txBox="1">
              <a:spLocks/>
            </p:cNvSpPr>
            <p:nvPr/>
          </p:nvSpPr>
          <p:spPr>
            <a:xfrm>
              <a:off x="688379" y="310131"/>
              <a:ext cx="3883622" cy="372319"/>
            </a:xfrm>
            <a:prstGeom prst="rect">
              <a:avLst/>
            </a:prstGeom>
          </p:spPr>
          <p:txBody>
            <a:bodyPr anchor="ctr"/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400" b="0" kern="1200" baseline="0">
                  <a:solidFill>
                    <a:schemeClr val="bg1"/>
                  </a:solidFill>
                  <a:latin typeface="+mn-lt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中特圓體(P)" panose="020F0800000000000000" pitchFamily="34" charset="-120"/>
                  <a:ea typeface="華康中特圓體(P)" panose="020F0800000000000000" pitchFamily="34" charset="-120"/>
                </a:rPr>
                <a:t>教師專業成長</a:t>
              </a:r>
              <a:endPara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中特圓體(P)" panose="020F0800000000000000" pitchFamily="34" charset="-120"/>
                <a:ea typeface="華康中特圓體(P)" panose="020F0800000000000000" pitchFamily="34" charset="-120"/>
              </a:endParaRPr>
            </a:p>
          </p:txBody>
        </p:sp>
      </p:grp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F0CCA2F4-110A-4354-811C-3E519A653A44}"/>
              </a:ext>
            </a:extLst>
          </p:cNvPr>
          <p:cNvGrpSpPr/>
          <p:nvPr/>
        </p:nvGrpSpPr>
        <p:grpSpPr>
          <a:xfrm>
            <a:off x="824341" y="730237"/>
            <a:ext cx="10554897" cy="5397527"/>
            <a:chOff x="824341" y="730237"/>
            <a:chExt cx="10554897" cy="5397527"/>
          </a:xfrm>
        </p:grpSpPr>
        <p:grpSp>
          <p:nvGrpSpPr>
            <p:cNvPr id="34" name="群組 33">
              <a:extLst>
                <a:ext uri="{FF2B5EF4-FFF2-40B4-BE49-F238E27FC236}">
                  <a16:creationId xmlns:a16="http://schemas.microsoft.com/office/drawing/2014/main" id="{C1E3082F-3DED-458D-BD9C-EC171DA65993}"/>
                </a:ext>
              </a:extLst>
            </p:cNvPr>
            <p:cNvGrpSpPr/>
            <p:nvPr/>
          </p:nvGrpSpPr>
          <p:grpSpPr>
            <a:xfrm>
              <a:off x="834831" y="730237"/>
              <a:ext cx="10544407" cy="5397527"/>
              <a:chOff x="659459" y="1003500"/>
              <a:chExt cx="7908305" cy="4048145"/>
            </a:xfrm>
          </p:grpSpPr>
          <p:grpSp>
            <p:nvGrpSpPr>
              <p:cNvPr id="36" name="Group 14">
                <a:extLst>
                  <a:ext uri="{FF2B5EF4-FFF2-40B4-BE49-F238E27FC236}">
                    <a16:creationId xmlns:a16="http://schemas.microsoft.com/office/drawing/2014/main" id="{9EDBD1E0-D427-47C8-9F7A-B0310D4553A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017284" y="1003500"/>
                <a:ext cx="1178679" cy="4048145"/>
                <a:chOff x="4058860" y="987781"/>
                <a:chExt cx="1052368" cy="3696329"/>
              </a:xfrm>
            </p:grpSpPr>
            <p:sp>
              <p:nvSpPr>
                <p:cNvPr id="52" name="Rectangle 8">
                  <a:extLst>
                    <a:ext uri="{FF2B5EF4-FFF2-40B4-BE49-F238E27FC236}">
                      <a16:creationId xmlns:a16="http://schemas.microsoft.com/office/drawing/2014/main" id="{FF0ED20E-4278-4329-A419-C5CAE457FFB2}"/>
                    </a:ext>
                  </a:extLst>
                </p:cNvPr>
                <p:cNvSpPr/>
                <p:nvPr/>
              </p:nvSpPr>
              <p:spPr>
                <a:xfrm rot="36931">
                  <a:off x="4276045" y="3801165"/>
                  <a:ext cx="592195" cy="863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2378" h="1800199">
                      <a:moveTo>
                        <a:pt x="0" y="0"/>
                      </a:moveTo>
                      <a:lnTo>
                        <a:pt x="1802378" y="0"/>
                      </a:lnTo>
                      <a:lnTo>
                        <a:pt x="1802378" y="289727"/>
                      </a:lnTo>
                      <a:lnTo>
                        <a:pt x="1801366" y="289727"/>
                      </a:lnTo>
                      <a:lnTo>
                        <a:pt x="901188" y="1800199"/>
                      </a:lnTo>
                      <a:lnTo>
                        <a:pt x="1012" y="289727"/>
                      </a:lnTo>
                      <a:lnTo>
                        <a:pt x="0" y="289727"/>
                      </a:lnTo>
                      <a:lnTo>
                        <a:pt x="0" y="28803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>
                        <a:lumMod val="70000"/>
                        <a:lumOff val="30000"/>
                      </a:schemeClr>
                    </a:gs>
                    <a:gs pos="100000">
                      <a:schemeClr val="accent2">
                        <a:lumMod val="70000"/>
                        <a:lumOff val="30000"/>
                      </a:schemeClr>
                    </a:gs>
                  </a:gsLst>
                  <a:lin ang="198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cs typeface="+mn-cs"/>
                  </a:endParaRPr>
                </a:p>
              </p:txBody>
            </p:sp>
            <p:sp>
              <p:nvSpPr>
                <p:cNvPr id="53" name="Rectangle 8">
                  <a:extLst>
                    <a:ext uri="{FF2B5EF4-FFF2-40B4-BE49-F238E27FC236}">
                      <a16:creationId xmlns:a16="http://schemas.microsoft.com/office/drawing/2014/main" id="{F290A229-A962-4D04-BDBE-F8FB9320749E}"/>
                    </a:ext>
                  </a:extLst>
                </p:cNvPr>
                <p:cNvSpPr/>
                <p:nvPr/>
              </p:nvSpPr>
              <p:spPr>
                <a:xfrm>
                  <a:off x="4468857" y="3793500"/>
                  <a:ext cx="200342" cy="872829"/>
                </a:xfrm>
                <a:custGeom>
                  <a:avLst/>
                  <a:gdLst>
                    <a:gd name="connsiteX0" fmla="*/ 0 w 1359043"/>
                    <a:gd name="connsiteY0" fmla="*/ 0 h 1813992"/>
                    <a:gd name="connsiteX1" fmla="*/ 1359043 w 1359043"/>
                    <a:gd name="connsiteY1" fmla="*/ 0 h 1813992"/>
                    <a:gd name="connsiteX2" fmla="*/ 1359043 w 1359043"/>
                    <a:gd name="connsiteY2" fmla="*/ 212596 h 1813992"/>
                    <a:gd name="connsiteX3" fmla="*/ 806822 w 1359043"/>
                    <a:gd name="connsiteY3" fmla="*/ 1813992 h 1813992"/>
                    <a:gd name="connsiteX4" fmla="*/ 1012 w 1359043"/>
                    <a:gd name="connsiteY4" fmla="*/ 289727 h 1813992"/>
                    <a:gd name="connsiteX5" fmla="*/ 0 w 1359043"/>
                    <a:gd name="connsiteY5" fmla="*/ 289727 h 1813992"/>
                    <a:gd name="connsiteX6" fmla="*/ 0 w 1359043"/>
                    <a:gd name="connsiteY6" fmla="*/ 288030 h 1813992"/>
                    <a:gd name="connsiteX7" fmla="*/ 0 w 1359043"/>
                    <a:gd name="connsiteY7" fmla="*/ 0 h 1813992"/>
                    <a:gd name="connsiteX0" fmla="*/ 0 w 1359043"/>
                    <a:gd name="connsiteY0" fmla="*/ 0 h 1820658"/>
                    <a:gd name="connsiteX1" fmla="*/ 1359043 w 1359043"/>
                    <a:gd name="connsiteY1" fmla="*/ 0 h 1820658"/>
                    <a:gd name="connsiteX2" fmla="*/ 1359043 w 1359043"/>
                    <a:gd name="connsiteY2" fmla="*/ 212596 h 1820658"/>
                    <a:gd name="connsiteX3" fmla="*/ 720119 w 1359043"/>
                    <a:gd name="connsiteY3" fmla="*/ 1820658 h 1820658"/>
                    <a:gd name="connsiteX4" fmla="*/ 1012 w 1359043"/>
                    <a:gd name="connsiteY4" fmla="*/ 289727 h 1820658"/>
                    <a:gd name="connsiteX5" fmla="*/ 0 w 1359043"/>
                    <a:gd name="connsiteY5" fmla="*/ 289727 h 1820658"/>
                    <a:gd name="connsiteX6" fmla="*/ 0 w 1359043"/>
                    <a:gd name="connsiteY6" fmla="*/ 288030 h 1820658"/>
                    <a:gd name="connsiteX7" fmla="*/ 0 w 1359043"/>
                    <a:gd name="connsiteY7" fmla="*/ 0 h 18206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59043" h="1820658">
                      <a:moveTo>
                        <a:pt x="0" y="0"/>
                      </a:moveTo>
                      <a:lnTo>
                        <a:pt x="1359043" y="0"/>
                      </a:lnTo>
                      <a:lnTo>
                        <a:pt x="1359043" y="212596"/>
                      </a:lnTo>
                      <a:lnTo>
                        <a:pt x="720119" y="1820658"/>
                      </a:lnTo>
                      <a:lnTo>
                        <a:pt x="1012" y="289727"/>
                      </a:lnTo>
                      <a:lnTo>
                        <a:pt x="0" y="289727"/>
                      </a:lnTo>
                      <a:lnTo>
                        <a:pt x="0" y="2880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>
                        <a:lumMod val="50000"/>
                        <a:lumOff val="50000"/>
                      </a:schemeClr>
                    </a:gs>
                    <a:gs pos="100000">
                      <a:schemeClr val="accent2">
                        <a:lumMod val="50000"/>
                        <a:lumOff val="50000"/>
                      </a:schemeClr>
                    </a:gs>
                  </a:gsLst>
                  <a:lin ang="198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cs typeface="+mn-cs"/>
                  </a:endParaRPr>
                </a:p>
              </p:txBody>
            </p:sp>
            <p:sp>
              <p:nvSpPr>
                <p:cNvPr id="54" name="Rectangle 2">
                  <a:extLst>
                    <a:ext uri="{FF2B5EF4-FFF2-40B4-BE49-F238E27FC236}">
                      <a16:creationId xmlns:a16="http://schemas.microsoft.com/office/drawing/2014/main" id="{BAAEF2C4-9537-485A-BE88-088F65466423}"/>
                    </a:ext>
                  </a:extLst>
                </p:cNvPr>
                <p:cNvSpPr/>
                <p:nvPr/>
              </p:nvSpPr>
              <p:spPr>
                <a:xfrm>
                  <a:off x="4291066" y="1891296"/>
                  <a:ext cx="196906" cy="201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906" h="2011393">
                      <a:moveTo>
                        <a:pt x="0" y="0"/>
                      </a:moveTo>
                      <a:lnTo>
                        <a:pt x="99616" y="0"/>
                      </a:lnTo>
                      <a:lnTo>
                        <a:pt x="196906" y="63491"/>
                      </a:lnTo>
                      <a:lnTo>
                        <a:pt x="196906" y="2011393"/>
                      </a:lnTo>
                      <a:lnTo>
                        <a:pt x="193201" y="2011393"/>
                      </a:lnTo>
                      <a:cubicBezTo>
                        <a:pt x="183184" y="1954476"/>
                        <a:pt x="144512" y="1912472"/>
                        <a:pt x="98453" y="1912472"/>
                      </a:cubicBezTo>
                      <a:cubicBezTo>
                        <a:pt x="52394" y="1912472"/>
                        <a:pt x="13723" y="1954476"/>
                        <a:pt x="3706" y="2011393"/>
                      </a:cubicBezTo>
                      <a:lnTo>
                        <a:pt x="0" y="2011393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lumMod val="30000"/>
                        <a:lumOff val="70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198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cs typeface="+mn-cs"/>
                  </a:endParaRPr>
                </a:p>
              </p:txBody>
            </p:sp>
            <p:sp>
              <p:nvSpPr>
                <p:cNvPr id="55" name="Rectangle 2">
                  <a:extLst>
                    <a:ext uri="{FF2B5EF4-FFF2-40B4-BE49-F238E27FC236}">
                      <a16:creationId xmlns:a16="http://schemas.microsoft.com/office/drawing/2014/main" id="{EE8F4782-9C0B-4303-9646-B545BDD94F5D}"/>
                    </a:ext>
                  </a:extLst>
                </p:cNvPr>
                <p:cNvSpPr/>
                <p:nvPr/>
              </p:nvSpPr>
              <p:spPr>
                <a:xfrm>
                  <a:off x="4474585" y="1953886"/>
                  <a:ext cx="196906" cy="1950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906" h="1950905">
                      <a:moveTo>
                        <a:pt x="0" y="0"/>
                      </a:moveTo>
                      <a:lnTo>
                        <a:pt x="101941" y="66527"/>
                      </a:lnTo>
                      <a:lnTo>
                        <a:pt x="196906" y="4552"/>
                      </a:lnTo>
                      <a:lnTo>
                        <a:pt x="196906" y="1950905"/>
                      </a:lnTo>
                      <a:lnTo>
                        <a:pt x="193201" y="1950905"/>
                      </a:lnTo>
                      <a:cubicBezTo>
                        <a:pt x="183184" y="1893988"/>
                        <a:pt x="144512" y="1851984"/>
                        <a:pt x="98453" y="1851984"/>
                      </a:cubicBezTo>
                      <a:cubicBezTo>
                        <a:pt x="52394" y="1851984"/>
                        <a:pt x="13723" y="1893988"/>
                        <a:pt x="3706" y="1950905"/>
                      </a:cubicBezTo>
                      <a:lnTo>
                        <a:pt x="0" y="1950905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cs typeface="+mn-cs"/>
                  </a:endParaRPr>
                </a:p>
              </p:txBody>
            </p:sp>
            <p:sp>
              <p:nvSpPr>
                <p:cNvPr id="56" name="Rectangle 2">
                  <a:extLst>
                    <a:ext uri="{FF2B5EF4-FFF2-40B4-BE49-F238E27FC236}">
                      <a16:creationId xmlns:a16="http://schemas.microsoft.com/office/drawing/2014/main" id="{485D464E-9DCA-46A9-8165-B1C9351F9550}"/>
                    </a:ext>
                  </a:extLst>
                </p:cNvPr>
                <p:cNvSpPr/>
                <p:nvPr/>
              </p:nvSpPr>
              <p:spPr>
                <a:xfrm>
                  <a:off x="4671477" y="1895514"/>
                  <a:ext cx="196906" cy="201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906" h="2011393">
                      <a:moveTo>
                        <a:pt x="96435" y="0"/>
                      </a:moveTo>
                      <a:lnTo>
                        <a:pt x="196906" y="0"/>
                      </a:lnTo>
                      <a:lnTo>
                        <a:pt x="196906" y="2011393"/>
                      </a:lnTo>
                      <a:lnTo>
                        <a:pt x="193201" y="2011393"/>
                      </a:lnTo>
                      <a:cubicBezTo>
                        <a:pt x="183184" y="1954476"/>
                        <a:pt x="144512" y="1912472"/>
                        <a:pt x="98453" y="1912472"/>
                      </a:cubicBezTo>
                      <a:cubicBezTo>
                        <a:pt x="52394" y="1912472"/>
                        <a:pt x="13723" y="1954476"/>
                        <a:pt x="3706" y="2011393"/>
                      </a:cubicBezTo>
                      <a:lnTo>
                        <a:pt x="0" y="2011393"/>
                      </a:lnTo>
                      <a:lnTo>
                        <a:pt x="0" y="6293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cs typeface="+mn-cs"/>
                  </a:endParaRPr>
                </a:p>
              </p:txBody>
            </p:sp>
            <p:sp>
              <p:nvSpPr>
                <p:cNvPr id="57" name="Isosceles Triangle 10">
                  <a:extLst>
                    <a:ext uri="{FF2B5EF4-FFF2-40B4-BE49-F238E27FC236}">
                      <a16:creationId xmlns:a16="http://schemas.microsoft.com/office/drawing/2014/main" id="{C439C4F9-C7DD-4BC0-B1AA-281626FE8A36}"/>
                    </a:ext>
                  </a:extLst>
                </p:cNvPr>
                <p:cNvSpPr/>
                <p:nvPr/>
              </p:nvSpPr>
              <p:spPr>
                <a:xfrm rot="10800000">
                  <a:off x="4468813" y="4423239"/>
                  <a:ext cx="196906" cy="260871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cs typeface="+mn-cs"/>
                  </a:endParaRPr>
                </a:p>
              </p:txBody>
            </p:sp>
            <p:sp>
              <p:nvSpPr>
                <p:cNvPr id="58" name="Parallelogram 15">
                  <a:extLst>
                    <a:ext uri="{FF2B5EF4-FFF2-40B4-BE49-F238E27FC236}">
                      <a16:creationId xmlns:a16="http://schemas.microsoft.com/office/drawing/2014/main" id="{E15E5C35-268D-4213-A05F-9186639C039E}"/>
                    </a:ext>
                  </a:extLst>
                </p:cNvPr>
                <p:cNvSpPr/>
                <p:nvPr/>
              </p:nvSpPr>
              <p:spPr>
                <a:xfrm rot="16200000">
                  <a:off x="4098945" y="947696"/>
                  <a:ext cx="972197" cy="1052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93176" h="3240001">
                      <a:moveTo>
                        <a:pt x="1299907" y="647892"/>
                      </a:moveTo>
                      <a:lnTo>
                        <a:pt x="665509" y="1620000"/>
                      </a:lnTo>
                      <a:lnTo>
                        <a:pt x="1299907" y="2592108"/>
                      </a:lnTo>
                      <a:lnTo>
                        <a:pt x="634398" y="2592108"/>
                      </a:lnTo>
                      <a:lnTo>
                        <a:pt x="0" y="1620000"/>
                      </a:lnTo>
                      <a:lnTo>
                        <a:pt x="634398" y="647892"/>
                      </a:lnTo>
                      <a:close/>
                      <a:moveTo>
                        <a:pt x="2993176" y="1620001"/>
                      </a:moveTo>
                      <a:lnTo>
                        <a:pt x="1913056" y="3240001"/>
                      </a:lnTo>
                      <a:lnTo>
                        <a:pt x="1782206" y="3043749"/>
                      </a:lnTo>
                      <a:lnTo>
                        <a:pt x="1110064" y="3043749"/>
                      </a:lnTo>
                      <a:cubicBezTo>
                        <a:pt x="1089036" y="3096599"/>
                        <a:pt x="1037333" y="3133759"/>
                        <a:pt x="976952" y="3133759"/>
                      </a:cubicBezTo>
                      <a:cubicBezTo>
                        <a:pt x="923853" y="3133759"/>
                        <a:pt x="877466" y="3105022"/>
                        <a:pt x="854540" y="3061058"/>
                      </a:cubicBezTo>
                      <a:lnTo>
                        <a:pt x="302383" y="3169763"/>
                      </a:lnTo>
                      <a:lnTo>
                        <a:pt x="302383" y="2809723"/>
                      </a:lnTo>
                      <a:lnTo>
                        <a:pt x="854540" y="2918427"/>
                      </a:lnTo>
                      <a:cubicBezTo>
                        <a:pt x="877466" y="2874463"/>
                        <a:pt x="923853" y="2845727"/>
                        <a:pt x="976952" y="2845727"/>
                      </a:cubicBezTo>
                      <a:cubicBezTo>
                        <a:pt x="1037333" y="2845727"/>
                        <a:pt x="1089036" y="2882887"/>
                        <a:pt x="1110064" y="2935737"/>
                      </a:cubicBezTo>
                      <a:lnTo>
                        <a:pt x="1710190" y="2935737"/>
                      </a:lnTo>
                      <a:lnTo>
                        <a:pt x="832936" y="1620001"/>
                      </a:lnTo>
                      <a:lnTo>
                        <a:pt x="191305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cs typeface="+mn-cs"/>
                  </a:endParaRPr>
                </a:p>
              </p:txBody>
            </p:sp>
          </p:grpSp>
          <p:grpSp>
            <p:nvGrpSpPr>
              <p:cNvPr id="37" name="群組 36">
                <a:extLst>
                  <a:ext uri="{FF2B5EF4-FFF2-40B4-BE49-F238E27FC236}">
                    <a16:creationId xmlns:a16="http://schemas.microsoft.com/office/drawing/2014/main" id="{D1B708F8-71F6-4E6F-A6FB-0ECC33B3A655}"/>
                  </a:ext>
                </a:extLst>
              </p:cNvPr>
              <p:cNvGrpSpPr/>
              <p:nvPr/>
            </p:nvGrpSpPr>
            <p:grpSpPr>
              <a:xfrm>
                <a:off x="659459" y="2011612"/>
                <a:ext cx="7908305" cy="2214757"/>
                <a:chOff x="659459" y="2011612"/>
                <a:chExt cx="7908305" cy="2214757"/>
              </a:xfrm>
            </p:grpSpPr>
            <p:sp>
              <p:nvSpPr>
                <p:cNvPr id="38" name="Rectangle 25">
                  <a:extLst>
                    <a:ext uri="{FF2B5EF4-FFF2-40B4-BE49-F238E27FC236}">
                      <a16:creationId xmlns:a16="http://schemas.microsoft.com/office/drawing/2014/main" id="{634BCC96-2166-45B4-9F5E-D6DB78300295}"/>
                    </a:ext>
                  </a:extLst>
                </p:cNvPr>
                <p:cNvSpPr/>
                <p:nvPr/>
              </p:nvSpPr>
              <p:spPr>
                <a:xfrm>
                  <a:off x="4861813" y="3852933"/>
                  <a:ext cx="3705951" cy="360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cs typeface="+mn-cs"/>
                  </a:endParaRPr>
                </a:p>
              </p:txBody>
            </p:sp>
            <p:sp>
              <p:nvSpPr>
                <p:cNvPr id="39" name="Rectangle 23">
                  <a:extLst>
                    <a:ext uri="{FF2B5EF4-FFF2-40B4-BE49-F238E27FC236}">
                      <a16:creationId xmlns:a16="http://schemas.microsoft.com/office/drawing/2014/main" id="{FEF9604B-FEB8-4179-86C1-720F27AE2C0E}"/>
                    </a:ext>
                  </a:extLst>
                </p:cNvPr>
                <p:cNvSpPr/>
                <p:nvPr/>
              </p:nvSpPr>
              <p:spPr>
                <a:xfrm>
                  <a:off x="4848750" y="2016313"/>
                  <a:ext cx="3705951" cy="360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cs typeface="+mn-cs"/>
                  </a:endParaRPr>
                </a:p>
              </p:txBody>
            </p:sp>
            <p:sp>
              <p:nvSpPr>
                <p:cNvPr id="40" name="Rectangle 24">
                  <a:extLst>
                    <a:ext uri="{FF2B5EF4-FFF2-40B4-BE49-F238E27FC236}">
                      <a16:creationId xmlns:a16="http://schemas.microsoft.com/office/drawing/2014/main" id="{58481D0B-BD8D-4AB3-B0F5-06916704A92E}"/>
                    </a:ext>
                  </a:extLst>
                </p:cNvPr>
                <p:cNvSpPr/>
                <p:nvPr/>
              </p:nvSpPr>
              <p:spPr>
                <a:xfrm>
                  <a:off x="4848750" y="2620145"/>
                  <a:ext cx="3705951" cy="360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cs typeface="+mn-cs"/>
                  </a:endParaRPr>
                </a:p>
              </p:txBody>
            </p:sp>
            <p:sp>
              <p:nvSpPr>
                <p:cNvPr id="41" name="Rectangle 25">
                  <a:extLst>
                    <a:ext uri="{FF2B5EF4-FFF2-40B4-BE49-F238E27FC236}">
                      <a16:creationId xmlns:a16="http://schemas.microsoft.com/office/drawing/2014/main" id="{EFA79427-20B2-4C43-9967-B2D449E14F27}"/>
                    </a:ext>
                  </a:extLst>
                </p:cNvPr>
                <p:cNvSpPr/>
                <p:nvPr/>
              </p:nvSpPr>
              <p:spPr>
                <a:xfrm>
                  <a:off x="4848750" y="3235748"/>
                  <a:ext cx="3705951" cy="360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cs typeface="+mn-cs"/>
                  </a:endParaRPr>
                </a:p>
              </p:txBody>
            </p:sp>
            <p:sp>
              <p:nvSpPr>
                <p:cNvPr id="42" name="Rectangle 21">
                  <a:extLst>
                    <a:ext uri="{FF2B5EF4-FFF2-40B4-BE49-F238E27FC236}">
                      <a16:creationId xmlns:a16="http://schemas.microsoft.com/office/drawing/2014/main" id="{15000D51-A9E8-40C9-9685-3655C1A36AF6}"/>
                    </a:ext>
                  </a:extLst>
                </p:cNvPr>
                <p:cNvSpPr/>
                <p:nvPr/>
              </p:nvSpPr>
              <p:spPr>
                <a:xfrm>
                  <a:off x="659459" y="2633581"/>
                  <a:ext cx="3705951" cy="360000"/>
                </a:xfrm>
                <a:prstGeom prst="rect">
                  <a:avLst/>
                </a:prstGeom>
                <a:solidFill>
                  <a:srgbClr val="00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cs typeface="+mn-cs"/>
                  </a:endParaRPr>
                </a:p>
              </p:txBody>
            </p:sp>
            <p:sp>
              <p:nvSpPr>
                <p:cNvPr id="43" name="Rectangle 22">
                  <a:extLst>
                    <a:ext uri="{FF2B5EF4-FFF2-40B4-BE49-F238E27FC236}">
                      <a16:creationId xmlns:a16="http://schemas.microsoft.com/office/drawing/2014/main" id="{35C35D0B-F6CD-4688-863D-EAAC911938F1}"/>
                    </a:ext>
                  </a:extLst>
                </p:cNvPr>
                <p:cNvSpPr/>
                <p:nvPr/>
              </p:nvSpPr>
              <p:spPr>
                <a:xfrm>
                  <a:off x="659459" y="3249184"/>
                  <a:ext cx="3705951" cy="360000"/>
                </a:xfrm>
                <a:prstGeom prst="rect">
                  <a:avLst/>
                </a:prstGeom>
                <a:solidFill>
                  <a:srgbClr val="00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cs typeface="+mn-cs"/>
                  </a:endParaRPr>
                </a:p>
              </p:txBody>
            </p:sp>
            <p:sp>
              <p:nvSpPr>
                <p:cNvPr id="44" name="TextBox 26">
                  <a:extLst>
                    <a:ext uri="{FF2B5EF4-FFF2-40B4-BE49-F238E27FC236}">
                      <a16:creationId xmlns:a16="http://schemas.microsoft.com/office/drawing/2014/main" id="{3440A3BF-8A1A-46C6-8BE8-9C1AFCE7D5CB}"/>
                    </a:ext>
                  </a:extLst>
                </p:cNvPr>
                <p:cNvSpPr txBox="1"/>
                <p:nvPr/>
              </p:nvSpPr>
              <p:spPr>
                <a:xfrm>
                  <a:off x="5028723" y="2011612"/>
                  <a:ext cx="2371794" cy="315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133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 pitchFamily="34" charset="0"/>
                    </a:rPr>
                    <a:t>教師傳習制度</a:t>
                  </a:r>
                  <a:endParaRPr kumimoji="0" lang="ko-KR" altLang="en-US" sz="2133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cs typeface="Arial" pitchFamily="34" charset="0"/>
                  </a:endParaRPr>
                </a:p>
              </p:txBody>
            </p:sp>
            <p:sp>
              <p:nvSpPr>
                <p:cNvPr id="45" name="TextBox 27">
                  <a:extLst>
                    <a:ext uri="{FF2B5EF4-FFF2-40B4-BE49-F238E27FC236}">
                      <a16:creationId xmlns:a16="http://schemas.microsoft.com/office/drawing/2014/main" id="{220CC00B-E5FC-49E6-9B46-B76C1614CD84}"/>
                    </a:ext>
                  </a:extLst>
                </p:cNvPr>
                <p:cNvSpPr txBox="1"/>
                <p:nvPr/>
              </p:nvSpPr>
              <p:spPr>
                <a:xfrm>
                  <a:off x="5057566" y="2624571"/>
                  <a:ext cx="2371794" cy="315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133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 pitchFamily="34" charset="0"/>
                    </a:rPr>
                    <a:t>數位教材獎勵</a:t>
                  </a:r>
                  <a:endParaRPr kumimoji="0" lang="ko-KR" altLang="en-US" sz="2133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cs typeface="Arial" pitchFamily="34" charset="0"/>
                  </a:endParaRPr>
                </a:p>
              </p:txBody>
            </p:sp>
            <p:sp>
              <p:nvSpPr>
                <p:cNvPr id="46" name="TextBox 28">
                  <a:extLst>
                    <a:ext uri="{FF2B5EF4-FFF2-40B4-BE49-F238E27FC236}">
                      <a16:creationId xmlns:a16="http://schemas.microsoft.com/office/drawing/2014/main" id="{5507AE72-F893-467E-9A57-1C1E2B921C02}"/>
                    </a:ext>
                  </a:extLst>
                </p:cNvPr>
                <p:cNvSpPr txBox="1"/>
                <p:nvPr/>
              </p:nvSpPr>
              <p:spPr>
                <a:xfrm>
                  <a:off x="5057566" y="3257343"/>
                  <a:ext cx="2371794" cy="315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133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 pitchFamily="34" charset="0"/>
                    </a:rPr>
                    <a:t>教學實踐研究計畫</a:t>
                  </a:r>
                  <a:endParaRPr kumimoji="0" lang="ko-KR" altLang="en-US" sz="2133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cs typeface="Arial" pitchFamily="34" charset="0"/>
                  </a:endParaRPr>
                </a:p>
              </p:txBody>
            </p:sp>
            <p:sp>
              <p:nvSpPr>
                <p:cNvPr id="47" name="TextBox 30">
                  <a:extLst>
                    <a:ext uri="{FF2B5EF4-FFF2-40B4-BE49-F238E27FC236}">
                      <a16:creationId xmlns:a16="http://schemas.microsoft.com/office/drawing/2014/main" id="{32A5FE07-6A16-4780-884B-4FD5A78B5F17}"/>
                    </a:ext>
                  </a:extLst>
                </p:cNvPr>
                <p:cNvSpPr txBox="1"/>
                <p:nvPr/>
              </p:nvSpPr>
              <p:spPr>
                <a:xfrm>
                  <a:off x="1852040" y="2650392"/>
                  <a:ext cx="2371794" cy="315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133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 pitchFamily="34" charset="0"/>
                    </a:rPr>
                    <a:t>教師評鑑</a:t>
                  </a:r>
                </a:p>
              </p:txBody>
            </p:sp>
            <p:sp>
              <p:nvSpPr>
                <p:cNvPr id="48" name="TextBox 31">
                  <a:extLst>
                    <a:ext uri="{FF2B5EF4-FFF2-40B4-BE49-F238E27FC236}">
                      <a16:creationId xmlns:a16="http://schemas.microsoft.com/office/drawing/2014/main" id="{E61F0902-C39C-4690-A7BB-2FA6CB4E9C4C}"/>
                    </a:ext>
                  </a:extLst>
                </p:cNvPr>
                <p:cNvSpPr txBox="1"/>
                <p:nvPr/>
              </p:nvSpPr>
              <p:spPr>
                <a:xfrm>
                  <a:off x="946749" y="3257343"/>
                  <a:ext cx="3293038" cy="315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133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 pitchFamily="34" charset="0"/>
                    </a:rPr>
                    <a:t>產學雙師</a:t>
                  </a:r>
                  <a:endParaRPr kumimoji="0" lang="ko-KR" altLang="en-US" sz="2133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cs typeface="Arial" pitchFamily="34" charset="0"/>
                  </a:endParaRPr>
                </a:p>
              </p:txBody>
            </p:sp>
            <p:sp>
              <p:nvSpPr>
                <p:cNvPr id="49" name="Rectangle 22">
                  <a:extLst>
                    <a:ext uri="{FF2B5EF4-FFF2-40B4-BE49-F238E27FC236}">
                      <a16:creationId xmlns:a16="http://schemas.microsoft.com/office/drawing/2014/main" id="{50ECBEDC-DC2C-401C-8A51-1C8D029C618C}"/>
                    </a:ext>
                  </a:extLst>
                </p:cNvPr>
                <p:cNvSpPr/>
                <p:nvPr/>
              </p:nvSpPr>
              <p:spPr>
                <a:xfrm>
                  <a:off x="672522" y="3866369"/>
                  <a:ext cx="3705951" cy="360000"/>
                </a:xfrm>
                <a:prstGeom prst="rect">
                  <a:avLst/>
                </a:prstGeom>
                <a:solidFill>
                  <a:srgbClr val="00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cs typeface="+mn-cs"/>
                  </a:endParaRPr>
                </a:p>
              </p:txBody>
            </p:sp>
            <p:sp>
              <p:nvSpPr>
                <p:cNvPr id="50" name="TextBox 28">
                  <a:extLst>
                    <a:ext uri="{FF2B5EF4-FFF2-40B4-BE49-F238E27FC236}">
                      <a16:creationId xmlns:a16="http://schemas.microsoft.com/office/drawing/2014/main" id="{19837C7E-2561-41B9-A59C-E0748659E6FE}"/>
                    </a:ext>
                  </a:extLst>
                </p:cNvPr>
                <p:cNvSpPr txBox="1"/>
                <p:nvPr/>
              </p:nvSpPr>
              <p:spPr>
                <a:xfrm>
                  <a:off x="5070629" y="3874528"/>
                  <a:ext cx="2371794" cy="315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133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 pitchFamily="34" charset="0"/>
                    </a:rPr>
                    <a:t>教學助理協助課程</a:t>
                  </a:r>
                  <a:endParaRPr kumimoji="0" lang="ko-KR" altLang="en-US" sz="2133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cs typeface="Arial" pitchFamily="34" charset="0"/>
                  </a:endParaRPr>
                </a:p>
              </p:txBody>
            </p:sp>
            <p:sp>
              <p:nvSpPr>
                <p:cNvPr id="51" name="TextBox 31">
                  <a:extLst>
                    <a:ext uri="{FF2B5EF4-FFF2-40B4-BE49-F238E27FC236}">
                      <a16:creationId xmlns:a16="http://schemas.microsoft.com/office/drawing/2014/main" id="{975BD905-EABE-47BA-BD0F-D9C733910CF7}"/>
                    </a:ext>
                  </a:extLst>
                </p:cNvPr>
                <p:cNvSpPr txBox="1"/>
                <p:nvPr/>
              </p:nvSpPr>
              <p:spPr>
                <a:xfrm>
                  <a:off x="959812" y="3874528"/>
                  <a:ext cx="3293038" cy="315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133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 pitchFamily="34" charset="0"/>
                    </a:rPr>
                    <a:t>教師專業社群暨專業成長講座</a:t>
                  </a:r>
                  <a:endParaRPr kumimoji="0" lang="ko-KR" altLang="en-US" sz="2133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35" name="Rectangle 21">
              <a:extLst>
                <a:ext uri="{FF2B5EF4-FFF2-40B4-BE49-F238E27FC236}">
                  <a16:creationId xmlns:a16="http://schemas.microsoft.com/office/drawing/2014/main" id="{75FBD2C2-976C-487F-8930-7E618A6E3828}"/>
                </a:ext>
              </a:extLst>
            </p:cNvPr>
            <p:cNvSpPr/>
            <p:nvPr/>
          </p:nvSpPr>
          <p:spPr>
            <a:xfrm>
              <a:off x="824341" y="2115265"/>
              <a:ext cx="4941268" cy="480000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13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教師專業成長暨取得專業證照獎勵</a:t>
              </a:r>
              <a:endParaRPr kumimoji="0" lang="ko-KR" altLang="en-US" sz="213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459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47528" y="0"/>
            <a:ext cx="7620000" cy="1143000"/>
          </a:xfrm>
        </p:spPr>
        <p:txBody>
          <a:bodyPr/>
          <a:lstStyle/>
          <a:p>
            <a:r>
              <a:rPr lang="zh-TW" altLang="en-US" u="sng" dirty="0">
                <a:latin typeface="+mj-ea"/>
                <a:cs typeface="Arial" panose="020B0604020202020204" pitchFamily="34" charset="0"/>
              </a:rPr>
              <a:t>學生</a:t>
            </a:r>
            <a:r>
              <a:rPr lang="zh-TW" altLang="en-US" dirty="0">
                <a:latin typeface="+mj-ea"/>
                <a:cs typeface="Arial" panose="020B0604020202020204" pitchFamily="34" charset="0"/>
              </a:rPr>
              <a:t>選課期程暨注意事項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4000" y="1266669"/>
            <a:ext cx="7620000" cy="5330683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依</a:t>
            </a:r>
            <a:r>
              <a:rPr lang="en-US" altLang="zh-TW" sz="2400" dirty="0">
                <a:latin typeface="Arial" panose="020B0604020202020204" pitchFamily="34" charset="0"/>
                <a:cs typeface="Arial" panose="020B0604020202020204" pitchFamily="34" charset="0"/>
              </a:rPr>
              <a:t>107.10.31 107</a:t>
            </a:r>
            <a:r>
              <a:rPr lang="zh-TW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學年度第</a:t>
            </a:r>
            <a:r>
              <a:rPr lang="en-US" altLang="zh-TW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TW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次行政會議指示，</a:t>
            </a:r>
            <a:r>
              <a:rPr lang="zh-TW" altLang="en-U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除因不可抗力之因素外</a:t>
            </a:r>
            <a:r>
              <a:rPr lang="zh-TW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zh-TW" altLang="en-U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若因其他個人因素於選課時間未選課</a:t>
            </a:r>
            <a:r>
              <a:rPr lang="zh-TW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zh-TW" altLang="en-U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不予同意</a:t>
            </a:r>
            <a:r>
              <a:rPr lang="zh-TW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於選課時間結束後所提出加退課程之</a:t>
            </a:r>
            <a:r>
              <a:rPr lang="zh-TW" altLang="en-U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請核申請</a:t>
            </a:r>
            <a:r>
              <a:rPr lang="zh-TW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TW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TW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TW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依</a:t>
            </a:r>
            <a:r>
              <a:rPr lang="en-US" altLang="zh-TW" sz="2400" dirty="0">
                <a:latin typeface="Arial" panose="020B0604020202020204" pitchFamily="34" charset="0"/>
                <a:cs typeface="Arial" panose="020B0604020202020204" pitchFamily="34" charset="0"/>
              </a:rPr>
              <a:t>107.11.14 107</a:t>
            </a:r>
            <a:r>
              <a:rPr lang="zh-TW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學年度第</a:t>
            </a:r>
            <a:r>
              <a:rPr lang="en-US" altLang="zh-TW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TW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次教務會議決議，各教學單位以考量課程規劃為前提，將第三階段網路選課課程上限人數設定最大化。網路選課時間結束之後，</a:t>
            </a:r>
            <a:r>
              <a:rPr lang="zh-TW" altLang="en-U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不受理人工加選已達人數上限課程之請核申請</a:t>
            </a:r>
            <a:r>
              <a:rPr lang="zh-TW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，以維護網路選課之公平性。</a:t>
            </a:r>
            <a:endParaRPr lang="en-US" altLang="zh-TW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TW" sz="2800" dirty="0"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2998D80-CEA2-7547-2A18-FD29CE5E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5438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D641C1B-EFA1-9A7C-890D-746C71B9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6F1D9C-2F60-4C9E-A743-07AC54246C04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Google Shape;1974;p24">
            <a:extLst>
              <a:ext uri="{FF2B5EF4-FFF2-40B4-BE49-F238E27FC236}">
                <a16:creationId xmlns:a16="http://schemas.microsoft.com/office/drawing/2014/main" id="{9A7DE46C-5B6A-4EA9-9EB9-CA8170331335}"/>
              </a:ext>
            </a:extLst>
          </p:cNvPr>
          <p:cNvSpPr txBox="1">
            <a:spLocks/>
          </p:cNvSpPr>
          <p:nvPr/>
        </p:nvSpPr>
        <p:spPr>
          <a:xfrm>
            <a:off x="2219443" y="787782"/>
            <a:ext cx="9174000" cy="7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defTabSz="914354">
              <a:defRPr/>
            </a:pPr>
            <a:r>
              <a:rPr lang="en-US" altLang="zh-TW" sz="4800" dirty="0"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112-1</a:t>
            </a:r>
            <a:r>
              <a:rPr lang="zh-TW" altLang="en-US" sz="4800" dirty="0"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學期重要記事</a:t>
            </a:r>
            <a:endParaRPr lang="zh-CN" altLang="en-US" sz="4800" dirty="0">
              <a:solidFill>
                <a:prstClr val="black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A2EA9BD7-3DA3-41FA-98F8-F9392CDCEF17}"/>
              </a:ext>
            </a:extLst>
          </p:cNvPr>
          <p:cNvGrpSpPr/>
          <p:nvPr/>
        </p:nvGrpSpPr>
        <p:grpSpPr>
          <a:xfrm>
            <a:off x="2219443" y="301827"/>
            <a:ext cx="1494591" cy="1538897"/>
            <a:chOff x="1050175" y="379912"/>
            <a:chExt cx="1120942" cy="1154173"/>
          </a:xfrm>
        </p:grpSpPr>
        <p:sp>
          <p:nvSpPr>
            <p:cNvPr id="8" name="Google Shape;1936;p19">
              <a:extLst>
                <a:ext uri="{FF2B5EF4-FFF2-40B4-BE49-F238E27FC236}">
                  <a16:creationId xmlns:a16="http://schemas.microsoft.com/office/drawing/2014/main" id="{687FFBE9-7A9F-48F8-959E-993A1167EAF2}"/>
                </a:ext>
              </a:extLst>
            </p:cNvPr>
            <p:cNvSpPr/>
            <p:nvPr/>
          </p:nvSpPr>
          <p:spPr>
            <a:xfrm>
              <a:off x="1050175" y="379912"/>
              <a:ext cx="1120942" cy="1154173"/>
            </a:xfrm>
            <a:custGeom>
              <a:avLst/>
              <a:gdLst/>
              <a:ahLst/>
              <a:cxnLst/>
              <a:rect l="l" t="t" r="r" b="b"/>
              <a:pathLst>
                <a:path w="89712" h="82958" extrusionOk="0">
                  <a:moveTo>
                    <a:pt x="52672" y="2049"/>
                  </a:moveTo>
                  <a:cubicBezTo>
                    <a:pt x="40979" y="2915"/>
                    <a:pt x="28376" y="5688"/>
                    <a:pt x="19269" y="13072"/>
                  </a:cubicBezTo>
                  <a:cubicBezTo>
                    <a:pt x="7810" y="22364"/>
                    <a:pt x="-450" y="41692"/>
                    <a:pt x="5574" y="55159"/>
                  </a:cubicBezTo>
                  <a:cubicBezTo>
                    <a:pt x="12935" y="71613"/>
                    <a:pt x="33988" y="83483"/>
                    <a:pt x="52004" y="82883"/>
                  </a:cubicBezTo>
                  <a:cubicBezTo>
                    <a:pt x="62654" y="82528"/>
                    <a:pt x="75555" y="78169"/>
                    <a:pt x="80730" y="68854"/>
                  </a:cubicBezTo>
                  <a:cubicBezTo>
                    <a:pt x="89352" y="53334"/>
                    <a:pt x="86569" y="30516"/>
                    <a:pt x="76722" y="15744"/>
                  </a:cubicBezTo>
                  <a:cubicBezTo>
                    <a:pt x="69002" y="4163"/>
                    <a:pt x="51061" y="-2643"/>
                    <a:pt x="37641" y="1047"/>
                  </a:cubicBezTo>
                  <a:cubicBezTo>
                    <a:pt x="22585" y="5187"/>
                    <a:pt x="4685" y="14958"/>
                    <a:pt x="898" y="30107"/>
                  </a:cubicBezTo>
                  <a:cubicBezTo>
                    <a:pt x="-3402" y="47308"/>
                    <a:pt x="8934" y="71200"/>
                    <a:pt x="25616" y="77205"/>
                  </a:cubicBezTo>
                  <a:cubicBezTo>
                    <a:pt x="45696" y="84433"/>
                    <a:pt x="76756" y="77025"/>
                    <a:pt x="86743" y="58165"/>
                  </a:cubicBezTo>
                  <a:cubicBezTo>
                    <a:pt x="93824" y="44791"/>
                    <a:pt x="86932" y="25486"/>
                    <a:pt x="77390" y="13740"/>
                  </a:cubicBezTo>
                  <a:cubicBezTo>
                    <a:pt x="74163" y="9767"/>
                    <a:pt x="71332" y="4292"/>
                    <a:pt x="66367" y="3051"/>
                  </a:cubicBezTo>
                </a:path>
              </a:pathLst>
            </a:custGeom>
            <a:noFill/>
            <a:ln w="19050" cap="rnd" cmpd="sng">
              <a:solidFill>
                <a:schemeClr val="tx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" name="Google Shape;2456;p49">
              <a:extLst>
                <a:ext uri="{FF2B5EF4-FFF2-40B4-BE49-F238E27FC236}">
                  <a16:creationId xmlns:a16="http://schemas.microsoft.com/office/drawing/2014/main" id="{98E91A99-29AC-486A-8333-2A1C7909B09A}"/>
                </a:ext>
              </a:extLst>
            </p:cNvPr>
            <p:cNvSpPr/>
            <p:nvPr/>
          </p:nvSpPr>
          <p:spPr>
            <a:xfrm>
              <a:off x="1304570" y="623026"/>
              <a:ext cx="612153" cy="667946"/>
            </a:xfrm>
            <a:custGeom>
              <a:avLst/>
              <a:gdLst/>
              <a:ahLst/>
              <a:cxnLst/>
              <a:rect l="l" t="t" r="r" b="b"/>
              <a:pathLst>
                <a:path w="17228" h="17399" extrusionOk="0">
                  <a:moveTo>
                    <a:pt x="14162" y="439"/>
                  </a:moveTo>
                  <a:lnTo>
                    <a:pt x="14478" y="512"/>
                  </a:lnTo>
                  <a:lnTo>
                    <a:pt x="14794" y="609"/>
                  </a:lnTo>
                  <a:lnTo>
                    <a:pt x="15111" y="755"/>
                  </a:lnTo>
                  <a:lnTo>
                    <a:pt x="15403" y="925"/>
                  </a:lnTo>
                  <a:lnTo>
                    <a:pt x="15670" y="1120"/>
                  </a:lnTo>
                  <a:lnTo>
                    <a:pt x="15914" y="1315"/>
                  </a:lnTo>
                  <a:lnTo>
                    <a:pt x="16108" y="1534"/>
                  </a:lnTo>
                  <a:lnTo>
                    <a:pt x="15987" y="1558"/>
                  </a:lnTo>
                  <a:lnTo>
                    <a:pt x="15889" y="1607"/>
                  </a:lnTo>
                  <a:lnTo>
                    <a:pt x="15816" y="1655"/>
                  </a:lnTo>
                  <a:lnTo>
                    <a:pt x="15792" y="1680"/>
                  </a:lnTo>
                  <a:lnTo>
                    <a:pt x="15768" y="1728"/>
                  </a:lnTo>
                  <a:lnTo>
                    <a:pt x="15768" y="1777"/>
                  </a:lnTo>
                  <a:lnTo>
                    <a:pt x="15792" y="1826"/>
                  </a:lnTo>
                  <a:lnTo>
                    <a:pt x="15865" y="1850"/>
                  </a:lnTo>
                  <a:lnTo>
                    <a:pt x="15938" y="1874"/>
                  </a:lnTo>
                  <a:lnTo>
                    <a:pt x="16230" y="1874"/>
                  </a:lnTo>
                  <a:lnTo>
                    <a:pt x="16352" y="1850"/>
                  </a:lnTo>
                  <a:lnTo>
                    <a:pt x="16546" y="2166"/>
                  </a:lnTo>
                  <a:lnTo>
                    <a:pt x="16254" y="2142"/>
                  </a:lnTo>
                  <a:lnTo>
                    <a:pt x="16011" y="2142"/>
                  </a:lnTo>
                  <a:lnTo>
                    <a:pt x="15987" y="2166"/>
                  </a:lnTo>
                  <a:lnTo>
                    <a:pt x="15987" y="2191"/>
                  </a:lnTo>
                  <a:lnTo>
                    <a:pt x="16133" y="2312"/>
                  </a:lnTo>
                  <a:lnTo>
                    <a:pt x="16303" y="2410"/>
                  </a:lnTo>
                  <a:lnTo>
                    <a:pt x="16473" y="2458"/>
                  </a:lnTo>
                  <a:lnTo>
                    <a:pt x="16668" y="2507"/>
                  </a:lnTo>
                  <a:lnTo>
                    <a:pt x="16717" y="2750"/>
                  </a:lnTo>
                  <a:lnTo>
                    <a:pt x="16741" y="2994"/>
                  </a:lnTo>
                  <a:lnTo>
                    <a:pt x="16522" y="2872"/>
                  </a:lnTo>
                  <a:lnTo>
                    <a:pt x="16352" y="2799"/>
                  </a:lnTo>
                  <a:lnTo>
                    <a:pt x="16181" y="2702"/>
                  </a:lnTo>
                  <a:lnTo>
                    <a:pt x="16011" y="2653"/>
                  </a:lnTo>
                  <a:lnTo>
                    <a:pt x="15792" y="2653"/>
                  </a:lnTo>
                  <a:lnTo>
                    <a:pt x="15768" y="2677"/>
                  </a:lnTo>
                  <a:lnTo>
                    <a:pt x="15768" y="2702"/>
                  </a:lnTo>
                  <a:lnTo>
                    <a:pt x="15768" y="2726"/>
                  </a:lnTo>
                  <a:lnTo>
                    <a:pt x="15889" y="2872"/>
                  </a:lnTo>
                  <a:lnTo>
                    <a:pt x="16035" y="2994"/>
                  </a:lnTo>
                  <a:lnTo>
                    <a:pt x="16327" y="3213"/>
                  </a:lnTo>
                  <a:lnTo>
                    <a:pt x="16522" y="3334"/>
                  </a:lnTo>
                  <a:lnTo>
                    <a:pt x="16619" y="3407"/>
                  </a:lnTo>
                  <a:lnTo>
                    <a:pt x="16717" y="3456"/>
                  </a:lnTo>
                  <a:lnTo>
                    <a:pt x="16692" y="3651"/>
                  </a:lnTo>
                  <a:lnTo>
                    <a:pt x="16619" y="3845"/>
                  </a:lnTo>
                  <a:lnTo>
                    <a:pt x="16400" y="3602"/>
                  </a:lnTo>
                  <a:lnTo>
                    <a:pt x="16133" y="3407"/>
                  </a:lnTo>
                  <a:lnTo>
                    <a:pt x="15987" y="3310"/>
                  </a:lnTo>
                  <a:lnTo>
                    <a:pt x="15841" y="3237"/>
                  </a:lnTo>
                  <a:lnTo>
                    <a:pt x="15695" y="3188"/>
                  </a:lnTo>
                  <a:lnTo>
                    <a:pt x="15524" y="3164"/>
                  </a:lnTo>
                  <a:lnTo>
                    <a:pt x="15476" y="3188"/>
                  </a:lnTo>
                  <a:lnTo>
                    <a:pt x="15476" y="3213"/>
                  </a:lnTo>
                  <a:lnTo>
                    <a:pt x="15476" y="3237"/>
                  </a:lnTo>
                  <a:lnTo>
                    <a:pt x="15500" y="3261"/>
                  </a:lnTo>
                  <a:lnTo>
                    <a:pt x="15597" y="3359"/>
                  </a:lnTo>
                  <a:lnTo>
                    <a:pt x="15695" y="3432"/>
                  </a:lnTo>
                  <a:lnTo>
                    <a:pt x="15987" y="3699"/>
                  </a:lnTo>
                  <a:lnTo>
                    <a:pt x="16230" y="3918"/>
                  </a:lnTo>
                  <a:lnTo>
                    <a:pt x="16449" y="4162"/>
                  </a:lnTo>
                  <a:lnTo>
                    <a:pt x="16473" y="4186"/>
                  </a:lnTo>
                  <a:lnTo>
                    <a:pt x="16254" y="4526"/>
                  </a:lnTo>
                  <a:lnTo>
                    <a:pt x="16206" y="4453"/>
                  </a:lnTo>
                  <a:lnTo>
                    <a:pt x="16133" y="4380"/>
                  </a:lnTo>
                  <a:lnTo>
                    <a:pt x="15962" y="4259"/>
                  </a:lnTo>
                  <a:lnTo>
                    <a:pt x="15646" y="4040"/>
                  </a:lnTo>
                  <a:lnTo>
                    <a:pt x="15403" y="3821"/>
                  </a:lnTo>
                  <a:lnTo>
                    <a:pt x="15159" y="3626"/>
                  </a:lnTo>
                  <a:lnTo>
                    <a:pt x="15111" y="3626"/>
                  </a:lnTo>
                  <a:lnTo>
                    <a:pt x="15062" y="3651"/>
                  </a:lnTo>
                  <a:lnTo>
                    <a:pt x="15013" y="3724"/>
                  </a:lnTo>
                  <a:lnTo>
                    <a:pt x="15013" y="3821"/>
                  </a:lnTo>
                  <a:lnTo>
                    <a:pt x="15013" y="3894"/>
                  </a:lnTo>
                  <a:lnTo>
                    <a:pt x="15038" y="3991"/>
                  </a:lnTo>
                  <a:lnTo>
                    <a:pt x="15135" y="4137"/>
                  </a:lnTo>
                  <a:lnTo>
                    <a:pt x="15257" y="4283"/>
                  </a:lnTo>
                  <a:lnTo>
                    <a:pt x="15427" y="4453"/>
                  </a:lnTo>
                  <a:lnTo>
                    <a:pt x="15622" y="4599"/>
                  </a:lnTo>
                  <a:lnTo>
                    <a:pt x="15816" y="4745"/>
                  </a:lnTo>
                  <a:lnTo>
                    <a:pt x="15914" y="4818"/>
                  </a:lnTo>
                  <a:lnTo>
                    <a:pt x="16011" y="4843"/>
                  </a:lnTo>
                  <a:lnTo>
                    <a:pt x="15792" y="5135"/>
                  </a:lnTo>
                  <a:lnTo>
                    <a:pt x="14867" y="4162"/>
                  </a:lnTo>
                  <a:lnTo>
                    <a:pt x="13967" y="3213"/>
                  </a:lnTo>
                  <a:lnTo>
                    <a:pt x="13505" y="2750"/>
                  </a:lnTo>
                  <a:lnTo>
                    <a:pt x="13018" y="2288"/>
                  </a:lnTo>
                  <a:lnTo>
                    <a:pt x="12531" y="1850"/>
                  </a:lnTo>
                  <a:lnTo>
                    <a:pt x="12021" y="1461"/>
                  </a:lnTo>
                  <a:lnTo>
                    <a:pt x="12021" y="1388"/>
                  </a:lnTo>
                  <a:lnTo>
                    <a:pt x="12118" y="1315"/>
                  </a:lnTo>
                  <a:lnTo>
                    <a:pt x="12215" y="1242"/>
                  </a:lnTo>
                  <a:lnTo>
                    <a:pt x="12385" y="1047"/>
                  </a:lnTo>
                  <a:lnTo>
                    <a:pt x="12629" y="852"/>
                  </a:lnTo>
                  <a:lnTo>
                    <a:pt x="12921" y="682"/>
                  </a:lnTo>
                  <a:lnTo>
                    <a:pt x="13213" y="560"/>
                  </a:lnTo>
                  <a:lnTo>
                    <a:pt x="13505" y="463"/>
                  </a:lnTo>
                  <a:lnTo>
                    <a:pt x="13675" y="439"/>
                  </a:lnTo>
                  <a:close/>
                  <a:moveTo>
                    <a:pt x="11753" y="1704"/>
                  </a:moveTo>
                  <a:lnTo>
                    <a:pt x="11826" y="1850"/>
                  </a:lnTo>
                  <a:lnTo>
                    <a:pt x="11948" y="1972"/>
                  </a:lnTo>
                  <a:lnTo>
                    <a:pt x="12093" y="2069"/>
                  </a:lnTo>
                  <a:lnTo>
                    <a:pt x="12385" y="2288"/>
                  </a:lnTo>
                  <a:lnTo>
                    <a:pt x="12677" y="2531"/>
                  </a:lnTo>
                  <a:lnTo>
                    <a:pt x="12945" y="2823"/>
                  </a:lnTo>
                  <a:lnTo>
                    <a:pt x="13480" y="3383"/>
                  </a:lnTo>
                  <a:lnTo>
                    <a:pt x="14478" y="4453"/>
                  </a:lnTo>
                  <a:lnTo>
                    <a:pt x="15500" y="5500"/>
                  </a:lnTo>
                  <a:lnTo>
                    <a:pt x="15111" y="5962"/>
                  </a:lnTo>
                  <a:lnTo>
                    <a:pt x="14600" y="5500"/>
                  </a:lnTo>
                  <a:lnTo>
                    <a:pt x="14113" y="5013"/>
                  </a:lnTo>
                  <a:lnTo>
                    <a:pt x="13213" y="4016"/>
                  </a:lnTo>
                  <a:lnTo>
                    <a:pt x="12750" y="3529"/>
                  </a:lnTo>
                  <a:lnTo>
                    <a:pt x="12264" y="3018"/>
                  </a:lnTo>
                  <a:lnTo>
                    <a:pt x="11777" y="2556"/>
                  </a:lnTo>
                  <a:lnTo>
                    <a:pt x="11266" y="2093"/>
                  </a:lnTo>
                  <a:lnTo>
                    <a:pt x="11753" y="1704"/>
                  </a:lnTo>
                  <a:close/>
                  <a:moveTo>
                    <a:pt x="13724" y="5232"/>
                  </a:moveTo>
                  <a:lnTo>
                    <a:pt x="14235" y="5767"/>
                  </a:lnTo>
                  <a:lnTo>
                    <a:pt x="14794" y="6278"/>
                  </a:lnTo>
                  <a:lnTo>
                    <a:pt x="14575" y="6497"/>
                  </a:lnTo>
                  <a:lnTo>
                    <a:pt x="14259" y="6278"/>
                  </a:lnTo>
                  <a:lnTo>
                    <a:pt x="13967" y="6035"/>
                  </a:lnTo>
                  <a:lnTo>
                    <a:pt x="13699" y="5792"/>
                  </a:lnTo>
                  <a:lnTo>
                    <a:pt x="13432" y="5573"/>
                  </a:lnTo>
                  <a:lnTo>
                    <a:pt x="13724" y="5232"/>
                  </a:lnTo>
                  <a:close/>
                  <a:moveTo>
                    <a:pt x="13261" y="5767"/>
                  </a:moveTo>
                  <a:lnTo>
                    <a:pt x="13359" y="5913"/>
                  </a:lnTo>
                  <a:lnTo>
                    <a:pt x="13456" y="6059"/>
                  </a:lnTo>
                  <a:lnTo>
                    <a:pt x="13724" y="6303"/>
                  </a:lnTo>
                  <a:lnTo>
                    <a:pt x="13991" y="6546"/>
                  </a:lnTo>
                  <a:lnTo>
                    <a:pt x="14137" y="6668"/>
                  </a:lnTo>
                  <a:lnTo>
                    <a:pt x="14308" y="6765"/>
                  </a:lnTo>
                  <a:lnTo>
                    <a:pt x="14235" y="6814"/>
                  </a:lnTo>
                  <a:lnTo>
                    <a:pt x="14137" y="6692"/>
                  </a:lnTo>
                  <a:lnTo>
                    <a:pt x="13991" y="6595"/>
                  </a:lnTo>
                  <a:lnTo>
                    <a:pt x="13699" y="6400"/>
                  </a:lnTo>
                  <a:lnTo>
                    <a:pt x="13359" y="6230"/>
                  </a:lnTo>
                  <a:lnTo>
                    <a:pt x="13188" y="6132"/>
                  </a:lnTo>
                  <a:lnTo>
                    <a:pt x="13042" y="6011"/>
                  </a:lnTo>
                  <a:lnTo>
                    <a:pt x="13261" y="5767"/>
                  </a:lnTo>
                  <a:close/>
                  <a:moveTo>
                    <a:pt x="13018" y="6059"/>
                  </a:moveTo>
                  <a:lnTo>
                    <a:pt x="13188" y="6303"/>
                  </a:lnTo>
                  <a:lnTo>
                    <a:pt x="13286" y="6424"/>
                  </a:lnTo>
                  <a:lnTo>
                    <a:pt x="13407" y="6522"/>
                  </a:lnTo>
                  <a:lnTo>
                    <a:pt x="14040" y="7008"/>
                  </a:lnTo>
                  <a:lnTo>
                    <a:pt x="13699" y="7349"/>
                  </a:lnTo>
                  <a:lnTo>
                    <a:pt x="13675" y="7325"/>
                  </a:lnTo>
                  <a:lnTo>
                    <a:pt x="13505" y="7227"/>
                  </a:lnTo>
                  <a:lnTo>
                    <a:pt x="13334" y="7106"/>
                  </a:lnTo>
                  <a:lnTo>
                    <a:pt x="13018" y="6838"/>
                  </a:lnTo>
                  <a:lnTo>
                    <a:pt x="12799" y="6668"/>
                  </a:lnTo>
                  <a:lnTo>
                    <a:pt x="12702" y="6595"/>
                  </a:lnTo>
                  <a:lnTo>
                    <a:pt x="12580" y="6546"/>
                  </a:lnTo>
                  <a:lnTo>
                    <a:pt x="12799" y="6303"/>
                  </a:lnTo>
                  <a:lnTo>
                    <a:pt x="13018" y="6059"/>
                  </a:lnTo>
                  <a:close/>
                  <a:moveTo>
                    <a:pt x="12385" y="6716"/>
                  </a:moveTo>
                  <a:lnTo>
                    <a:pt x="12483" y="6838"/>
                  </a:lnTo>
                  <a:lnTo>
                    <a:pt x="12580" y="6935"/>
                  </a:lnTo>
                  <a:lnTo>
                    <a:pt x="12799" y="7130"/>
                  </a:lnTo>
                  <a:lnTo>
                    <a:pt x="13091" y="7398"/>
                  </a:lnTo>
                  <a:lnTo>
                    <a:pt x="13407" y="7617"/>
                  </a:lnTo>
                  <a:lnTo>
                    <a:pt x="13018" y="8006"/>
                  </a:lnTo>
                  <a:lnTo>
                    <a:pt x="12921" y="8079"/>
                  </a:lnTo>
                  <a:lnTo>
                    <a:pt x="12823" y="7909"/>
                  </a:lnTo>
                  <a:lnTo>
                    <a:pt x="12653" y="7763"/>
                  </a:lnTo>
                  <a:lnTo>
                    <a:pt x="12312" y="7495"/>
                  </a:lnTo>
                  <a:lnTo>
                    <a:pt x="12093" y="7325"/>
                  </a:lnTo>
                  <a:lnTo>
                    <a:pt x="11972" y="7252"/>
                  </a:lnTo>
                  <a:lnTo>
                    <a:pt x="11850" y="7179"/>
                  </a:lnTo>
                  <a:lnTo>
                    <a:pt x="12385" y="6716"/>
                  </a:lnTo>
                  <a:close/>
                  <a:moveTo>
                    <a:pt x="11631" y="7373"/>
                  </a:moveTo>
                  <a:lnTo>
                    <a:pt x="11729" y="7471"/>
                  </a:lnTo>
                  <a:lnTo>
                    <a:pt x="11850" y="7568"/>
                  </a:lnTo>
                  <a:lnTo>
                    <a:pt x="12093" y="7738"/>
                  </a:lnTo>
                  <a:lnTo>
                    <a:pt x="12434" y="8055"/>
                  </a:lnTo>
                  <a:lnTo>
                    <a:pt x="12556" y="8201"/>
                  </a:lnTo>
                  <a:lnTo>
                    <a:pt x="12702" y="8322"/>
                  </a:lnTo>
                  <a:lnTo>
                    <a:pt x="11948" y="9150"/>
                  </a:lnTo>
                  <a:lnTo>
                    <a:pt x="11680" y="8906"/>
                  </a:lnTo>
                  <a:lnTo>
                    <a:pt x="11364" y="8687"/>
                  </a:lnTo>
                  <a:lnTo>
                    <a:pt x="11072" y="8444"/>
                  </a:lnTo>
                  <a:lnTo>
                    <a:pt x="10780" y="8201"/>
                  </a:lnTo>
                  <a:lnTo>
                    <a:pt x="11096" y="7860"/>
                  </a:lnTo>
                  <a:lnTo>
                    <a:pt x="11193" y="7957"/>
                  </a:lnTo>
                  <a:lnTo>
                    <a:pt x="11291" y="8030"/>
                  </a:lnTo>
                  <a:lnTo>
                    <a:pt x="11461" y="8176"/>
                  </a:lnTo>
                  <a:lnTo>
                    <a:pt x="11777" y="8493"/>
                  </a:lnTo>
                  <a:lnTo>
                    <a:pt x="11972" y="8614"/>
                  </a:lnTo>
                  <a:lnTo>
                    <a:pt x="12166" y="8736"/>
                  </a:lnTo>
                  <a:lnTo>
                    <a:pt x="12288" y="8736"/>
                  </a:lnTo>
                  <a:lnTo>
                    <a:pt x="12337" y="8712"/>
                  </a:lnTo>
                  <a:lnTo>
                    <a:pt x="12361" y="8639"/>
                  </a:lnTo>
                  <a:lnTo>
                    <a:pt x="12361" y="8566"/>
                  </a:lnTo>
                  <a:lnTo>
                    <a:pt x="12337" y="8493"/>
                  </a:lnTo>
                  <a:lnTo>
                    <a:pt x="12118" y="8322"/>
                  </a:lnTo>
                  <a:lnTo>
                    <a:pt x="11899" y="8152"/>
                  </a:lnTo>
                  <a:lnTo>
                    <a:pt x="11461" y="7811"/>
                  </a:lnTo>
                  <a:lnTo>
                    <a:pt x="11291" y="7690"/>
                  </a:lnTo>
                  <a:lnTo>
                    <a:pt x="11631" y="7373"/>
                  </a:lnTo>
                  <a:close/>
                  <a:moveTo>
                    <a:pt x="10634" y="8371"/>
                  </a:moveTo>
                  <a:lnTo>
                    <a:pt x="10731" y="8541"/>
                  </a:lnTo>
                  <a:lnTo>
                    <a:pt x="10853" y="8687"/>
                  </a:lnTo>
                  <a:lnTo>
                    <a:pt x="10974" y="8809"/>
                  </a:lnTo>
                  <a:lnTo>
                    <a:pt x="11145" y="8931"/>
                  </a:lnTo>
                  <a:lnTo>
                    <a:pt x="11461" y="9150"/>
                  </a:lnTo>
                  <a:lnTo>
                    <a:pt x="11753" y="9369"/>
                  </a:lnTo>
                  <a:lnTo>
                    <a:pt x="11461" y="9685"/>
                  </a:lnTo>
                  <a:lnTo>
                    <a:pt x="11145" y="9442"/>
                  </a:lnTo>
                  <a:lnTo>
                    <a:pt x="10828" y="9198"/>
                  </a:lnTo>
                  <a:lnTo>
                    <a:pt x="10585" y="8955"/>
                  </a:lnTo>
                  <a:lnTo>
                    <a:pt x="10463" y="8833"/>
                  </a:lnTo>
                  <a:lnTo>
                    <a:pt x="10317" y="8736"/>
                  </a:lnTo>
                  <a:lnTo>
                    <a:pt x="10634" y="8371"/>
                  </a:lnTo>
                  <a:close/>
                  <a:moveTo>
                    <a:pt x="10196" y="8931"/>
                  </a:moveTo>
                  <a:lnTo>
                    <a:pt x="10269" y="9052"/>
                  </a:lnTo>
                  <a:lnTo>
                    <a:pt x="10366" y="9198"/>
                  </a:lnTo>
                  <a:lnTo>
                    <a:pt x="10609" y="9417"/>
                  </a:lnTo>
                  <a:lnTo>
                    <a:pt x="10901" y="9709"/>
                  </a:lnTo>
                  <a:lnTo>
                    <a:pt x="11072" y="9831"/>
                  </a:lnTo>
                  <a:lnTo>
                    <a:pt x="11242" y="9953"/>
                  </a:lnTo>
                  <a:lnTo>
                    <a:pt x="10415" y="10853"/>
                  </a:lnTo>
                  <a:lnTo>
                    <a:pt x="10317" y="10707"/>
                  </a:lnTo>
                  <a:lnTo>
                    <a:pt x="10196" y="10585"/>
                  </a:lnTo>
                  <a:lnTo>
                    <a:pt x="9904" y="10366"/>
                  </a:lnTo>
                  <a:lnTo>
                    <a:pt x="9636" y="10172"/>
                  </a:lnTo>
                  <a:lnTo>
                    <a:pt x="9466" y="10074"/>
                  </a:lnTo>
                  <a:lnTo>
                    <a:pt x="9320" y="10001"/>
                  </a:lnTo>
                  <a:lnTo>
                    <a:pt x="9563" y="9709"/>
                  </a:lnTo>
                  <a:lnTo>
                    <a:pt x="9782" y="9880"/>
                  </a:lnTo>
                  <a:lnTo>
                    <a:pt x="10001" y="10026"/>
                  </a:lnTo>
                  <a:lnTo>
                    <a:pt x="10244" y="10245"/>
                  </a:lnTo>
                  <a:lnTo>
                    <a:pt x="10390" y="10366"/>
                  </a:lnTo>
                  <a:lnTo>
                    <a:pt x="10536" y="10464"/>
                  </a:lnTo>
                  <a:lnTo>
                    <a:pt x="10609" y="10488"/>
                  </a:lnTo>
                  <a:lnTo>
                    <a:pt x="10658" y="10464"/>
                  </a:lnTo>
                  <a:lnTo>
                    <a:pt x="10731" y="10439"/>
                  </a:lnTo>
                  <a:lnTo>
                    <a:pt x="10780" y="10391"/>
                  </a:lnTo>
                  <a:lnTo>
                    <a:pt x="10804" y="10342"/>
                  </a:lnTo>
                  <a:lnTo>
                    <a:pt x="10828" y="10269"/>
                  </a:lnTo>
                  <a:lnTo>
                    <a:pt x="10804" y="10220"/>
                  </a:lnTo>
                  <a:lnTo>
                    <a:pt x="10755" y="10147"/>
                  </a:lnTo>
                  <a:lnTo>
                    <a:pt x="10220" y="9734"/>
                  </a:lnTo>
                  <a:lnTo>
                    <a:pt x="10001" y="9563"/>
                  </a:lnTo>
                  <a:lnTo>
                    <a:pt x="9904" y="9490"/>
                  </a:lnTo>
                  <a:lnTo>
                    <a:pt x="9782" y="9442"/>
                  </a:lnTo>
                  <a:lnTo>
                    <a:pt x="10196" y="8931"/>
                  </a:lnTo>
                  <a:close/>
                  <a:moveTo>
                    <a:pt x="9125" y="10245"/>
                  </a:moveTo>
                  <a:lnTo>
                    <a:pt x="9247" y="10342"/>
                  </a:lnTo>
                  <a:lnTo>
                    <a:pt x="9368" y="10415"/>
                  </a:lnTo>
                  <a:lnTo>
                    <a:pt x="9612" y="10585"/>
                  </a:lnTo>
                  <a:lnTo>
                    <a:pt x="9904" y="10829"/>
                  </a:lnTo>
                  <a:lnTo>
                    <a:pt x="10050" y="10950"/>
                  </a:lnTo>
                  <a:lnTo>
                    <a:pt x="10220" y="11048"/>
                  </a:lnTo>
                  <a:lnTo>
                    <a:pt x="9685" y="11583"/>
                  </a:lnTo>
                  <a:lnTo>
                    <a:pt x="9685" y="11534"/>
                  </a:lnTo>
                  <a:lnTo>
                    <a:pt x="9660" y="11437"/>
                  </a:lnTo>
                  <a:lnTo>
                    <a:pt x="9587" y="11364"/>
                  </a:lnTo>
                  <a:lnTo>
                    <a:pt x="9417" y="11218"/>
                  </a:lnTo>
                  <a:lnTo>
                    <a:pt x="9222" y="11023"/>
                  </a:lnTo>
                  <a:lnTo>
                    <a:pt x="9028" y="10853"/>
                  </a:lnTo>
                  <a:lnTo>
                    <a:pt x="8906" y="10756"/>
                  </a:lnTo>
                  <a:lnTo>
                    <a:pt x="8736" y="10683"/>
                  </a:lnTo>
                  <a:lnTo>
                    <a:pt x="8833" y="10585"/>
                  </a:lnTo>
                  <a:lnTo>
                    <a:pt x="9125" y="10245"/>
                  </a:lnTo>
                  <a:close/>
                  <a:moveTo>
                    <a:pt x="8468" y="10926"/>
                  </a:moveTo>
                  <a:lnTo>
                    <a:pt x="8687" y="11096"/>
                  </a:lnTo>
                  <a:lnTo>
                    <a:pt x="8930" y="11291"/>
                  </a:lnTo>
                  <a:lnTo>
                    <a:pt x="9052" y="11437"/>
                  </a:lnTo>
                  <a:lnTo>
                    <a:pt x="9198" y="11583"/>
                  </a:lnTo>
                  <a:lnTo>
                    <a:pt x="9271" y="11656"/>
                  </a:lnTo>
                  <a:lnTo>
                    <a:pt x="9344" y="11705"/>
                  </a:lnTo>
                  <a:lnTo>
                    <a:pt x="9441" y="11753"/>
                  </a:lnTo>
                  <a:lnTo>
                    <a:pt x="9539" y="11753"/>
                  </a:lnTo>
                  <a:lnTo>
                    <a:pt x="8468" y="12824"/>
                  </a:lnTo>
                  <a:lnTo>
                    <a:pt x="8152" y="12532"/>
                  </a:lnTo>
                  <a:lnTo>
                    <a:pt x="7811" y="12240"/>
                  </a:lnTo>
                  <a:lnTo>
                    <a:pt x="7470" y="11899"/>
                  </a:lnTo>
                  <a:lnTo>
                    <a:pt x="7349" y="11826"/>
                  </a:lnTo>
                  <a:lnTo>
                    <a:pt x="7738" y="11534"/>
                  </a:lnTo>
                  <a:lnTo>
                    <a:pt x="7860" y="11705"/>
                  </a:lnTo>
                  <a:lnTo>
                    <a:pt x="8006" y="11875"/>
                  </a:lnTo>
                  <a:lnTo>
                    <a:pt x="8371" y="12264"/>
                  </a:lnTo>
                  <a:lnTo>
                    <a:pt x="8517" y="12434"/>
                  </a:lnTo>
                  <a:lnTo>
                    <a:pt x="8590" y="12483"/>
                  </a:lnTo>
                  <a:lnTo>
                    <a:pt x="8687" y="12507"/>
                  </a:lnTo>
                  <a:lnTo>
                    <a:pt x="8736" y="12507"/>
                  </a:lnTo>
                  <a:lnTo>
                    <a:pt x="8809" y="12483"/>
                  </a:lnTo>
                  <a:lnTo>
                    <a:pt x="8833" y="12434"/>
                  </a:lnTo>
                  <a:lnTo>
                    <a:pt x="8857" y="12386"/>
                  </a:lnTo>
                  <a:lnTo>
                    <a:pt x="8857" y="12289"/>
                  </a:lnTo>
                  <a:lnTo>
                    <a:pt x="8809" y="12191"/>
                  </a:lnTo>
                  <a:lnTo>
                    <a:pt x="8760" y="12094"/>
                  </a:lnTo>
                  <a:lnTo>
                    <a:pt x="8663" y="11997"/>
                  </a:lnTo>
                  <a:lnTo>
                    <a:pt x="8492" y="11826"/>
                  </a:lnTo>
                  <a:lnTo>
                    <a:pt x="8322" y="11680"/>
                  </a:lnTo>
                  <a:lnTo>
                    <a:pt x="8152" y="11510"/>
                  </a:lnTo>
                  <a:lnTo>
                    <a:pt x="7957" y="11364"/>
                  </a:lnTo>
                  <a:lnTo>
                    <a:pt x="8468" y="10926"/>
                  </a:lnTo>
                  <a:close/>
                  <a:moveTo>
                    <a:pt x="11047" y="2312"/>
                  </a:moveTo>
                  <a:lnTo>
                    <a:pt x="11120" y="2434"/>
                  </a:lnTo>
                  <a:lnTo>
                    <a:pt x="11218" y="2531"/>
                  </a:lnTo>
                  <a:lnTo>
                    <a:pt x="11437" y="2750"/>
                  </a:lnTo>
                  <a:lnTo>
                    <a:pt x="11850" y="3213"/>
                  </a:lnTo>
                  <a:lnTo>
                    <a:pt x="11826" y="3213"/>
                  </a:lnTo>
                  <a:lnTo>
                    <a:pt x="11193" y="3748"/>
                  </a:lnTo>
                  <a:lnTo>
                    <a:pt x="10609" y="4283"/>
                  </a:lnTo>
                  <a:lnTo>
                    <a:pt x="10025" y="4867"/>
                  </a:lnTo>
                  <a:lnTo>
                    <a:pt x="9490" y="5500"/>
                  </a:lnTo>
                  <a:lnTo>
                    <a:pt x="9174" y="5865"/>
                  </a:lnTo>
                  <a:lnTo>
                    <a:pt x="8857" y="6254"/>
                  </a:lnTo>
                  <a:lnTo>
                    <a:pt x="8517" y="6595"/>
                  </a:lnTo>
                  <a:lnTo>
                    <a:pt x="8176" y="6935"/>
                  </a:lnTo>
                  <a:lnTo>
                    <a:pt x="7373" y="7617"/>
                  </a:lnTo>
                  <a:lnTo>
                    <a:pt x="6984" y="7933"/>
                  </a:lnTo>
                  <a:lnTo>
                    <a:pt x="6594" y="8274"/>
                  </a:lnTo>
                  <a:lnTo>
                    <a:pt x="6229" y="8639"/>
                  </a:lnTo>
                  <a:lnTo>
                    <a:pt x="5864" y="9004"/>
                  </a:lnTo>
                  <a:lnTo>
                    <a:pt x="5183" y="9782"/>
                  </a:lnTo>
                  <a:lnTo>
                    <a:pt x="4502" y="10537"/>
                  </a:lnTo>
                  <a:lnTo>
                    <a:pt x="4137" y="10902"/>
                  </a:lnTo>
                  <a:lnTo>
                    <a:pt x="3772" y="11242"/>
                  </a:lnTo>
                  <a:lnTo>
                    <a:pt x="3115" y="11802"/>
                  </a:lnTo>
                  <a:lnTo>
                    <a:pt x="2799" y="12118"/>
                  </a:lnTo>
                  <a:lnTo>
                    <a:pt x="2507" y="12434"/>
                  </a:lnTo>
                  <a:lnTo>
                    <a:pt x="2263" y="12702"/>
                  </a:lnTo>
                  <a:lnTo>
                    <a:pt x="2166" y="12848"/>
                  </a:lnTo>
                  <a:lnTo>
                    <a:pt x="2069" y="13018"/>
                  </a:lnTo>
                  <a:lnTo>
                    <a:pt x="1850" y="12824"/>
                  </a:lnTo>
                  <a:lnTo>
                    <a:pt x="1460" y="12459"/>
                  </a:lnTo>
                  <a:lnTo>
                    <a:pt x="1266" y="12264"/>
                  </a:lnTo>
                  <a:lnTo>
                    <a:pt x="1047" y="12118"/>
                  </a:lnTo>
                  <a:lnTo>
                    <a:pt x="1047" y="12070"/>
                  </a:lnTo>
                  <a:lnTo>
                    <a:pt x="1193" y="11997"/>
                  </a:lnTo>
                  <a:lnTo>
                    <a:pt x="1339" y="11924"/>
                  </a:lnTo>
                  <a:lnTo>
                    <a:pt x="1460" y="11826"/>
                  </a:lnTo>
                  <a:lnTo>
                    <a:pt x="1582" y="11705"/>
                  </a:lnTo>
                  <a:lnTo>
                    <a:pt x="2020" y="11218"/>
                  </a:lnTo>
                  <a:lnTo>
                    <a:pt x="2385" y="10853"/>
                  </a:lnTo>
                  <a:lnTo>
                    <a:pt x="2774" y="10537"/>
                  </a:lnTo>
                  <a:lnTo>
                    <a:pt x="3577" y="9880"/>
                  </a:lnTo>
                  <a:lnTo>
                    <a:pt x="3942" y="9539"/>
                  </a:lnTo>
                  <a:lnTo>
                    <a:pt x="4307" y="9198"/>
                  </a:lnTo>
                  <a:lnTo>
                    <a:pt x="5037" y="8468"/>
                  </a:lnTo>
                  <a:lnTo>
                    <a:pt x="5718" y="7738"/>
                  </a:lnTo>
                  <a:lnTo>
                    <a:pt x="6400" y="7008"/>
                  </a:lnTo>
                  <a:lnTo>
                    <a:pt x="7081" y="6303"/>
                  </a:lnTo>
                  <a:lnTo>
                    <a:pt x="7787" y="5621"/>
                  </a:lnTo>
                  <a:lnTo>
                    <a:pt x="8468" y="4940"/>
                  </a:lnTo>
                  <a:lnTo>
                    <a:pt x="9149" y="4259"/>
                  </a:lnTo>
                  <a:lnTo>
                    <a:pt x="10074" y="3261"/>
                  </a:lnTo>
                  <a:lnTo>
                    <a:pt x="10561" y="2775"/>
                  </a:lnTo>
                  <a:lnTo>
                    <a:pt x="11047" y="2312"/>
                  </a:lnTo>
                  <a:close/>
                  <a:moveTo>
                    <a:pt x="7154" y="11997"/>
                  </a:moveTo>
                  <a:lnTo>
                    <a:pt x="7203" y="12094"/>
                  </a:lnTo>
                  <a:lnTo>
                    <a:pt x="7251" y="12167"/>
                  </a:lnTo>
                  <a:lnTo>
                    <a:pt x="7422" y="12386"/>
                  </a:lnTo>
                  <a:lnTo>
                    <a:pt x="7592" y="12580"/>
                  </a:lnTo>
                  <a:lnTo>
                    <a:pt x="7884" y="12872"/>
                  </a:lnTo>
                  <a:lnTo>
                    <a:pt x="8030" y="12994"/>
                  </a:lnTo>
                  <a:lnTo>
                    <a:pt x="8200" y="13091"/>
                  </a:lnTo>
                  <a:lnTo>
                    <a:pt x="7835" y="13481"/>
                  </a:lnTo>
                  <a:lnTo>
                    <a:pt x="7811" y="13432"/>
                  </a:lnTo>
                  <a:lnTo>
                    <a:pt x="7787" y="13408"/>
                  </a:lnTo>
                  <a:lnTo>
                    <a:pt x="7616" y="13262"/>
                  </a:lnTo>
                  <a:lnTo>
                    <a:pt x="7446" y="13140"/>
                  </a:lnTo>
                  <a:lnTo>
                    <a:pt x="7251" y="13018"/>
                  </a:lnTo>
                  <a:lnTo>
                    <a:pt x="7057" y="12872"/>
                  </a:lnTo>
                  <a:lnTo>
                    <a:pt x="6716" y="12580"/>
                  </a:lnTo>
                  <a:lnTo>
                    <a:pt x="6643" y="12532"/>
                  </a:lnTo>
                  <a:lnTo>
                    <a:pt x="6594" y="12507"/>
                  </a:lnTo>
                  <a:lnTo>
                    <a:pt x="6862" y="12240"/>
                  </a:lnTo>
                  <a:lnTo>
                    <a:pt x="7154" y="11997"/>
                  </a:lnTo>
                  <a:close/>
                  <a:moveTo>
                    <a:pt x="6424" y="12702"/>
                  </a:moveTo>
                  <a:lnTo>
                    <a:pt x="6448" y="12775"/>
                  </a:lnTo>
                  <a:lnTo>
                    <a:pt x="6473" y="12848"/>
                  </a:lnTo>
                  <a:lnTo>
                    <a:pt x="6667" y="13043"/>
                  </a:lnTo>
                  <a:lnTo>
                    <a:pt x="6862" y="13213"/>
                  </a:lnTo>
                  <a:lnTo>
                    <a:pt x="7032" y="13359"/>
                  </a:lnTo>
                  <a:lnTo>
                    <a:pt x="7227" y="13481"/>
                  </a:lnTo>
                  <a:lnTo>
                    <a:pt x="7446" y="13602"/>
                  </a:lnTo>
                  <a:lnTo>
                    <a:pt x="7568" y="13627"/>
                  </a:lnTo>
                  <a:lnTo>
                    <a:pt x="7689" y="13627"/>
                  </a:lnTo>
                  <a:lnTo>
                    <a:pt x="7470" y="13846"/>
                  </a:lnTo>
                  <a:lnTo>
                    <a:pt x="7300" y="14040"/>
                  </a:lnTo>
                  <a:lnTo>
                    <a:pt x="7276" y="14016"/>
                  </a:lnTo>
                  <a:lnTo>
                    <a:pt x="6911" y="13797"/>
                  </a:lnTo>
                  <a:lnTo>
                    <a:pt x="6570" y="13554"/>
                  </a:lnTo>
                  <a:lnTo>
                    <a:pt x="6302" y="13335"/>
                  </a:lnTo>
                  <a:lnTo>
                    <a:pt x="6035" y="13164"/>
                  </a:lnTo>
                  <a:lnTo>
                    <a:pt x="6108" y="13043"/>
                  </a:lnTo>
                  <a:lnTo>
                    <a:pt x="6424" y="12702"/>
                  </a:lnTo>
                  <a:close/>
                  <a:moveTo>
                    <a:pt x="5889" y="13335"/>
                  </a:moveTo>
                  <a:lnTo>
                    <a:pt x="5962" y="13456"/>
                  </a:lnTo>
                  <a:lnTo>
                    <a:pt x="6059" y="13578"/>
                  </a:lnTo>
                  <a:lnTo>
                    <a:pt x="6278" y="13797"/>
                  </a:lnTo>
                  <a:lnTo>
                    <a:pt x="6643" y="14089"/>
                  </a:lnTo>
                  <a:lnTo>
                    <a:pt x="6813" y="14211"/>
                  </a:lnTo>
                  <a:lnTo>
                    <a:pt x="7032" y="14308"/>
                  </a:lnTo>
                  <a:lnTo>
                    <a:pt x="6692" y="14673"/>
                  </a:lnTo>
                  <a:lnTo>
                    <a:pt x="6619" y="14624"/>
                  </a:lnTo>
                  <a:lnTo>
                    <a:pt x="6497" y="14600"/>
                  </a:lnTo>
                  <a:lnTo>
                    <a:pt x="6375" y="14527"/>
                  </a:lnTo>
                  <a:lnTo>
                    <a:pt x="6254" y="14454"/>
                  </a:lnTo>
                  <a:lnTo>
                    <a:pt x="6132" y="14381"/>
                  </a:lnTo>
                  <a:lnTo>
                    <a:pt x="5913" y="14186"/>
                  </a:lnTo>
                  <a:lnTo>
                    <a:pt x="5718" y="14016"/>
                  </a:lnTo>
                  <a:lnTo>
                    <a:pt x="5597" y="13943"/>
                  </a:lnTo>
                  <a:lnTo>
                    <a:pt x="5451" y="13846"/>
                  </a:lnTo>
                  <a:lnTo>
                    <a:pt x="5889" y="13335"/>
                  </a:lnTo>
                  <a:close/>
                  <a:moveTo>
                    <a:pt x="12191" y="3553"/>
                  </a:moveTo>
                  <a:lnTo>
                    <a:pt x="12653" y="4040"/>
                  </a:lnTo>
                  <a:lnTo>
                    <a:pt x="13432" y="4916"/>
                  </a:lnTo>
                  <a:lnTo>
                    <a:pt x="13164" y="5208"/>
                  </a:lnTo>
                  <a:lnTo>
                    <a:pt x="12896" y="5500"/>
                  </a:lnTo>
                  <a:lnTo>
                    <a:pt x="12361" y="6108"/>
                  </a:lnTo>
                  <a:lnTo>
                    <a:pt x="12045" y="6424"/>
                  </a:lnTo>
                  <a:lnTo>
                    <a:pt x="11729" y="6716"/>
                  </a:lnTo>
                  <a:lnTo>
                    <a:pt x="11388" y="7008"/>
                  </a:lnTo>
                  <a:lnTo>
                    <a:pt x="11047" y="7300"/>
                  </a:lnTo>
                  <a:lnTo>
                    <a:pt x="10731" y="7617"/>
                  </a:lnTo>
                  <a:lnTo>
                    <a:pt x="10415" y="7957"/>
                  </a:lnTo>
                  <a:lnTo>
                    <a:pt x="9806" y="8687"/>
                  </a:lnTo>
                  <a:lnTo>
                    <a:pt x="9247" y="9417"/>
                  </a:lnTo>
                  <a:lnTo>
                    <a:pt x="8638" y="10147"/>
                  </a:lnTo>
                  <a:lnTo>
                    <a:pt x="8346" y="10464"/>
                  </a:lnTo>
                  <a:lnTo>
                    <a:pt x="8006" y="10756"/>
                  </a:lnTo>
                  <a:lnTo>
                    <a:pt x="7324" y="11340"/>
                  </a:lnTo>
                  <a:lnTo>
                    <a:pt x="6643" y="11899"/>
                  </a:lnTo>
                  <a:lnTo>
                    <a:pt x="6302" y="12191"/>
                  </a:lnTo>
                  <a:lnTo>
                    <a:pt x="6010" y="12532"/>
                  </a:lnTo>
                  <a:lnTo>
                    <a:pt x="5475" y="13164"/>
                  </a:lnTo>
                  <a:lnTo>
                    <a:pt x="4940" y="13773"/>
                  </a:lnTo>
                  <a:lnTo>
                    <a:pt x="4672" y="14016"/>
                  </a:lnTo>
                  <a:lnTo>
                    <a:pt x="4404" y="14235"/>
                  </a:lnTo>
                  <a:lnTo>
                    <a:pt x="4137" y="14454"/>
                  </a:lnTo>
                  <a:lnTo>
                    <a:pt x="4015" y="14600"/>
                  </a:lnTo>
                  <a:lnTo>
                    <a:pt x="3918" y="14722"/>
                  </a:lnTo>
                  <a:lnTo>
                    <a:pt x="3480" y="14284"/>
                  </a:lnTo>
                  <a:lnTo>
                    <a:pt x="3042" y="13846"/>
                  </a:lnTo>
                  <a:lnTo>
                    <a:pt x="2361" y="13262"/>
                  </a:lnTo>
                  <a:lnTo>
                    <a:pt x="2482" y="13164"/>
                  </a:lnTo>
                  <a:lnTo>
                    <a:pt x="2604" y="13043"/>
                  </a:lnTo>
                  <a:lnTo>
                    <a:pt x="2774" y="12799"/>
                  </a:lnTo>
                  <a:lnTo>
                    <a:pt x="3066" y="12507"/>
                  </a:lnTo>
                  <a:lnTo>
                    <a:pt x="3358" y="12216"/>
                  </a:lnTo>
                  <a:lnTo>
                    <a:pt x="3967" y="11680"/>
                  </a:lnTo>
                  <a:lnTo>
                    <a:pt x="4380" y="11315"/>
                  </a:lnTo>
                  <a:lnTo>
                    <a:pt x="4745" y="10950"/>
                  </a:lnTo>
                  <a:lnTo>
                    <a:pt x="5475" y="10172"/>
                  </a:lnTo>
                  <a:lnTo>
                    <a:pt x="6181" y="9393"/>
                  </a:lnTo>
                  <a:lnTo>
                    <a:pt x="6546" y="9004"/>
                  </a:lnTo>
                  <a:lnTo>
                    <a:pt x="6935" y="8614"/>
                  </a:lnTo>
                  <a:lnTo>
                    <a:pt x="7324" y="8274"/>
                  </a:lnTo>
                  <a:lnTo>
                    <a:pt x="7714" y="7933"/>
                  </a:lnTo>
                  <a:lnTo>
                    <a:pt x="8517" y="7276"/>
                  </a:lnTo>
                  <a:lnTo>
                    <a:pt x="8857" y="6935"/>
                  </a:lnTo>
                  <a:lnTo>
                    <a:pt x="9198" y="6595"/>
                  </a:lnTo>
                  <a:lnTo>
                    <a:pt x="9514" y="6205"/>
                  </a:lnTo>
                  <a:lnTo>
                    <a:pt x="9831" y="5840"/>
                  </a:lnTo>
                  <a:lnTo>
                    <a:pt x="10171" y="5427"/>
                  </a:lnTo>
                  <a:lnTo>
                    <a:pt x="10488" y="5062"/>
                  </a:lnTo>
                  <a:lnTo>
                    <a:pt x="10853" y="4697"/>
                  </a:lnTo>
                  <a:lnTo>
                    <a:pt x="11242" y="4356"/>
                  </a:lnTo>
                  <a:lnTo>
                    <a:pt x="11729" y="3967"/>
                  </a:lnTo>
                  <a:lnTo>
                    <a:pt x="11972" y="3772"/>
                  </a:lnTo>
                  <a:lnTo>
                    <a:pt x="12191" y="3553"/>
                  </a:lnTo>
                  <a:close/>
                  <a:moveTo>
                    <a:pt x="5232" y="14065"/>
                  </a:moveTo>
                  <a:lnTo>
                    <a:pt x="5353" y="14186"/>
                  </a:lnTo>
                  <a:lnTo>
                    <a:pt x="5451" y="14308"/>
                  </a:lnTo>
                  <a:lnTo>
                    <a:pt x="5645" y="14454"/>
                  </a:lnTo>
                  <a:lnTo>
                    <a:pt x="5816" y="14624"/>
                  </a:lnTo>
                  <a:lnTo>
                    <a:pt x="5986" y="14770"/>
                  </a:lnTo>
                  <a:lnTo>
                    <a:pt x="6181" y="14892"/>
                  </a:lnTo>
                  <a:lnTo>
                    <a:pt x="6375" y="14989"/>
                  </a:lnTo>
                  <a:lnTo>
                    <a:pt x="6108" y="15281"/>
                  </a:lnTo>
                  <a:lnTo>
                    <a:pt x="5937" y="15452"/>
                  </a:lnTo>
                  <a:lnTo>
                    <a:pt x="5937" y="15403"/>
                  </a:lnTo>
                  <a:lnTo>
                    <a:pt x="5889" y="15354"/>
                  </a:lnTo>
                  <a:lnTo>
                    <a:pt x="5597" y="15038"/>
                  </a:lnTo>
                  <a:lnTo>
                    <a:pt x="5280" y="14746"/>
                  </a:lnTo>
                  <a:lnTo>
                    <a:pt x="5086" y="14576"/>
                  </a:lnTo>
                  <a:lnTo>
                    <a:pt x="4964" y="14503"/>
                  </a:lnTo>
                  <a:lnTo>
                    <a:pt x="4867" y="14430"/>
                  </a:lnTo>
                  <a:lnTo>
                    <a:pt x="5037" y="14284"/>
                  </a:lnTo>
                  <a:lnTo>
                    <a:pt x="5232" y="14065"/>
                  </a:lnTo>
                  <a:close/>
                  <a:moveTo>
                    <a:pt x="852" y="15476"/>
                  </a:moveTo>
                  <a:lnTo>
                    <a:pt x="974" y="15598"/>
                  </a:lnTo>
                  <a:lnTo>
                    <a:pt x="1412" y="16036"/>
                  </a:lnTo>
                  <a:lnTo>
                    <a:pt x="1363" y="16011"/>
                  </a:lnTo>
                  <a:lnTo>
                    <a:pt x="1290" y="15987"/>
                  </a:lnTo>
                  <a:lnTo>
                    <a:pt x="852" y="15476"/>
                  </a:lnTo>
                  <a:close/>
                  <a:moveTo>
                    <a:pt x="4575" y="14673"/>
                  </a:moveTo>
                  <a:lnTo>
                    <a:pt x="4696" y="14795"/>
                  </a:lnTo>
                  <a:lnTo>
                    <a:pt x="4818" y="14892"/>
                  </a:lnTo>
                  <a:lnTo>
                    <a:pt x="5037" y="15087"/>
                  </a:lnTo>
                  <a:lnTo>
                    <a:pt x="5329" y="15354"/>
                  </a:lnTo>
                  <a:lnTo>
                    <a:pt x="5597" y="15622"/>
                  </a:lnTo>
                  <a:lnTo>
                    <a:pt x="5670" y="15671"/>
                  </a:lnTo>
                  <a:lnTo>
                    <a:pt x="5718" y="15671"/>
                  </a:lnTo>
                  <a:lnTo>
                    <a:pt x="5378" y="15987"/>
                  </a:lnTo>
                  <a:lnTo>
                    <a:pt x="5232" y="16109"/>
                  </a:lnTo>
                  <a:lnTo>
                    <a:pt x="5183" y="16060"/>
                  </a:lnTo>
                  <a:lnTo>
                    <a:pt x="5110" y="16036"/>
                  </a:lnTo>
                  <a:lnTo>
                    <a:pt x="4088" y="14916"/>
                  </a:lnTo>
                  <a:lnTo>
                    <a:pt x="4210" y="14868"/>
                  </a:lnTo>
                  <a:lnTo>
                    <a:pt x="4331" y="14819"/>
                  </a:lnTo>
                  <a:lnTo>
                    <a:pt x="4453" y="14746"/>
                  </a:lnTo>
                  <a:lnTo>
                    <a:pt x="4575" y="14673"/>
                  </a:lnTo>
                  <a:close/>
                  <a:moveTo>
                    <a:pt x="755" y="16230"/>
                  </a:moveTo>
                  <a:lnTo>
                    <a:pt x="1071" y="16498"/>
                  </a:lnTo>
                  <a:lnTo>
                    <a:pt x="1071" y="16522"/>
                  </a:lnTo>
                  <a:lnTo>
                    <a:pt x="998" y="16474"/>
                  </a:lnTo>
                  <a:lnTo>
                    <a:pt x="925" y="16449"/>
                  </a:lnTo>
                  <a:lnTo>
                    <a:pt x="852" y="16376"/>
                  </a:lnTo>
                  <a:lnTo>
                    <a:pt x="755" y="16230"/>
                  </a:lnTo>
                  <a:close/>
                  <a:moveTo>
                    <a:pt x="1047" y="12532"/>
                  </a:moveTo>
                  <a:lnTo>
                    <a:pt x="1168" y="12678"/>
                  </a:lnTo>
                  <a:lnTo>
                    <a:pt x="1314" y="12824"/>
                  </a:lnTo>
                  <a:lnTo>
                    <a:pt x="1582" y="13067"/>
                  </a:lnTo>
                  <a:lnTo>
                    <a:pt x="2166" y="13602"/>
                  </a:lnTo>
                  <a:lnTo>
                    <a:pt x="2750" y="14113"/>
                  </a:lnTo>
                  <a:lnTo>
                    <a:pt x="3018" y="14357"/>
                  </a:lnTo>
                  <a:lnTo>
                    <a:pt x="3261" y="14600"/>
                  </a:lnTo>
                  <a:lnTo>
                    <a:pt x="3723" y="15135"/>
                  </a:lnTo>
                  <a:lnTo>
                    <a:pt x="4185" y="15646"/>
                  </a:lnTo>
                  <a:lnTo>
                    <a:pt x="4672" y="16157"/>
                  </a:lnTo>
                  <a:lnTo>
                    <a:pt x="4404" y="16230"/>
                  </a:lnTo>
                  <a:lnTo>
                    <a:pt x="4112" y="16303"/>
                  </a:lnTo>
                  <a:lnTo>
                    <a:pt x="3553" y="16376"/>
                  </a:lnTo>
                  <a:lnTo>
                    <a:pt x="2969" y="16425"/>
                  </a:lnTo>
                  <a:lnTo>
                    <a:pt x="2409" y="16498"/>
                  </a:lnTo>
                  <a:lnTo>
                    <a:pt x="2288" y="16522"/>
                  </a:lnTo>
                  <a:lnTo>
                    <a:pt x="2263" y="16474"/>
                  </a:lnTo>
                  <a:lnTo>
                    <a:pt x="2142" y="16230"/>
                  </a:lnTo>
                  <a:lnTo>
                    <a:pt x="1996" y="16011"/>
                  </a:lnTo>
                  <a:lnTo>
                    <a:pt x="1801" y="15792"/>
                  </a:lnTo>
                  <a:lnTo>
                    <a:pt x="1606" y="15598"/>
                  </a:lnTo>
                  <a:lnTo>
                    <a:pt x="1168" y="15233"/>
                  </a:lnTo>
                  <a:lnTo>
                    <a:pt x="730" y="14892"/>
                  </a:lnTo>
                  <a:lnTo>
                    <a:pt x="779" y="14600"/>
                  </a:lnTo>
                  <a:lnTo>
                    <a:pt x="925" y="13262"/>
                  </a:lnTo>
                  <a:lnTo>
                    <a:pt x="1047" y="12532"/>
                  </a:lnTo>
                  <a:close/>
                  <a:moveTo>
                    <a:pt x="1436" y="16644"/>
                  </a:moveTo>
                  <a:lnTo>
                    <a:pt x="1533" y="16717"/>
                  </a:lnTo>
                  <a:lnTo>
                    <a:pt x="1387" y="16741"/>
                  </a:lnTo>
                  <a:lnTo>
                    <a:pt x="1436" y="16644"/>
                  </a:lnTo>
                  <a:close/>
                  <a:moveTo>
                    <a:pt x="536" y="16741"/>
                  </a:moveTo>
                  <a:lnTo>
                    <a:pt x="584" y="16766"/>
                  </a:lnTo>
                  <a:lnTo>
                    <a:pt x="609" y="16766"/>
                  </a:lnTo>
                  <a:lnTo>
                    <a:pt x="682" y="16814"/>
                  </a:lnTo>
                  <a:lnTo>
                    <a:pt x="779" y="16839"/>
                  </a:lnTo>
                  <a:lnTo>
                    <a:pt x="876" y="16839"/>
                  </a:lnTo>
                  <a:lnTo>
                    <a:pt x="974" y="16814"/>
                  </a:lnTo>
                  <a:lnTo>
                    <a:pt x="974" y="16839"/>
                  </a:lnTo>
                  <a:lnTo>
                    <a:pt x="755" y="16887"/>
                  </a:lnTo>
                  <a:lnTo>
                    <a:pt x="511" y="16936"/>
                  </a:lnTo>
                  <a:lnTo>
                    <a:pt x="536" y="16741"/>
                  </a:lnTo>
                  <a:close/>
                  <a:moveTo>
                    <a:pt x="13967" y="1"/>
                  </a:moveTo>
                  <a:lnTo>
                    <a:pt x="13602" y="25"/>
                  </a:lnTo>
                  <a:lnTo>
                    <a:pt x="13261" y="74"/>
                  </a:lnTo>
                  <a:lnTo>
                    <a:pt x="12945" y="195"/>
                  </a:lnTo>
                  <a:lnTo>
                    <a:pt x="12629" y="341"/>
                  </a:lnTo>
                  <a:lnTo>
                    <a:pt x="12337" y="560"/>
                  </a:lnTo>
                  <a:lnTo>
                    <a:pt x="12021" y="828"/>
                  </a:lnTo>
                  <a:lnTo>
                    <a:pt x="11875" y="974"/>
                  </a:lnTo>
                  <a:lnTo>
                    <a:pt x="11826" y="1071"/>
                  </a:lnTo>
                  <a:lnTo>
                    <a:pt x="11777" y="1169"/>
                  </a:lnTo>
                  <a:lnTo>
                    <a:pt x="11704" y="1193"/>
                  </a:lnTo>
                  <a:lnTo>
                    <a:pt x="11339" y="1485"/>
                  </a:lnTo>
                  <a:lnTo>
                    <a:pt x="10999" y="1777"/>
                  </a:lnTo>
                  <a:lnTo>
                    <a:pt x="10317" y="2385"/>
                  </a:lnTo>
                  <a:lnTo>
                    <a:pt x="9685" y="3042"/>
                  </a:lnTo>
                  <a:lnTo>
                    <a:pt x="9052" y="3699"/>
                  </a:lnTo>
                  <a:lnTo>
                    <a:pt x="8395" y="4405"/>
                  </a:lnTo>
                  <a:lnTo>
                    <a:pt x="7714" y="5086"/>
                  </a:lnTo>
                  <a:lnTo>
                    <a:pt x="7032" y="5743"/>
                  </a:lnTo>
                  <a:lnTo>
                    <a:pt x="6351" y="6449"/>
                  </a:lnTo>
                  <a:lnTo>
                    <a:pt x="4964" y="7933"/>
                  </a:lnTo>
                  <a:lnTo>
                    <a:pt x="4258" y="8663"/>
                  </a:lnTo>
                  <a:lnTo>
                    <a:pt x="3894" y="9004"/>
                  </a:lnTo>
                  <a:lnTo>
                    <a:pt x="3529" y="9344"/>
                  </a:lnTo>
                  <a:lnTo>
                    <a:pt x="2190" y="10537"/>
                  </a:lnTo>
                  <a:lnTo>
                    <a:pt x="1558" y="11145"/>
                  </a:lnTo>
                  <a:lnTo>
                    <a:pt x="925" y="11778"/>
                  </a:lnTo>
                  <a:lnTo>
                    <a:pt x="876" y="11753"/>
                  </a:lnTo>
                  <a:lnTo>
                    <a:pt x="803" y="11778"/>
                  </a:lnTo>
                  <a:lnTo>
                    <a:pt x="755" y="11802"/>
                  </a:lnTo>
                  <a:lnTo>
                    <a:pt x="706" y="11851"/>
                  </a:lnTo>
                  <a:lnTo>
                    <a:pt x="609" y="12118"/>
                  </a:lnTo>
                  <a:lnTo>
                    <a:pt x="511" y="12386"/>
                  </a:lnTo>
                  <a:lnTo>
                    <a:pt x="463" y="12702"/>
                  </a:lnTo>
                  <a:lnTo>
                    <a:pt x="414" y="12994"/>
                  </a:lnTo>
                  <a:lnTo>
                    <a:pt x="365" y="13627"/>
                  </a:lnTo>
                  <a:lnTo>
                    <a:pt x="292" y="14211"/>
                  </a:lnTo>
                  <a:lnTo>
                    <a:pt x="98" y="15646"/>
                  </a:lnTo>
                  <a:lnTo>
                    <a:pt x="25" y="16376"/>
                  </a:lnTo>
                  <a:lnTo>
                    <a:pt x="0" y="16717"/>
                  </a:lnTo>
                  <a:lnTo>
                    <a:pt x="0" y="17082"/>
                  </a:lnTo>
                  <a:lnTo>
                    <a:pt x="0" y="17155"/>
                  </a:lnTo>
                  <a:lnTo>
                    <a:pt x="25" y="17204"/>
                  </a:lnTo>
                  <a:lnTo>
                    <a:pt x="122" y="17277"/>
                  </a:lnTo>
                  <a:lnTo>
                    <a:pt x="219" y="17325"/>
                  </a:lnTo>
                  <a:lnTo>
                    <a:pt x="341" y="17325"/>
                  </a:lnTo>
                  <a:lnTo>
                    <a:pt x="438" y="17350"/>
                  </a:lnTo>
                  <a:lnTo>
                    <a:pt x="560" y="17374"/>
                  </a:lnTo>
                  <a:lnTo>
                    <a:pt x="803" y="17398"/>
                  </a:lnTo>
                  <a:lnTo>
                    <a:pt x="1047" y="17350"/>
                  </a:lnTo>
                  <a:lnTo>
                    <a:pt x="1339" y="17301"/>
                  </a:lnTo>
                  <a:lnTo>
                    <a:pt x="1874" y="17131"/>
                  </a:lnTo>
                  <a:lnTo>
                    <a:pt x="2312" y="17009"/>
                  </a:lnTo>
                  <a:lnTo>
                    <a:pt x="2677" y="16936"/>
                  </a:lnTo>
                  <a:lnTo>
                    <a:pt x="3018" y="16887"/>
                  </a:lnTo>
                  <a:lnTo>
                    <a:pt x="3723" y="16839"/>
                  </a:lnTo>
                  <a:lnTo>
                    <a:pt x="4088" y="16790"/>
                  </a:lnTo>
                  <a:lnTo>
                    <a:pt x="4429" y="16741"/>
                  </a:lnTo>
                  <a:lnTo>
                    <a:pt x="4769" y="16644"/>
                  </a:lnTo>
                  <a:lnTo>
                    <a:pt x="5110" y="16522"/>
                  </a:lnTo>
                  <a:lnTo>
                    <a:pt x="5159" y="16498"/>
                  </a:lnTo>
                  <a:lnTo>
                    <a:pt x="5207" y="16449"/>
                  </a:lnTo>
                  <a:lnTo>
                    <a:pt x="5353" y="16401"/>
                  </a:lnTo>
                  <a:lnTo>
                    <a:pt x="5499" y="16328"/>
                  </a:lnTo>
                  <a:lnTo>
                    <a:pt x="5645" y="16255"/>
                  </a:lnTo>
                  <a:lnTo>
                    <a:pt x="5791" y="16133"/>
                  </a:lnTo>
                  <a:lnTo>
                    <a:pt x="6035" y="15890"/>
                  </a:lnTo>
                  <a:lnTo>
                    <a:pt x="6254" y="15671"/>
                  </a:lnTo>
                  <a:lnTo>
                    <a:pt x="6959" y="14965"/>
                  </a:lnTo>
                  <a:lnTo>
                    <a:pt x="7641" y="14284"/>
                  </a:lnTo>
                  <a:lnTo>
                    <a:pt x="9101" y="12824"/>
                  </a:lnTo>
                  <a:lnTo>
                    <a:pt x="10536" y="11364"/>
                  </a:lnTo>
                  <a:lnTo>
                    <a:pt x="11218" y="10658"/>
                  </a:lnTo>
                  <a:lnTo>
                    <a:pt x="11875" y="9904"/>
                  </a:lnTo>
                  <a:lnTo>
                    <a:pt x="12531" y="9174"/>
                  </a:lnTo>
                  <a:lnTo>
                    <a:pt x="13213" y="8444"/>
                  </a:lnTo>
                  <a:lnTo>
                    <a:pt x="13870" y="7811"/>
                  </a:lnTo>
                  <a:lnTo>
                    <a:pt x="14527" y="7179"/>
                  </a:lnTo>
                  <a:lnTo>
                    <a:pt x="15184" y="6522"/>
                  </a:lnTo>
                  <a:lnTo>
                    <a:pt x="15500" y="6205"/>
                  </a:lnTo>
                  <a:lnTo>
                    <a:pt x="15816" y="5840"/>
                  </a:lnTo>
                  <a:lnTo>
                    <a:pt x="15889" y="5792"/>
                  </a:lnTo>
                  <a:lnTo>
                    <a:pt x="15987" y="5767"/>
                  </a:lnTo>
                  <a:lnTo>
                    <a:pt x="16060" y="5694"/>
                  </a:lnTo>
                  <a:lnTo>
                    <a:pt x="16108" y="5621"/>
                  </a:lnTo>
                  <a:lnTo>
                    <a:pt x="16133" y="5524"/>
                  </a:lnTo>
                  <a:lnTo>
                    <a:pt x="16376" y="5208"/>
                  </a:lnTo>
                  <a:lnTo>
                    <a:pt x="16595" y="4891"/>
                  </a:lnTo>
                  <a:lnTo>
                    <a:pt x="16814" y="4551"/>
                  </a:lnTo>
                  <a:lnTo>
                    <a:pt x="16984" y="4210"/>
                  </a:lnTo>
                  <a:lnTo>
                    <a:pt x="17106" y="3845"/>
                  </a:lnTo>
                  <a:lnTo>
                    <a:pt x="17203" y="3480"/>
                  </a:lnTo>
                  <a:lnTo>
                    <a:pt x="17228" y="3140"/>
                  </a:lnTo>
                  <a:lnTo>
                    <a:pt x="17203" y="2799"/>
                  </a:lnTo>
                  <a:lnTo>
                    <a:pt x="17130" y="2458"/>
                  </a:lnTo>
                  <a:lnTo>
                    <a:pt x="17009" y="2142"/>
                  </a:lnTo>
                  <a:lnTo>
                    <a:pt x="16863" y="1826"/>
                  </a:lnTo>
                  <a:lnTo>
                    <a:pt x="16668" y="1534"/>
                  </a:lnTo>
                  <a:lnTo>
                    <a:pt x="16449" y="1266"/>
                  </a:lnTo>
                  <a:lnTo>
                    <a:pt x="16230" y="998"/>
                  </a:lnTo>
                  <a:lnTo>
                    <a:pt x="15962" y="779"/>
                  </a:lnTo>
                  <a:lnTo>
                    <a:pt x="15670" y="560"/>
                  </a:lnTo>
                  <a:lnTo>
                    <a:pt x="15354" y="390"/>
                  </a:lnTo>
                  <a:lnTo>
                    <a:pt x="15013" y="244"/>
                  </a:lnTo>
                  <a:lnTo>
                    <a:pt x="14673" y="122"/>
                  </a:lnTo>
                  <a:lnTo>
                    <a:pt x="14332" y="49"/>
                  </a:lnTo>
                  <a:lnTo>
                    <a:pt x="13967" y="1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7C6B3990-DBEF-4C68-9BF8-DB2577005243}"/>
              </a:ext>
            </a:extLst>
          </p:cNvPr>
          <p:cNvSpPr/>
          <p:nvPr/>
        </p:nvSpPr>
        <p:spPr>
          <a:xfrm>
            <a:off x="1128132" y="2002527"/>
            <a:ext cx="11356623" cy="371242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28589" indent="-228589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</a:t>
            </a:r>
            <a:r>
              <a:rPr lang="zh-TW" altLang="en-US" sz="2667" dirty="0">
                <a:latin typeface="+mn-ea"/>
                <a:cs typeface="Arial" panose="020B0604020202020204" pitchFamily="34" charset="0"/>
              </a:rPr>
              <a:t>教師評鑑</a:t>
            </a:r>
            <a:endParaRPr lang="en-US" altLang="zh-TW" sz="2667" dirty="0">
              <a:latin typeface="+mn-ea"/>
              <a:cs typeface="Arial" panose="020B0604020202020204" pitchFamily="34" charset="0"/>
            </a:endParaRPr>
          </a:p>
          <a:p>
            <a:pPr marL="609569" lvl="1">
              <a:lnSpc>
                <a:spcPct val="150000"/>
              </a:lnSpc>
            </a:pPr>
            <a:r>
              <a:rPr lang="en-US" altLang="zh-TW" sz="2667" dirty="0">
                <a:latin typeface="+mn-ea"/>
                <a:cs typeface="Arial" panose="020B0604020202020204" pitchFamily="34" charset="0"/>
              </a:rPr>
              <a:t>112-1</a:t>
            </a:r>
            <a:r>
              <a:rPr lang="zh-TW" altLang="en-US" sz="2667" dirty="0">
                <a:latin typeface="+mn-ea"/>
                <a:cs typeface="Arial" panose="020B0604020202020204" pitchFamily="34" charset="0"/>
              </a:rPr>
              <a:t>教師評鑑共</a:t>
            </a:r>
            <a:r>
              <a:rPr lang="en-US" altLang="zh-TW" sz="2667" dirty="0">
                <a:latin typeface="+mn-ea"/>
                <a:cs typeface="Arial" panose="020B0604020202020204" pitchFamily="34" charset="0"/>
              </a:rPr>
              <a:t>4</a:t>
            </a:r>
            <a:r>
              <a:rPr lang="zh-TW" altLang="en-US" sz="2667" dirty="0">
                <a:latin typeface="+mn-ea"/>
                <a:cs typeface="Arial" panose="020B0604020202020204" pitchFamily="34" charset="0"/>
              </a:rPr>
              <a:t>人，副教授</a:t>
            </a:r>
            <a:r>
              <a:rPr lang="en-US" altLang="zh-TW" sz="2667" dirty="0">
                <a:latin typeface="+mn-ea"/>
                <a:cs typeface="Arial" panose="020B0604020202020204" pitchFamily="34" charset="0"/>
              </a:rPr>
              <a:t>3</a:t>
            </a:r>
            <a:r>
              <a:rPr lang="zh-TW" altLang="en-US" sz="2667" dirty="0">
                <a:latin typeface="+mn-ea"/>
                <a:cs typeface="Arial" panose="020B0604020202020204" pitchFamily="34" charset="0"/>
              </a:rPr>
              <a:t>人、助理教授</a:t>
            </a:r>
            <a:r>
              <a:rPr lang="en-US" altLang="zh-TW" sz="2667" dirty="0">
                <a:latin typeface="+mn-ea"/>
                <a:cs typeface="Arial" panose="020B0604020202020204" pitchFamily="34" charset="0"/>
              </a:rPr>
              <a:t>1</a:t>
            </a:r>
            <a:r>
              <a:rPr lang="zh-TW" altLang="en-US" sz="2667" dirty="0">
                <a:latin typeface="+mn-ea"/>
                <a:cs typeface="Arial" panose="020B0604020202020204" pitchFamily="34" charset="0"/>
              </a:rPr>
              <a:t>人。</a:t>
            </a:r>
            <a:endParaRPr lang="en-US" altLang="zh-CN" sz="2667" dirty="0">
              <a:latin typeface="+mn-ea"/>
              <a:cs typeface="Arial" panose="020B0604020202020204" pitchFamily="34" charset="0"/>
            </a:endParaRPr>
          </a:p>
          <a:p>
            <a:pPr marL="457177" indent="-457177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2667" dirty="0">
                <a:latin typeface="+mn-ea"/>
                <a:cs typeface="Arial" panose="020B0604020202020204" pitchFamily="34" charset="0"/>
              </a:rPr>
              <a:t>產學雙師</a:t>
            </a:r>
            <a:endParaRPr lang="en-US" altLang="zh-TW" sz="2667" dirty="0">
              <a:latin typeface="+mn-ea"/>
              <a:cs typeface="Arial" panose="020B0604020202020204" pitchFamily="34" charset="0"/>
            </a:endParaRPr>
          </a:p>
          <a:p>
            <a:pPr marL="609570" lvl="1">
              <a:lnSpc>
                <a:spcPct val="150000"/>
              </a:lnSpc>
            </a:pPr>
            <a:r>
              <a:rPr lang="en-US" altLang="zh-TW" sz="2667" dirty="0">
                <a:latin typeface="+mn-ea"/>
                <a:cs typeface="Arial" panose="020B0604020202020204" pitchFamily="34" charset="0"/>
              </a:rPr>
              <a:t>112-1</a:t>
            </a:r>
            <a:r>
              <a:rPr lang="zh-TW" altLang="en-US" sz="2667" dirty="0">
                <a:latin typeface="+mn-ea"/>
                <a:cs typeface="Arial" panose="020B0604020202020204" pitchFamily="34" charset="0"/>
              </a:rPr>
              <a:t>共執行</a:t>
            </a:r>
            <a:r>
              <a:rPr lang="en-US" altLang="zh-TW" sz="2667" dirty="0">
                <a:latin typeface="+mn-ea"/>
                <a:cs typeface="Arial" panose="020B0604020202020204" pitchFamily="34" charset="0"/>
              </a:rPr>
              <a:t>30</a:t>
            </a:r>
            <a:r>
              <a:rPr lang="zh-TW" altLang="en-US" sz="2667" dirty="0">
                <a:latin typeface="+mn-ea"/>
                <a:cs typeface="Arial" panose="020B0604020202020204" pitchFamily="34" charset="0"/>
              </a:rPr>
              <a:t>門</a:t>
            </a:r>
            <a:r>
              <a:rPr lang="en-US" altLang="zh-TW" sz="2667" dirty="0">
                <a:latin typeface="+mn-ea"/>
                <a:cs typeface="Arial" panose="020B0604020202020204" pitchFamily="34" charset="0"/>
              </a:rPr>
              <a:t>(43</a:t>
            </a:r>
            <a:r>
              <a:rPr lang="zh-TW" altLang="en-US" sz="2667" dirty="0">
                <a:latin typeface="+mn-ea"/>
                <a:cs typeface="Arial" panose="020B0604020202020204" pitchFamily="34" charset="0"/>
              </a:rPr>
              <a:t>場次</a:t>
            </a:r>
            <a:r>
              <a:rPr lang="en-US" altLang="zh-TW" sz="2667" dirty="0">
                <a:latin typeface="+mn-ea"/>
                <a:cs typeface="Arial" panose="020B0604020202020204" pitchFamily="34" charset="0"/>
              </a:rPr>
              <a:t>)</a:t>
            </a:r>
            <a:r>
              <a:rPr lang="zh-TW" altLang="en-US" sz="2667" dirty="0">
                <a:latin typeface="+mn-ea"/>
                <a:cs typeface="Arial" panose="020B0604020202020204" pitchFamily="34" charset="0"/>
              </a:rPr>
              <a:t>，並邀請</a:t>
            </a:r>
            <a:r>
              <a:rPr lang="en-US" altLang="zh-TW" sz="2667" dirty="0">
                <a:latin typeface="+mn-ea"/>
                <a:cs typeface="Arial" panose="020B0604020202020204" pitchFamily="34" charset="0"/>
              </a:rPr>
              <a:t>33</a:t>
            </a:r>
            <a:r>
              <a:rPr lang="zh-TW" altLang="en-US" sz="2667" dirty="0">
                <a:latin typeface="+mn-ea"/>
                <a:cs typeface="Arial" panose="020B0604020202020204" pitchFamily="34" charset="0"/>
              </a:rPr>
              <a:t>名業師協同教學。</a:t>
            </a:r>
            <a:endParaRPr lang="en-US" altLang="zh-TW" sz="2667" dirty="0">
              <a:latin typeface="+mn-ea"/>
              <a:cs typeface="Arial" panose="020B0604020202020204" pitchFamily="34" charset="0"/>
            </a:endParaRPr>
          </a:p>
          <a:p>
            <a:pPr marL="457177" indent="-457177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2667" dirty="0">
                <a:latin typeface="+mn-ea"/>
                <a:cs typeface="Arial" panose="020B0604020202020204" pitchFamily="34" charset="0"/>
              </a:rPr>
              <a:t>教師專業成長社群</a:t>
            </a:r>
            <a:endParaRPr lang="en-US" altLang="zh-TW" sz="2667" dirty="0">
              <a:latin typeface="+mn-ea"/>
              <a:cs typeface="Arial" panose="020B0604020202020204" pitchFamily="34" charset="0"/>
            </a:endParaRPr>
          </a:p>
          <a:p>
            <a:pPr marL="609570" lvl="1">
              <a:lnSpc>
                <a:spcPct val="150000"/>
              </a:lnSpc>
            </a:pPr>
            <a:r>
              <a:rPr lang="en-US" altLang="zh-TW" sz="2667" dirty="0">
                <a:latin typeface="+mn-ea"/>
                <a:cs typeface="Arial" panose="020B0604020202020204" pitchFamily="34" charset="0"/>
              </a:rPr>
              <a:t>112-1</a:t>
            </a:r>
            <a:r>
              <a:rPr lang="zh-TW" altLang="en-US" sz="2667" dirty="0">
                <a:latin typeface="+mn-ea"/>
                <a:cs typeface="Arial" panose="020B0604020202020204" pitchFamily="34" charset="0"/>
              </a:rPr>
              <a:t>共執行</a:t>
            </a:r>
            <a:r>
              <a:rPr lang="en-US" altLang="zh-TW" sz="2667" dirty="0">
                <a:latin typeface="+mn-ea"/>
                <a:cs typeface="Arial" panose="020B0604020202020204" pitchFamily="34" charset="0"/>
              </a:rPr>
              <a:t>7</a:t>
            </a:r>
            <a:r>
              <a:rPr lang="zh-TW" altLang="en-US" sz="2667" dirty="0">
                <a:latin typeface="+mn-ea"/>
                <a:cs typeface="Arial" panose="020B0604020202020204" pitchFamily="34" charset="0"/>
              </a:rPr>
              <a:t>案教師專業成長社群。</a:t>
            </a:r>
            <a:endParaRPr lang="en-US" altLang="zh-TW" sz="2667" dirty="0">
              <a:latin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8051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D641C1B-EFA1-9A7C-890D-746C71B9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6F1D9C-2F60-4C9E-A743-07AC54246C04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83BB2F32-0FC1-4553-B1B7-9131F41774F6}"/>
              </a:ext>
            </a:extLst>
          </p:cNvPr>
          <p:cNvGrpSpPr/>
          <p:nvPr/>
        </p:nvGrpSpPr>
        <p:grpSpPr>
          <a:xfrm>
            <a:off x="1999310" y="279353"/>
            <a:ext cx="1494591" cy="1538897"/>
            <a:chOff x="1050175" y="379912"/>
            <a:chExt cx="1120942" cy="1154173"/>
          </a:xfrm>
        </p:grpSpPr>
        <p:sp>
          <p:nvSpPr>
            <p:cNvPr id="5" name="Google Shape;1936;p19">
              <a:extLst>
                <a:ext uri="{FF2B5EF4-FFF2-40B4-BE49-F238E27FC236}">
                  <a16:creationId xmlns:a16="http://schemas.microsoft.com/office/drawing/2014/main" id="{012B32DC-C866-47E7-A527-8E59D86BE30A}"/>
                </a:ext>
              </a:extLst>
            </p:cNvPr>
            <p:cNvSpPr/>
            <p:nvPr/>
          </p:nvSpPr>
          <p:spPr>
            <a:xfrm>
              <a:off x="1050175" y="379912"/>
              <a:ext cx="1120942" cy="1154173"/>
            </a:xfrm>
            <a:custGeom>
              <a:avLst/>
              <a:gdLst/>
              <a:ahLst/>
              <a:cxnLst/>
              <a:rect l="l" t="t" r="r" b="b"/>
              <a:pathLst>
                <a:path w="89712" h="82958" extrusionOk="0">
                  <a:moveTo>
                    <a:pt x="52672" y="2049"/>
                  </a:moveTo>
                  <a:cubicBezTo>
                    <a:pt x="40979" y="2915"/>
                    <a:pt x="28376" y="5688"/>
                    <a:pt x="19269" y="13072"/>
                  </a:cubicBezTo>
                  <a:cubicBezTo>
                    <a:pt x="7810" y="22364"/>
                    <a:pt x="-450" y="41692"/>
                    <a:pt x="5574" y="55159"/>
                  </a:cubicBezTo>
                  <a:cubicBezTo>
                    <a:pt x="12935" y="71613"/>
                    <a:pt x="33988" y="83483"/>
                    <a:pt x="52004" y="82883"/>
                  </a:cubicBezTo>
                  <a:cubicBezTo>
                    <a:pt x="62654" y="82528"/>
                    <a:pt x="75555" y="78169"/>
                    <a:pt x="80730" y="68854"/>
                  </a:cubicBezTo>
                  <a:cubicBezTo>
                    <a:pt x="89352" y="53334"/>
                    <a:pt x="86569" y="30516"/>
                    <a:pt x="76722" y="15744"/>
                  </a:cubicBezTo>
                  <a:cubicBezTo>
                    <a:pt x="69002" y="4163"/>
                    <a:pt x="51061" y="-2643"/>
                    <a:pt x="37641" y="1047"/>
                  </a:cubicBezTo>
                  <a:cubicBezTo>
                    <a:pt x="22585" y="5187"/>
                    <a:pt x="4685" y="14958"/>
                    <a:pt x="898" y="30107"/>
                  </a:cubicBezTo>
                  <a:cubicBezTo>
                    <a:pt x="-3402" y="47308"/>
                    <a:pt x="8934" y="71200"/>
                    <a:pt x="25616" y="77205"/>
                  </a:cubicBezTo>
                  <a:cubicBezTo>
                    <a:pt x="45696" y="84433"/>
                    <a:pt x="76756" y="77025"/>
                    <a:pt x="86743" y="58165"/>
                  </a:cubicBezTo>
                  <a:cubicBezTo>
                    <a:pt x="93824" y="44791"/>
                    <a:pt x="86932" y="25486"/>
                    <a:pt x="77390" y="13740"/>
                  </a:cubicBezTo>
                  <a:cubicBezTo>
                    <a:pt x="74163" y="9767"/>
                    <a:pt x="71332" y="4292"/>
                    <a:pt x="66367" y="3051"/>
                  </a:cubicBezTo>
                </a:path>
              </a:pathLst>
            </a:custGeom>
            <a:noFill/>
            <a:ln w="19050" cap="rnd" cmpd="sng">
              <a:solidFill>
                <a:schemeClr val="tx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" name="Google Shape;2456;p49">
              <a:extLst>
                <a:ext uri="{FF2B5EF4-FFF2-40B4-BE49-F238E27FC236}">
                  <a16:creationId xmlns:a16="http://schemas.microsoft.com/office/drawing/2014/main" id="{F9FE9761-BF11-498D-9FCB-004F76A1D6A4}"/>
                </a:ext>
              </a:extLst>
            </p:cNvPr>
            <p:cNvSpPr/>
            <p:nvPr/>
          </p:nvSpPr>
          <p:spPr>
            <a:xfrm>
              <a:off x="1304570" y="623026"/>
              <a:ext cx="612153" cy="667946"/>
            </a:xfrm>
            <a:custGeom>
              <a:avLst/>
              <a:gdLst/>
              <a:ahLst/>
              <a:cxnLst/>
              <a:rect l="l" t="t" r="r" b="b"/>
              <a:pathLst>
                <a:path w="17228" h="17399" extrusionOk="0">
                  <a:moveTo>
                    <a:pt x="14162" y="439"/>
                  </a:moveTo>
                  <a:lnTo>
                    <a:pt x="14478" y="512"/>
                  </a:lnTo>
                  <a:lnTo>
                    <a:pt x="14794" y="609"/>
                  </a:lnTo>
                  <a:lnTo>
                    <a:pt x="15111" y="755"/>
                  </a:lnTo>
                  <a:lnTo>
                    <a:pt x="15403" y="925"/>
                  </a:lnTo>
                  <a:lnTo>
                    <a:pt x="15670" y="1120"/>
                  </a:lnTo>
                  <a:lnTo>
                    <a:pt x="15914" y="1315"/>
                  </a:lnTo>
                  <a:lnTo>
                    <a:pt x="16108" y="1534"/>
                  </a:lnTo>
                  <a:lnTo>
                    <a:pt x="15987" y="1558"/>
                  </a:lnTo>
                  <a:lnTo>
                    <a:pt x="15889" y="1607"/>
                  </a:lnTo>
                  <a:lnTo>
                    <a:pt x="15816" y="1655"/>
                  </a:lnTo>
                  <a:lnTo>
                    <a:pt x="15792" y="1680"/>
                  </a:lnTo>
                  <a:lnTo>
                    <a:pt x="15768" y="1728"/>
                  </a:lnTo>
                  <a:lnTo>
                    <a:pt x="15768" y="1777"/>
                  </a:lnTo>
                  <a:lnTo>
                    <a:pt x="15792" y="1826"/>
                  </a:lnTo>
                  <a:lnTo>
                    <a:pt x="15865" y="1850"/>
                  </a:lnTo>
                  <a:lnTo>
                    <a:pt x="15938" y="1874"/>
                  </a:lnTo>
                  <a:lnTo>
                    <a:pt x="16230" y="1874"/>
                  </a:lnTo>
                  <a:lnTo>
                    <a:pt x="16352" y="1850"/>
                  </a:lnTo>
                  <a:lnTo>
                    <a:pt x="16546" y="2166"/>
                  </a:lnTo>
                  <a:lnTo>
                    <a:pt x="16254" y="2142"/>
                  </a:lnTo>
                  <a:lnTo>
                    <a:pt x="16011" y="2142"/>
                  </a:lnTo>
                  <a:lnTo>
                    <a:pt x="15987" y="2166"/>
                  </a:lnTo>
                  <a:lnTo>
                    <a:pt x="15987" y="2191"/>
                  </a:lnTo>
                  <a:lnTo>
                    <a:pt x="16133" y="2312"/>
                  </a:lnTo>
                  <a:lnTo>
                    <a:pt x="16303" y="2410"/>
                  </a:lnTo>
                  <a:lnTo>
                    <a:pt x="16473" y="2458"/>
                  </a:lnTo>
                  <a:lnTo>
                    <a:pt x="16668" y="2507"/>
                  </a:lnTo>
                  <a:lnTo>
                    <a:pt x="16717" y="2750"/>
                  </a:lnTo>
                  <a:lnTo>
                    <a:pt x="16741" y="2994"/>
                  </a:lnTo>
                  <a:lnTo>
                    <a:pt x="16522" y="2872"/>
                  </a:lnTo>
                  <a:lnTo>
                    <a:pt x="16352" y="2799"/>
                  </a:lnTo>
                  <a:lnTo>
                    <a:pt x="16181" y="2702"/>
                  </a:lnTo>
                  <a:lnTo>
                    <a:pt x="16011" y="2653"/>
                  </a:lnTo>
                  <a:lnTo>
                    <a:pt x="15792" y="2653"/>
                  </a:lnTo>
                  <a:lnTo>
                    <a:pt x="15768" y="2677"/>
                  </a:lnTo>
                  <a:lnTo>
                    <a:pt x="15768" y="2702"/>
                  </a:lnTo>
                  <a:lnTo>
                    <a:pt x="15768" y="2726"/>
                  </a:lnTo>
                  <a:lnTo>
                    <a:pt x="15889" y="2872"/>
                  </a:lnTo>
                  <a:lnTo>
                    <a:pt x="16035" y="2994"/>
                  </a:lnTo>
                  <a:lnTo>
                    <a:pt x="16327" y="3213"/>
                  </a:lnTo>
                  <a:lnTo>
                    <a:pt x="16522" y="3334"/>
                  </a:lnTo>
                  <a:lnTo>
                    <a:pt x="16619" y="3407"/>
                  </a:lnTo>
                  <a:lnTo>
                    <a:pt x="16717" y="3456"/>
                  </a:lnTo>
                  <a:lnTo>
                    <a:pt x="16692" y="3651"/>
                  </a:lnTo>
                  <a:lnTo>
                    <a:pt x="16619" y="3845"/>
                  </a:lnTo>
                  <a:lnTo>
                    <a:pt x="16400" y="3602"/>
                  </a:lnTo>
                  <a:lnTo>
                    <a:pt x="16133" y="3407"/>
                  </a:lnTo>
                  <a:lnTo>
                    <a:pt x="15987" y="3310"/>
                  </a:lnTo>
                  <a:lnTo>
                    <a:pt x="15841" y="3237"/>
                  </a:lnTo>
                  <a:lnTo>
                    <a:pt x="15695" y="3188"/>
                  </a:lnTo>
                  <a:lnTo>
                    <a:pt x="15524" y="3164"/>
                  </a:lnTo>
                  <a:lnTo>
                    <a:pt x="15476" y="3188"/>
                  </a:lnTo>
                  <a:lnTo>
                    <a:pt x="15476" y="3213"/>
                  </a:lnTo>
                  <a:lnTo>
                    <a:pt x="15476" y="3237"/>
                  </a:lnTo>
                  <a:lnTo>
                    <a:pt x="15500" y="3261"/>
                  </a:lnTo>
                  <a:lnTo>
                    <a:pt x="15597" y="3359"/>
                  </a:lnTo>
                  <a:lnTo>
                    <a:pt x="15695" y="3432"/>
                  </a:lnTo>
                  <a:lnTo>
                    <a:pt x="15987" y="3699"/>
                  </a:lnTo>
                  <a:lnTo>
                    <a:pt x="16230" y="3918"/>
                  </a:lnTo>
                  <a:lnTo>
                    <a:pt x="16449" y="4162"/>
                  </a:lnTo>
                  <a:lnTo>
                    <a:pt x="16473" y="4186"/>
                  </a:lnTo>
                  <a:lnTo>
                    <a:pt x="16254" y="4526"/>
                  </a:lnTo>
                  <a:lnTo>
                    <a:pt x="16206" y="4453"/>
                  </a:lnTo>
                  <a:lnTo>
                    <a:pt x="16133" y="4380"/>
                  </a:lnTo>
                  <a:lnTo>
                    <a:pt x="15962" y="4259"/>
                  </a:lnTo>
                  <a:lnTo>
                    <a:pt x="15646" y="4040"/>
                  </a:lnTo>
                  <a:lnTo>
                    <a:pt x="15403" y="3821"/>
                  </a:lnTo>
                  <a:lnTo>
                    <a:pt x="15159" y="3626"/>
                  </a:lnTo>
                  <a:lnTo>
                    <a:pt x="15111" y="3626"/>
                  </a:lnTo>
                  <a:lnTo>
                    <a:pt x="15062" y="3651"/>
                  </a:lnTo>
                  <a:lnTo>
                    <a:pt x="15013" y="3724"/>
                  </a:lnTo>
                  <a:lnTo>
                    <a:pt x="15013" y="3821"/>
                  </a:lnTo>
                  <a:lnTo>
                    <a:pt x="15013" y="3894"/>
                  </a:lnTo>
                  <a:lnTo>
                    <a:pt x="15038" y="3991"/>
                  </a:lnTo>
                  <a:lnTo>
                    <a:pt x="15135" y="4137"/>
                  </a:lnTo>
                  <a:lnTo>
                    <a:pt x="15257" y="4283"/>
                  </a:lnTo>
                  <a:lnTo>
                    <a:pt x="15427" y="4453"/>
                  </a:lnTo>
                  <a:lnTo>
                    <a:pt x="15622" y="4599"/>
                  </a:lnTo>
                  <a:lnTo>
                    <a:pt x="15816" y="4745"/>
                  </a:lnTo>
                  <a:lnTo>
                    <a:pt x="15914" y="4818"/>
                  </a:lnTo>
                  <a:lnTo>
                    <a:pt x="16011" y="4843"/>
                  </a:lnTo>
                  <a:lnTo>
                    <a:pt x="15792" y="5135"/>
                  </a:lnTo>
                  <a:lnTo>
                    <a:pt x="14867" y="4162"/>
                  </a:lnTo>
                  <a:lnTo>
                    <a:pt x="13967" y="3213"/>
                  </a:lnTo>
                  <a:lnTo>
                    <a:pt x="13505" y="2750"/>
                  </a:lnTo>
                  <a:lnTo>
                    <a:pt x="13018" y="2288"/>
                  </a:lnTo>
                  <a:lnTo>
                    <a:pt x="12531" y="1850"/>
                  </a:lnTo>
                  <a:lnTo>
                    <a:pt x="12021" y="1461"/>
                  </a:lnTo>
                  <a:lnTo>
                    <a:pt x="12021" y="1388"/>
                  </a:lnTo>
                  <a:lnTo>
                    <a:pt x="12118" y="1315"/>
                  </a:lnTo>
                  <a:lnTo>
                    <a:pt x="12215" y="1242"/>
                  </a:lnTo>
                  <a:lnTo>
                    <a:pt x="12385" y="1047"/>
                  </a:lnTo>
                  <a:lnTo>
                    <a:pt x="12629" y="852"/>
                  </a:lnTo>
                  <a:lnTo>
                    <a:pt x="12921" y="682"/>
                  </a:lnTo>
                  <a:lnTo>
                    <a:pt x="13213" y="560"/>
                  </a:lnTo>
                  <a:lnTo>
                    <a:pt x="13505" y="463"/>
                  </a:lnTo>
                  <a:lnTo>
                    <a:pt x="13675" y="439"/>
                  </a:lnTo>
                  <a:close/>
                  <a:moveTo>
                    <a:pt x="11753" y="1704"/>
                  </a:moveTo>
                  <a:lnTo>
                    <a:pt x="11826" y="1850"/>
                  </a:lnTo>
                  <a:lnTo>
                    <a:pt x="11948" y="1972"/>
                  </a:lnTo>
                  <a:lnTo>
                    <a:pt x="12093" y="2069"/>
                  </a:lnTo>
                  <a:lnTo>
                    <a:pt x="12385" y="2288"/>
                  </a:lnTo>
                  <a:lnTo>
                    <a:pt x="12677" y="2531"/>
                  </a:lnTo>
                  <a:lnTo>
                    <a:pt x="12945" y="2823"/>
                  </a:lnTo>
                  <a:lnTo>
                    <a:pt x="13480" y="3383"/>
                  </a:lnTo>
                  <a:lnTo>
                    <a:pt x="14478" y="4453"/>
                  </a:lnTo>
                  <a:lnTo>
                    <a:pt x="15500" y="5500"/>
                  </a:lnTo>
                  <a:lnTo>
                    <a:pt x="15111" y="5962"/>
                  </a:lnTo>
                  <a:lnTo>
                    <a:pt x="14600" y="5500"/>
                  </a:lnTo>
                  <a:lnTo>
                    <a:pt x="14113" y="5013"/>
                  </a:lnTo>
                  <a:lnTo>
                    <a:pt x="13213" y="4016"/>
                  </a:lnTo>
                  <a:lnTo>
                    <a:pt x="12750" y="3529"/>
                  </a:lnTo>
                  <a:lnTo>
                    <a:pt x="12264" y="3018"/>
                  </a:lnTo>
                  <a:lnTo>
                    <a:pt x="11777" y="2556"/>
                  </a:lnTo>
                  <a:lnTo>
                    <a:pt x="11266" y="2093"/>
                  </a:lnTo>
                  <a:lnTo>
                    <a:pt x="11753" y="1704"/>
                  </a:lnTo>
                  <a:close/>
                  <a:moveTo>
                    <a:pt x="13724" y="5232"/>
                  </a:moveTo>
                  <a:lnTo>
                    <a:pt x="14235" y="5767"/>
                  </a:lnTo>
                  <a:lnTo>
                    <a:pt x="14794" y="6278"/>
                  </a:lnTo>
                  <a:lnTo>
                    <a:pt x="14575" y="6497"/>
                  </a:lnTo>
                  <a:lnTo>
                    <a:pt x="14259" y="6278"/>
                  </a:lnTo>
                  <a:lnTo>
                    <a:pt x="13967" y="6035"/>
                  </a:lnTo>
                  <a:lnTo>
                    <a:pt x="13699" y="5792"/>
                  </a:lnTo>
                  <a:lnTo>
                    <a:pt x="13432" y="5573"/>
                  </a:lnTo>
                  <a:lnTo>
                    <a:pt x="13724" y="5232"/>
                  </a:lnTo>
                  <a:close/>
                  <a:moveTo>
                    <a:pt x="13261" y="5767"/>
                  </a:moveTo>
                  <a:lnTo>
                    <a:pt x="13359" y="5913"/>
                  </a:lnTo>
                  <a:lnTo>
                    <a:pt x="13456" y="6059"/>
                  </a:lnTo>
                  <a:lnTo>
                    <a:pt x="13724" y="6303"/>
                  </a:lnTo>
                  <a:lnTo>
                    <a:pt x="13991" y="6546"/>
                  </a:lnTo>
                  <a:lnTo>
                    <a:pt x="14137" y="6668"/>
                  </a:lnTo>
                  <a:lnTo>
                    <a:pt x="14308" y="6765"/>
                  </a:lnTo>
                  <a:lnTo>
                    <a:pt x="14235" y="6814"/>
                  </a:lnTo>
                  <a:lnTo>
                    <a:pt x="14137" y="6692"/>
                  </a:lnTo>
                  <a:lnTo>
                    <a:pt x="13991" y="6595"/>
                  </a:lnTo>
                  <a:lnTo>
                    <a:pt x="13699" y="6400"/>
                  </a:lnTo>
                  <a:lnTo>
                    <a:pt x="13359" y="6230"/>
                  </a:lnTo>
                  <a:lnTo>
                    <a:pt x="13188" y="6132"/>
                  </a:lnTo>
                  <a:lnTo>
                    <a:pt x="13042" y="6011"/>
                  </a:lnTo>
                  <a:lnTo>
                    <a:pt x="13261" y="5767"/>
                  </a:lnTo>
                  <a:close/>
                  <a:moveTo>
                    <a:pt x="13018" y="6059"/>
                  </a:moveTo>
                  <a:lnTo>
                    <a:pt x="13188" y="6303"/>
                  </a:lnTo>
                  <a:lnTo>
                    <a:pt x="13286" y="6424"/>
                  </a:lnTo>
                  <a:lnTo>
                    <a:pt x="13407" y="6522"/>
                  </a:lnTo>
                  <a:lnTo>
                    <a:pt x="14040" y="7008"/>
                  </a:lnTo>
                  <a:lnTo>
                    <a:pt x="13699" y="7349"/>
                  </a:lnTo>
                  <a:lnTo>
                    <a:pt x="13675" y="7325"/>
                  </a:lnTo>
                  <a:lnTo>
                    <a:pt x="13505" y="7227"/>
                  </a:lnTo>
                  <a:lnTo>
                    <a:pt x="13334" y="7106"/>
                  </a:lnTo>
                  <a:lnTo>
                    <a:pt x="13018" y="6838"/>
                  </a:lnTo>
                  <a:lnTo>
                    <a:pt x="12799" y="6668"/>
                  </a:lnTo>
                  <a:lnTo>
                    <a:pt x="12702" y="6595"/>
                  </a:lnTo>
                  <a:lnTo>
                    <a:pt x="12580" y="6546"/>
                  </a:lnTo>
                  <a:lnTo>
                    <a:pt x="12799" y="6303"/>
                  </a:lnTo>
                  <a:lnTo>
                    <a:pt x="13018" y="6059"/>
                  </a:lnTo>
                  <a:close/>
                  <a:moveTo>
                    <a:pt x="12385" y="6716"/>
                  </a:moveTo>
                  <a:lnTo>
                    <a:pt x="12483" y="6838"/>
                  </a:lnTo>
                  <a:lnTo>
                    <a:pt x="12580" y="6935"/>
                  </a:lnTo>
                  <a:lnTo>
                    <a:pt x="12799" y="7130"/>
                  </a:lnTo>
                  <a:lnTo>
                    <a:pt x="13091" y="7398"/>
                  </a:lnTo>
                  <a:lnTo>
                    <a:pt x="13407" y="7617"/>
                  </a:lnTo>
                  <a:lnTo>
                    <a:pt x="13018" y="8006"/>
                  </a:lnTo>
                  <a:lnTo>
                    <a:pt x="12921" y="8079"/>
                  </a:lnTo>
                  <a:lnTo>
                    <a:pt x="12823" y="7909"/>
                  </a:lnTo>
                  <a:lnTo>
                    <a:pt x="12653" y="7763"/>
                  </a:lnTo>
                  <a:lnTo>
                    <a:pt x="12312" y="7495"/>
                  </a:lnTo>
                  <a:lnTo>
                    <a:pt x="12093" y="7325"/>
                  </a:lnTo>
                  <a:lnTo>
                    <a:pt x="11972" y="7252"/>
                  </a:lnTo>
                  <a:lnTo>
                    <a:pt x="11850" y="7179"/>
                  </a:lnTo>
                  <a:lnTo>
                    <a:pt x="12385" y="6716"/>
                  </a:lnTo>
                  <a:close/>
                  <a:moveTo>
                    <a:pt x="11631" y="7373"/>
                  </a:moveTo>
                  <a:lnTo>
                    <a:pt x="11729" y="7471"/>
                  </a:lnTo>
                  <a:lnTo>
                    <a:pt x="11850" y="7568"/>
                  </a:lnTo>
                  <a:lnTo>
                    <a:pt x="12093" y="7738"/>
                  </a:lnTo>
                  <a:lnTo>
                    <a:pt x="12434" y="8055"/>
                  </a:lnTo>
                  <a:lnTo>
                    <a:pt x="12556" y="8201"/>
                  </a:lnTo>
                  <a:lnTo>
                    <a:pt x="12702" y="8322"/>
                  </a:lnTo>
                  <a:lnTo>
                    <a:pt x="11948" y="9150"/>
                  </a:lnTo>
                  <a:lnTo>
                    <a:pt x="11680" y="8906"/>
                  </a:lnTo>
                  <a:lnTo>
                    <a:pt x="11364" y="8687"/>
                  </a:lnTo>
                  <a:lnTo>
                    <a:pt x="11072" y="8444"/>
                  </a:lnTo>
                  <a:lnTo>
                    <a:pt x="10780" y="8201"/>
                  </a:lnTo>
                  <a:lnTo>
                    <a:pt x="11096" y="7860"/>
                  </a:lnTo>
                  <a:lnTo>
                    <a:pt x="11193" y="7957"/>
                  </a:lnTo>
                  <a:lnTo>
                    <a:pt x="11291" y="8030"/>
                  </a:lnTo>
                  <a:lnTo>
                    <a:pt x="11461" y="8176"/>
                  </a:lnTo>
                  <a:lnTo>
                    <a:pt x="11777" y="8493"/>
                  </a:lnTo>
                  <a:lnTo>
                    <a:pt x="11972" y="8614"/>
                  </a:lnTo>
                  <a:lnTo>
                    <a:pt x="12166" y="8736"/>
                  </a:lnTo>
                  <a:lnTo>
                    <a:pt x="12288" y="8736"/>
                  </a:lnTo>
                  <a:lnTo>
                    <a:pt x="12337" y="8712"/>
                  </a:lnTo>
                  <a:lnTo>
                    <a:pt x="12361" y="8639"/>
                  </a:lnTo>
                  <a:lnTo>
                    <a:pt x="12361" y="8566"/>
                  </a:lnTo>
                  <a:lnTo>
                    <a:pt x="12337" y="8493"/>
                  </a:lnTo>
                  <a:lnTo>
                    <a:pt x="12118" y="8322"/>
                  </a:lnTo>
                  <a:lnTo>
                    <a:pt x="11899" y="8152"/>
                  </a:lnTo>
                  <a:lnTo>
                    <a:pt x="11461" y="7811"/>
                  </a:lnTo>
                  <a:lnTo>
                    <a:pt x="11291" y="7690"/>
                  </a:lnTo>
                  <a:lnTo>
                    <a:pt x="11631" y="7373"/>
                  </a:lnTo>
                  <a:close/>
                  <a:moveTo>
                    <a:pt x="10634" y="8371"/>
                  </a:moveTo>
                  <a:lnTo>
                    <a:pt x="10731" y="8541"/>
                  </a:lnTo>
                  <a:lnTo>
                    <a:pt x="10853" y="8687"/>
                  </a:lnTo>
                  <a:lnTo>
                    <a:pt x="10974" y="8809"/>
                  </a:lnTo>
                  <a:lnTo>
                    <a:pt x="11145" y="8931"/>
                  </a:lnTo>
                  <a:lnTo>
                    <a:pt x="11461" y="9150"/>
                  </a:lnTo>
                  <a:lnTo>
                    <a:pt x="11753" y="9369"/>
                  </a:lnTo>
                  <a:lnTo>
                    <a:pt x="11461" y="9685"/>
                  </a:lnTo>
                  <a:lnTo>
                    <a:pt x="11145" y="9442"/>
                  </a:lnTo>
                  <a:lnTo>
                    <a:pt x="10828" y="9198"/>
                  </a:lnTo>
                  <a:lnTo>
                    <a:pt x="10585" y="8955"/>
                  </a:lnTo>
                  <a:lnTo>
                    <a:pt x="10463" y="8833"/>
                  </a:lnTo>
                  <a:lnTo>
                    <a:pt x="10317" y="8736"/>
                  </a:lnTo>
                  <a:lnTo>
                    <a:pt x="10634" y="8371"/>
                  </a:lnTo>
                  <a:close/>
                  <a:moveTo>
                    <a:pt x="10196" y="8931"/>
                  </a:moveTo>
                  <a:lnTo>
                    <a:pt x="10269" y="9052"/>
                  </a:lnTo>
                  <a:lnTo>
                    <a:pt x="10366" y="9198"/>
                  </a:lnTo>
                  <a:lnTo>
                    <a:pt x="10609" y="9417"/>
                  </a:lnTo>
                  <a:lnTo>
                    <a:pt x="10901" y="9709"/>
                  </a:lnTo>
                  <a:lnTo>
                    <a:pt x="11072" y="9831"/>
                  </a:lnTo>
                  <a:lnTo>
                    <a:pt x="11242" y="9953"/>
                  </a:lnTo>
                  <a:lnTo>
                    <a:pt x="10415" y="10853"/>
                  </a:lnTo>
                  <a:lnTo>
                    <a:pt x="10317" y="10707"/>
                  </a:lnTo>
                  <a:lnTo>
                    <a:pt x="10196" y="10585"/>
                  </a:lnTo>
                  <a:lnTo>
                    <a:pt x="9904" y="10366"/>
                  </a:lnTo>
                  <a:lnTo>
                    <a:pt x="9636" y="10172"/>
                  </a:lnTo>
                  <a:lnTo>
                    <a:pt x="9466" y="10074"/>
                  </a:lnTo>
                  <a:lnTo>
                    <a:pt x="9320" y="10001"/>
                  </a:lnTo>
                  <a:lnTo>
                    <a:pt x="9563" y="9709"/>
                  </a:lnTo>
                  <a:lnTo>
                    <a:pt x="9782" y="9880"/>
                  </a:lnTo>
                  <a:lnTo>
                    <a:pt x="10001" y="10026"/>
                  </a:lnTo>
                  <a:lnTo>
                    <a:pt x="10244" y="10245"/>
                  </a:lnTo>
                  <a:lnTo>
                    <a:pt x="10390" y="10366"/>
                  </a:lnTo>
                  <a:lnTo>
                    <a:pt x="10536" y="10464"/>
                  </a:lnTo>
                  <a:lnTo>
                    <a:pt x="10609" y="10488"/>
                  </a:lnTo>
                  <a:lnTo>
                    <a:pt x="10658" y="10464"/>
                  </a:lnTo>
                  <a:lnTo>
                    <a:pt x="10731" y="10439"/>
                  </a:lnTo>
                  <a:lnTo>
                    <a:pt x="10780" y="10391"/>
                  </a:lnTo>
                  <a:lnTo>
                    <a:pt x="10804" y="10342"/>
                  </a:lnTo>
                  <a:lnTo>
                    <a:pt x="10828" y="10269"/>
                  </a:lnTo>
                  <a:lnTo>
                    <a:pt x="10804" y="10220"/>
                  </a:lnTo>
                  <a:lnTo>
                    <a:pt x="10755" y="10147"/>
                  </a:lnTo>
                  <a:lnTo>
                    <a:pt x="10220" y="9734"/>
                  </a:lnTo>
                  <a:lnTo>
                    <a:pt x="10001" y="9563"/>
                  </a:lnTo>
                  <a:lnTo>
                    <a:pt x="9904" y="9490"/>
                  </a:lnTo>
                  <a:lnTo>
                    <a:pt x="9782" y="9442"/>
                  </a:lnTo>
                  <a:lnTo>
                    <a:pt x="10196" y="8931"/>
                  </a:lnTo>
                  <a:close/>
                  <a:moveTo>
                    <a:pt x="9125" y="10245"/>
                  </a:moveTo>
                  <a:lnTo>
                    <a:pt x="9247" y="10342"/>
                  </a:lnTo>
                  <a:lnTo>
                    <a:pt x="9368" y="10415"/>
                  </a:lnTo>
                  <a:lnTo>
                    <a:pt x="9612" y="10585"/>
                  </a:lnTo>
                  <a:lnTo>
                    <a:pt x="9904" y="10829"/>
                  </a:lnTo>
                  <a:lnTo>
                    <a:pt x="10050" y="10950"/>
                  </a:lnTo>
                  <a:lnTo>
                    <a:pt x="10220" y="11048"/>
                  </a:lnTo>
                  <a:lnTo>
                    <a:pt x="9685" y="11583"/>
                  </a:lnTo>
                  <a:lnTo>
                    <a:pt x="9685" y="11534"/>
                  </a:lnTo>
                  <a:lnTo>
                    <a:pt x="9660" y="11437"/>
                  </a:lnTo>
                  <a:lnTo>
                    <a:pt x="9587" y="11364"/>
                  </a:lnTo>
                  <a:lnTo>
                    <a:pt x="9417" y="11218"/>
                  </a:lnTo>
                  <a:lnTo>
                    <a:pt x="9222" y="11023"/>
                  </a:lnTo>
                  <a:lnTo>
                    <a:pt x="9028" y="10853"/>
                  </a:lnTo>
                  <a:lnTo>
                    <a:pt x="8906" y="10756"/>
                  </a:lnTo>
                  <a:lnTo>
                    <a:pt x="8736" y="10683"/>
                  </a:lnTo>
                  <a:lnTo>
                    <a:pt x="8833" y="10585"/>
                  </a:lnTo>
                  <a:lnTo>
                    <a:pt x="9125" y="10245"/>
                  </a:lnTo>
                  <a:close/>
                  <a:moveTo>
                    <a:pt x="8468" y="10926"/>
                  </a:moveTo>
                  <a:lnTo>
                    <a:pt x="8687" y="11096"/>
                  </a:lnTo>
                  <a:lnTo>
                    <a:pt x="8930" y="11291"/>
                  </a:lnTo>
                  <a:lnTo>
                    <a:pt x="9052" y="11437"/>
                  </a:lnTo>
                  <a:lnTo>
                    <a:pt x="9198" y="11583"/>
                  </a:lnTo>
                  <a:lnTo>
                    <a:pt x="9271" y="11656"/>
                  </a:lnTo>
                  <a:lnTo>
                    <a:pt x="9344" y="11705"/>
                  </a:lnTo>
                  <a:lnTo>
                    <a:pt x="9441" y="11753"/>
                  </a:lnTo>
                  <a:lnTo>
                    <a:pt x="9539" y="11753"/>
                  </a:lnTo>
                  <a:lnTo>
                    <a:pt x="8468" y="12824"/>
                  </a:lnTo>
                  <a:lnTo>
                    <a:pt x="8152" y="12532"/>
                  </a:lnTo>
                  <a:lnTo>
                    <a:pt x="7811" y="12240"/>
                  </a:lnTo>
                  <a:lnTo>
                    <a:pt x="7470" y="11899"/>
                  </a:lnTo>
                  <a:lnTo>
                    <a:pt x="7349" y="11826"/>
                  </a:lnTo>
                  <a:lnTo>
                    <a:pt x="7738" y="11534"/>
                  </a:lnTo>
                  <a:lnTo>
                    <a:pt x="7860" y="11705"/>
                  </a:lnTo>
                  <a:lnTo>
                    <a:pt x="8006" y="11875"/>
                  </a:lnTo>
                  <a:lnTo>
                    <a:pt x="8371" y="12264"/>
                  </a:lnTo>
                  <a:lnTo>
                    <a:pt x="8517" y="12434"/>
                  </a:lnTo>
                  <a:lnTo>
                    <a:pt x="8590" y="12483"/>
                  </a:lnTo>
                  <a:lnTo>
                    <a:pt x="8687" y="12507"/>
                  </a:lnTo>
                  <a:lnTo>
                    <a:pt x="8736" y="12507"/>
                  </a:lnTo>
                  <a:lnTo>
                    <a:pt x="8809" y="12483"/>
                  </a:lnTo>
                  <a:lnTo>
                    <a:pt x="8833" y="12434"/>
                  </a:lnTo>
                  <a:lnTo>
                    <a:pt x="8857" y="12386"/>
                  </a:lnTo>
                  <a:lnTo>
                    <a:pt x="8857" y="12289"/>
                  </a:lnTo>
                  <a:lnTo>
                    <a:pt x="8809" y="12191"/>
                  </a:lnTo>
                  <a:lnTo>
                    <a:pt x="8760" y="12094"/>
                  </a:lnTo>
                  <a:lnTo>
                    <a:pt x="8663" y="11997"/>
                  </a:lnTo>
                  <a:lnTo>
                    <a:pt x="8492" y="11826"/>
                  </a:lnTo>
                  <a:lnTo>
                    <a:pt x="8322" y="11680"/>
                  </a:lnTo>
                  <a:lnTo>
                    <a:pt x="8152" y="11510"/>
                  </a:lnTo>
                  <a:lnTo>
                    <a:pt x="7957" y="11364"/>
                  </a:lnTo>
                  <a:lnTo>
                    <a:pt x="8468" y="10926"/>
                  </a:lnTo>
                  <a:close/>
                  <a:moveTo>
                    <a:pt x="11047" y="2312"/>
                  </a:moveTo>
                  <a:lnTo>
                    <a:pt x="11120" y="2434"/>
                  </a:lnTo>
                  <a:lnTo>
                    <a:pt x="11218" y="2531"/>
                  </a:lnTo>
                  <a:lnTo>
                    <a:pt x="11437" y="2750"/>
                  </a:lnTo>
                  <a:lnTo>
                    <a:pt x="11850" y="3213"/>
                  </a:lnTo>
                  <a:lnTo>
                    <a:pt x="11826" y="3213"/>
                  </a:lnTo>
                  <a:lnTo>
                    <a:pt x="11193" y="3748"/>
                  </a:lnTo>
                  <a:lnTo>
                    <a:pt x="10609" y="4283"/>
                  </a:lnTo>
                  <a:lnTo>
                    <a:pt x="10025" y="4867"/>
                  </a:lnTo>
                  <a:lnTo>
                    <a:pt x="9490" y="5500"/>
                  </a:lnTo>
                  <a:lnTo>
                    <a:pt x="9174" y="5865"/>
                  </a:lnTo>
                  <a:lnTo>
                    <a:pt x="8857" y="6254"/>
                  </a:lnTo>
                  <a:lnTo>
                    <a:pt x="8517" y="6595"/>
                  </a:lnTo>
                  <a:lnTo>
                    <a:pt x="8176" y="6935"/>
                  </a:lnTo>
                  <a:lnTo>
                    <a:pt x="7373" y="7617"/>
                  </a:lnTo>
                  <a:lnTo>
                    <a:pt x="6984" y="7933"/>
                  </a:lnTo>
                  <a:lnTo>
                    <a:pt x="6594" y="8274"/>
                  </a:lnTo>
                  <a:lnTo>
                    <a:pt x="6229" y="8639"/>
                  </a:lnTo>
                  <a:lnTo>
                    <a:pt x="5864" y="9004"/>
                  </a:lnTo>
                  <a:lnTo>
                    <a:pt x="5183" y="9782"/>
                  </a:lnTo>
                  <a:lnTo>
                    <a:pt x="4502" y="10537"/>
                  </a:lnTo>
                  <a:lnTo>
                    <a:pt x="4137" y="10902"/>
                  </a:lnTo>
                  <a:lnTo>
                    <a:pt x="3772" y="11242"/>
                  </a:lnTo>
                  <a:lnTo>
                    <a:pt x="3115" y="11802"/>
                  </a:lnTo>
                  <a:lnTo>
                    <a:pt x="2799" y="12118"/>
                  </a:lnTo>
                  <a:lnTo>
                    <a:pt x="2507" y="12434"/>
                  </a:lnTo>
                  <a:lnTo>
                    <a:pt x="2263" y="12702"/>
                  </a:lnTo>
                  <a:lnTo>
                    <a:pt x="2166" y="12848"/>
                  </a:lnTo>
                  <a:lnTo>
                    <a:pt x="2069" y="13018"/>
                  </a:lnTo>
                  <a:lnTo>
                    <a:pt x="1850" y="12824"/>
                  </a:lnTo>
                  <a:lnTo>
                    <a:pt x="1460" y="12459"/>
                  </a:lnTo>
                  <a:lnTo>
                    <a:pt x="1266" y="12264"/>
                  </a:lnTo>
                  <a:lnTo>
                    <a:pt x="1047" y="12118"/>
                  </a:lnTo>
                  <a:lnTo>
                    <a:pt x="1047" y="12070"/>
                  </a:lnTo>
                  <a:lnTo>
                    <a:pt x="1193" y="11997"/>
                  </a:lnTo>
                  <a:lnTo>
                    <a:pt x="1339" y="11924"/>
                  </a:lnTo>
                  <a:lnTo>
                    <a:pt x="1460" y="11826"/>
                  </a:lnTo>
                  <a:lnTo>
                    <a:pt x="1582" y="11705"/>
                  </a:lnTo>
                  <a:lnTo>
                    <a:pt x="2020" y="11218"/>
                  </a:lnTo>
                  <a:lnTo>
                    <a:pt x="2385" y="10853"/>
                  </a:lnTo>
                  <a:lnTo>
                    <a:pt x="2774" y="10537"/>
                  </a:lnTo>
                  <a:lnTo>
                    <a:pt x="3577" y="9880"/>
                  </a:lnTo>
                  <a:lnTo>
                    <a:pt x="3942" y="9539"/>
                  </a:lnTo>
                  <a:lnTo>
                    <a:pt x="4307" y="9198"/>
                  </a:lnTo>
                  <a:lnTo>
                    <a:pt x="5037" y="8468"/>
                  </a:lnTo>
                  <a:lnTo>
                    <a:pt x="5718" y="7738"/>
                  </a:lnTo>
                  <a:lnTo>
                    <a:pt x="6400" y="7008"/>
                  </a:lnTo>
                  <a:lnTo>
                    <a:pt x="7081" y="6303"/>
                  </a:lnTo>
                  <a:lnTo>
                    <a:pt x="7787" y="5621"/>
                  </a:lnTo>
                  <a:lnTo>
                    <a:pt x="8468" y="4940"/>
                  </a:lnTo>
                  <a:lnTo>
                    <a:pt x="9149" y="4259"/>
                  </a:lnTo>
                  <a:lnTo>
                    <a:pt x="10074" y="3261"/>
                  </a:lnTo>
                  <a:lnTo>
                    <a:pt x="10561" y="2775"/>
                  </a:lnTo>
                  <a:lnTo>
                    <a:pt x="11047" y="2312"/>
                  </a:lnTo>
                  <a:close/>
                  <a:moveTo>
                    <a:pt x="7154" y="11997"/>
                  </a:moveTo>
                  <a:lnTo>
                    <a:pt x="7203" y="12094"/>
                  </a:lnTo>
                  <a:lnTo>
                    <a:pt x="7251" y="12167"/>
                  </a:lnTo>
                  <a:lnTo>
                    <a:pt x="7422" y="12386"/>
                  </a:lnTo>
                  <a:lnTo>
                    <a:pt x="7592" y="12580"/>
                  </a:lnTo>
                  <a:lnTo>
                    <a:pt x="7884" y="12872"/>
                  </a:lnTo>
                  <a:lnTo>
                    <a:pt x="8030" y="12994"/>
                  </a:lnTo>
                  <a:lnTo>
                    <a:pt x="8200" y="13091"/>
                  </a:lnTo>
                  <a:lnTo>
                    <a:pt x="7835" y="13481"/>
                  </a:lnTo>
                  <a:lnTo>
                    <a:pt x="7811" y="13432"/>
                  </a:lnTo>
                  <a:lnTo>
                    <a:pt x="7787" y="13408"/>
                  </a:lnTo>
                  <a:lnTo>
                    <a:pt x="7616" y="13262"/>
                  </a:lnTo>
                  <a:lnTo>
                    <a:pt x="7446" y="13140"/>
                  </a:lnTo>
                  <a:lnTo>
                    <a:pt x="7251" y="13018"/>
                  </a:lnTo>
                  <a:lnTo>
                    <a:pt x="7057" y="12872"/>
                  </a:lnTo>
                  <a:lnTo>
                    <a:pt x="6716" y="12580"/>
                  </a:lnTo>
                  <a:lnTo>
                    <a:pt x="6643" y="12532"/>
                  </a:lnTo>
                  <a:lnTo>
                    <a:pt x="6594" y="12507"/>
                  </a:lnTo>
                  <a:lnTo>
                    <a:pt x="6862" y="12240"/>
                  </a:lnTo>
                  <a:lnTo>
                    <a:pt x="7154" y="11997"/>
                  </a:lnTo>
                  <a:close/>
                  <a:moveTo>
                    <a:pt x="6424" y="12702"/>
                  </a:moveTo>
                  <a:lnTo>
                    <a:pt x="6448" y="12775"/>
                  </a:lnTo>
                  <a:lnTo>
                    <a:pt x="6473" y="12848"/>
                  </a:lnTo>
                  <a:lnTo>
                    <a:pt x="6667" y="13043"/>
                  </a:lnTo>
                  <a:lnTo>
                    <a:pt x="6862" y="13213"/>
                  </a:lnTo>
                  <a:lnTo>
                    <a:pt x="7032" y="13359"/>
                  </a:lnTo>
                  <a:lnTo>
                    <a:pt x="7227" y="13481"/>
                  </a:lnTo>
                  <a:lnTo>
                    <a:pt x="7446" y="13602"/>
                  </a:lnTo>
                  <a:lnTo>
                    <a:pt x="7568" y="13627"/>
                  </a:lnTo>
                  <a:lnTo>
                    <a:pt x="7689" y="13627"/>
                  </a:lnTo>
                  <a:lnTo>
                    <a:pt x="7470" y="13846"/>
                  </a:lnTo>
                  <a:lnTo>
                    <a:pt x="7300" y="14040"/>
                  </a:lnTo>
                  <a:lnTo>
                    <a:pt x="7276" y="14016"/>
                  </a:lnTo>
                  <a:lnTo>
                    <a:pt x="6911" y="13797"/>
                  </a:lnTo>
                  <a:lnTo>
                    <a:pt x="6570" y="13554"/>
                  </a:lnTo>
                  <a:lnTo>
                    <a:pt x="6302" y="13335"/>
                  </a:lnTo>
                  <a:lnTo>
                    <a:pt x="6035" y="13164"/>
                  </a:lnTo>
                  <a:lnTo>
                    <a:pt x="6108" y="13043"/>
                  </a:lnTo>
                  <a:lnTo>
                    <a:pt x="6424" y="12702"/>
                  </a:lnTo>
                  <a:close/>
                  <a:moveTo>
                    <a:pt x="5889" y="13335"/>
                  </a:moveTo>
                  <a:lnTo>
                    <a:pt x="5962" y="13456"/>
                  </a:lnTo>
                  <a:lnTo>
                    <a:pt x="6059" y="13578"/>
                  </a:lnTo>
                  <a:lnTo>
                    <a:pt x="6278" y="13797"/>
                  </a:lnTo>
                  <a:lnTo>
                    <a:pt x="6643" y="14089"/>
                  </a:lnTo>
                  <a:lnTo>
                    <a:pt x="6813" y="14211"/>
                  </a:lnTo>
                  <a:lnTo>
                    <a:pt x="7032" y="14308"/>
                  </a:lnTo>
                  <a:lnTo>
                    <a:pt x="6692" y="14673"/>
                  </a:lnTo>
                  <a:lnTo>
                    <a:pt x="6619" y="14624"/>
                  </a:lnTo>
                  <a:lnTo>
                    <a:pt x="6497" y="14600"/>
                  </a:lnTo>
                  <a:lnTo>
                    <a:pt x="6375" y="14527"/>
                  </a:lnTo>
                  <a:lnTo>
                    <a:pt x="6254" y="14454"/>
                  </a:lnTo>
                  <a:lnTo>
                    <a:pt x="6132" y="14381"/>
                  </a:lnTo>
                  <a:lnTo>
                    <a:pt x="5913" y="14186"/>
                  </a:lnTo>
                  <a:lnTo>
                    <a:pt x="5718" y="14016"/>
                  </a:lnTo>
                  <a:lnTo>
                    <a:pt x="5597" y="13943"/>
                  </a:lnTo>
                  <a:lnTo>
                    <a:pt x="5451" y="13846"/>
                  </a:lnTo>
                  <a:lnTo>
                    <a:pt x="5889" y="13335"/>
                  </a:lnTo>
                  <a:close/>
                  <a:moveTo>
                    <a:pt x="12191" y="3553"/>
                  </a:moveTo>
                  <a:lnTo>
                    <a:pt x="12653" y="4040"/>
                  </a:lnTo>
                  <a:lnTo>
                    <a:pt x="13432" y="4916"/>
                  </a:lnTo>
                  <a:lnTo>
                    <a:pt x="13164" y="5208"/>
                  </a:lnTo>
                  <a:lnTo>
                    <a:pt x="12896" y="5500"/>
                  </a:lnTo>
                  <a:lnTo>
                    <a:pt x="12361" y="6108"/>
                  </a:lnTo>
                  <a:lnTo>
                    <a:pt x="12045" y="6424"/>
                  </a:lnTo>
                  <a:lnTo>
                    <a:pt x="11729" y="6716"/>
                  </a:lnTo>
                  <a:lnTo>
                    <a:pt x="11388" y="7008"/>
                  </a:lnTo>
                  <a:lnTo>
                    <a:pt x="11047" y="7300"/>
                  </a:lnTo>
                  <a:lnTo>
                    <a:pt x="10731" y="7617"/>
                  </a:lnTo>
                  <a:lnTo>
                    <a:pt x="10415" y="7957"/>
                  </a:lnTo>
                  <a:lnTo>
                    <a:pt x="9806" y="8687"/>
                  </a:lnTo>
                  <a:lnTo>
                    <a:pt x="9247" y="9417"/>
                  </a:lnTo>
                  <a:lnTo>
                    <a:pt x="8638" y="10147"/>
                  </a:lnTo>
                  <a:lnTo>
                    <a:pt x="8346" y="10464"/>
                  </a:lnTo>
                  <a:lnTo>
                    <a:pt x="8006" y="10756"/>
                  </a:lnTo>
                  <a:lnTo>
                    <a:pt x="7324" y="11340"/>
                  </a:lnTo>
                  <a:lnTo>
                    <a:pt x="6643" y="11899"/>
                  </a:lnTo>
                  <a:lnTo>
                    <a:pt x="6302" y="12191"/>
                  </a:lnTo>
                  <a:lnTo>
                    <a:pt x="6010" y="12532"/>
                  </a:lnTo>
                  <a:lnTo>
                    <a:pt x="5475" y="13164"/>
                  </a:lnTo>
                  <a:lnTo>
                    <a:pt x="4940" y="13773"/>
                  </a:lnTo>
                  <a:lnTo>
                    <a:pt x="4672" y="14016"/>
                  </a:lnTo>
                  <a:lnTo>
                    <a:pt x="4404" y="14235"/>
                  </a:lnTo>
                  <a:lnTo>
                    <a:pt x="4137" y="14454"/>
                  </a:lnTo>
                  <a:lnTo>
                    <a:pt x="4015" y="14600"/>
                  </a:lnTo>
                  <a:lnTo>
                    <a:pt x="3918" y="14722"/>
                  </a:lnTo>
                  <a:lnTo>
                    <a:pt x="3480" y="14284"/>
                  </a:lnTo>
                  <a:lnTo>
                    <a:pt x="3042" y="13846"/>
                  </a:lnTo>
                  <a:lnTo>
                    <a:pt x="2361" y="13262"/>
                  </a:lnTo>
                  <a:lnTo>
                    <a:pt x="2482" y="13164"/>
                  </a:lnTo>
                  <a:lnTo>
                    <a:pt x="2604" y="13043"/>
                  </a:lnTo>
                  <a:lnTo>
                    <a:pt x="2774" y="12799"/>
                  </a:lnTo>
                  <a:lnTo>
                    <a:pt x="3066" y="12507"/>
                  </a:lnTo>
                  <a:lnTo>
                    <a:pt x="3358" y="12216"/>
                  </a:lnTo>
                  <a:lnTo>
                    <a:pt x="3967" y="11680"/>
                  </a:lnTo>
                  <a:lnTo>
                    <a:pt x="4380" y="11315"/>
                  </a:lnTo>
                  <a:lnTo>
                    <a:pt x="4745" y="10950"/>
                  </a:lnTo>
                  <a:lnTo>
                    <a:pt x="5475" y="10172"/>
                  </a:lnTo>
                  <a:lnTo>
                    <a:pt x="6181" y="9393"/>
                  </a:lnTo>
                  <a:lnTo>
                    <a:pt x="6546" y="9004"/>
                  </a:lnTo>
                  <a:lnTo>
                    <a:pt x="6935" y="8614"/>
                  </a:lnTo>
                  <a:lnTo>
                    <a:pt x="7324" y="8274"/>
                  </a:lnTo>
                  <a:lnTo>
                    <a:pt x="7714" y="7933"/>
                  </a:lnTo>
                  <a:lnTo>
                    <a:pt x="8517" y="7276"/>
                  </a:lnTo>
                  <a:lnTo>
                    <a:pt x="8857" y="6935"/>
                  </a:lnTo>
                  <a:lnTo>
                    <a:pt x="9198" y="6595"/>
                  </a:lnTo>
                  <a:lnTo>
                    <a:pt x="9514" y="6205"/>
                  </a:lnTo>
                  <a:lnTo>
                    <a:pt x="9831" y="5840"/>
                  </a:lnTo>
                  <a:lnTo>
                    <a:pt x="10171" y="5427"/>
                  </a:lnTo>
                  <a:lnTo>
                    <a:pt x="10488" y="5062"/>
                  </a:lnTo>
                  <a:lnTo>
                    <a:pt x="10853" y="4697"/>
                  </a:lnTo>
                  <a:lnTo>
                    <a:pt x="11242" y="4356"/>
                  </a:lnTo>
                  <a:lnTo>
                    <a:pt x="11729" y="3967"/>
                  </a:lnTo>
                  <a:lnTo>
                    <a:pt x="11972" y="3772"/>
                  </a:lnTo>
                  <a:lnTo>
                    <a:pt x="12191" y="3553"/>
                  </a:lnTo>
                  <a:close/>
                  <a:moveTo>
                    <a:pt x="5232" y="14065"/>
                  </a:moveTo>
                  <a:lnTo>
                    <a:pt x="5353" y="14186"/>
                  </a:lnTo>
                  <a:lnTo>
                    <a:pt x="5451" y="14308"/>
                  </a:lnTo>
                  <a:lnTo>
                    <a:pt x="5645" y="14454"/>
                  </a:lnTo>
                  <a:lnTo>
                    <a:pt x="5816" y="14624"/>
                  </a:lnTo>
                  <a:lnTo>
                    <a:pt x="5986" y="14770"/>
                  </a:lnTo>
                  <a:lnTo>
                    <a:pt x="6181" y="14892"/>
                  </a:lnTo>
                  <a:lnTo>
                    <a:pt x="6375" y="14989"/>
                  </a:lnTo>
                  <a:lnTo>
                    <a:pt x="6108" y="15281"/>
                  </a:lnTo>
                  <a:lnTo>
                    <a:pt x="5937" y="15452"/>
                  </a:lnTo>
                  <a:lnTo>
                    <a:pt x="5937" y="15403"/>
                  </a:lnTo>
                  <a:lnTo>
                    <a:pt x="5889" y="15354"/>
                  </a:lnTo>
                  <a:lnTo>
                    <a:pt x="5597" y="15038"/>
                  </a:lnTo>
                  <a:lnTo>
                    <a:pt x="5280" y="14746"/>
                  </a:lnTo>
                  <a:lnTo>
                    <a:pt x="5086" y="14576"/>
                  </a:lnTo>
                  <a:lnTo>
                    <a:pt x="4964" y="14503"/>
                  </a:lnTo>
                  <a:lnTo>
                    <a:pt x="4867" y="14430"/>
                  </a:lnTo>
                  <a:lnTo>
                    <a:pt x="5037" y="14284"/>
                  </a:lnTo>
                  <a:lnTo>
                    <a:pt x="5232" y="14065"/>
                  </a:lnTo>
                  <a:close/>
                  <a:moveTo>
                    <a:pt x="852" y="15476"/>
                  </a:moveTo>
                  <a:lnTo>
                    <a:pt x="974" y="15598"/>
                  </a:lnTo>
                  <a:lnTo>
                    <a:pt x="1412" y="16036"/>
                  </a:lnTo>
                  <a:lnTo>
                    <a:pt x="1363" y="16011"/>
                  </a:lnTo>
                  <a:lnTo>
                    <a:pt x="1290" y="15987"/>
                  </a:lnTo>
                  <a:lnTo>
                    <a:pt x="852" y="15476"/>
                  </a:lnTo>
                  <a:close/>
                  <a:moveTo>
                    <a:pt x="4575" y="14673"/>
                  </a:moveTo>
                  <a:lnTo>
                    <a:pt x="4696" y="14795"/>
                  </a:lnTo>
                  <a:lnTo>
                    <a:pt x="4818" y="14892"/>
                  </a:lnTo>
                  <a:lnTo>
                    <a:pt x="5037" y="15087"/>
                  </a:lnTo>
                  <a:lnTo>
                    <a:pt x="5329" y="15354"/>
                  </a:lnTo>
                  <a:lnTo>
                    <a:pt x="5597" y="15622"/>
                  </a:lnTo>
                  <a:lnTo>
                    <a:pt x="5670" y="15671"/>
                  </a:lnTo>
                  <a:lnTo>
                    <a:pt x="5718" y="15671"/>
                  </a:lnTo>
                  <a:lnTo>
                    <a:pt x="5378" y="15987"/>
                  </a:lnTo>
                  <a:lnTo>
                    <a:pt x="5232" y="16109"/>
                  </a:lnTo>
                  <a:lnTo>
                    <a:pt x="5183" y="16060"/>
                  </a:lnTo>
                  <a:lnTo>
                    <a:pt x="5110" y="16036"/>
                  </a:lnTo>
                  <a:lnTo>
                    <a:pt x="4088" y="14916"/>
                  </a:lnTo>
                  <a:lnTo>
                    <a:pt x="4210" y="14868"/>
                  </a:lnTo>
                  <a:lnTo>
                    <a:pt x="4331" y="14819"/>
                  </a:lnTo>
                  <a:lnTo>
                    <a:pt x="4453" y="14746"/>
                  </a:lnTo>
                  <a:lnTo>
                    <a:pt x="4575" y="14673"/>
                  </a:lnTo>
                  <a:close/>
                  <a:moveTo>
                    <a:pt x="755" y="16230"/>
                  </a:moveTo>
                  <a:lnTo>
                    <a:pt x="1071" y="16498"/>
                  </a:lnTo>
                  <a:lnTo>
                    <a:pt x="1071" y="16522"/>
                  </a:lnTo>
                  <a:lnTo>
                    <a:pt x="998" y="16474"/>
                  </a:lnTo>
                  <a:lnTo>
                    <a:pt x="925" y="16449"/>
                  </a:lnTo>
                  <a:lnTo>
                    <a:pt x="852" y="16376"/>
                  </a:lnTo>
                  <a:lnTo>
                    <a:pt x="755" y="16230"/>
                  </a:lnTo>
                  <a:close/>
                  <a:moveTo>
                    <a:pt x="1047" y="12532"/>
                  </a:moveTo>
                  <a:lnTo>
                    <a:pt x="1168" y="12678"/>
                  </a:lnTo>
                  <a:lnTo>
                    <a:pt x="1314" y="12824"/>
                  </a:lnTo>
                  <a:lnTo>
                    <a:pt x="1582" y="13067"/>
                  </a:lnTo>
                  <a:lnTo>
                    <a:pt x="2166" y="13602"/>
                  </a:lnTo>
                  <a:lnTo>
                    <a:pt x="2750" y="14113"/>
                  </a:lnTo>
                  <a:lnTo>
                    <a:pt x="3018" y="14357"/>
                  </a:lnTo>
                  <a:lnTo>
                    <a:pt x="3261" y="14600"/>
                  </a:lnTo>
                  <a:lnTo>
                    <a:pt x="3723" y="15135"/>
                  </a:lnTo>
                  <a:lnTo>
                    <a:pt x="4185" y="15646"/>
                  </a:lnTo>
                  <a:lnTo>
                    <a:pt x="4672" y="16157"/>
                  </a:lnTo>
                  <a:lnTo>
                    <a:pt x="4404" y="16230"/>
                  </a:lnTo>
                  <a:lnTo>
                    <a:pt x="4112" y="16303"/>
                  </a:lnTo>
                  <a:lnTo>
                    <a:pt x="3553" y="16376"/>
                  </a:lnTo>
                  <a:lnTo>
                    <a:pt x="2969" y="16425"/>
                  </a:lnTo>
                  <a:lnTo>
                    <a:pt x="2409" y="16498"/>
                  </a:lnTo>
                  <a:lnTo>
                    <a:pt x="2288" y="16522"/>
                  </a:lnTo>
                  <a:lnTo>
                    <a:pt x="2263" y="16474"/>
                  </a:lnTo>
                  <a:lnTo>
                    <a:pt x="2142" y="16230"/>
                  </a:lnTo>
                  <a:lnTo>
                    <a:pt x="1996" y="16011"/>
                  </a:lnTo>
                  <a:lnTo>
                    <a:pt x="1801" y="15792"/>
                  </a:lnTo>
                  <a:lnTo>
                    <a:pt x="1606" y="15598"/>
                  </a:lnTo>
                  <a:lnTo>
                    <a:pt x="1168" y="15233"/>
                  </a:lnTo>
                  <a:lnTo>
                    <a:pt x="730" y="14892"/>
                  </a:lnTo>
                  <a:lnTo>
                    <a:pt x="779" y="14600"/>
                  </a:lnTo>
                  <a:lnTo>
                    <a:pt x="925" y="13262"/>
                  </a:lnTo>
                  <a:lnTo>
                    <a:pt x="1047" y="12532"/>
                  </a:lnTo>
                  <a:close/>
                  <a:moveTo>
                    <a:pt x="1436" y="16644"/>
                  </a:moveTo>
                  <a:lnTo>
                    <a:pt x="1533" y="16717"/>
                  </a:lnTo>
                  <a:lnTo>
                    <a:pt x="1387" y="16741"/>
                  </a:lnTo>
                  <a:lnTo>
                    <a:pt x="1436" y="16644"/>
                  </a:lnTo>
                  <a:close/>
                  <a:moveTo>
                    <a:pt x="536" y="16741"/>
                  </a:moveTo>
                  <a:lnTo>
                    <a:pt x="584" y="16766"/>
                  </a:lnTo>
                  <a:lnTo>
                    <a:pt x="609" y="16766"/>
                  </a:lnTo>
                  <a:lnTo>
                    <a:pt x="682" y="16814"/>
                  </a:lnTo>
                  <a:lnTo>
                    <a:pt x="779" y="16839"/>
                  </a:lnTo>
                  <a:lnTo>
                    <a:pt x="876" y="16839"/>
                  </a:lnTo>
                  <a:lnTo>
                    <a:pt x="974" y="16814"/>
                  </a:lnTo>
                  <a:lnTo>
                    <a:pt x="974" y="16839"/>
                  </a:lnTo>
                  <a:lnTo>
                    <a:pt x="755" y="16887"/>
                  </a:lnTo>
                  <a:lnTo>
                    <a:pt x="511" y="16936"/>
                  </a:lnTo>
                  <a:lnTo>
                    <a:pt x="536" y="16741"/>
                  </a:lnTo>
                  <a:close/>
                  <a:moveTo>
                    <a:pt x="13967" y="1"/>
                  </a:moveTo>
                  <a:lnTo>
                    <a:pt x="13602" y="25"/>
                  </a:lnTo>
                  <a:lnTo>
                    <a:pt x="13261" y="74"/>
                  </a:lnTo>
                  <a:lnTo>
                    <a:pt x="12945" y="195"/>
                  </a:lnTo>
                  <a:lnTo>
                    <a:pt x="12629" y="341"/>
                  </a:lnTo>
                  <a:lnTo>
                    <a:pt x="12337" y="560"/>
                  </a:lnTo>
                  <a:lnTo>
                    <a:pt x="12021" y="828"/>
                  </a:lnTo>
                  <a:lnTo>
                    <a:pt x="11875" y="974"/>
                  </a:lnTo>
                  <a:lnTo>
                    <a:pt x="11826" y="1071"/>
                  </a:lnTo>
                  <a:lnTo>
                    <a:pt x="11777" y="1169"/>
                  </a:lnTo>
                  <a:lnTo>
                    <a:pt x="11704" y="1193"/>
                  </a:lnTo>
                  <a:lnTo>
                    <a:pt x="11339" y="1485"/>
                  </a:lnTo>
                  <a:lnTo>
                    <a:pt x="10999" y="1777"/>
                  </a:lnTo>
                  <a:lnTo>
                    <a:pt x="10317" y="2385"/>
                  </a:lnTo>
                  <a:lnTo>
                    <a:pt x="9685" y="3042"/>
                  </a:lnTo>
                  <a:lnTo>
                    <a:pt x="9052" y="3699"/>
                  </a:lnTo>
                  <a:lnTo>
                    <a:pt x="8395" y="4405"/>
                  </a:lnTo>
                  <a:lnTo>
                    <a:pt x="7714" y="5086"/>
                  </a:lnTo>
                  <a:lnTo>
                    <a:pt x="7032" y="5743"/>
                  </a:lnTo>
                  <a:lnTo>
                    <a:pt x="6351" y="6449"/>
                  </a:lnTo>
                  <a:lnTo>
                    <a:pt x="4964" y="7933"/>
                  </a:lnTo>
                  <a:lnTo>
                    <a:pt x="4258" y="8663"/>
                  </a:lnTo>
                  <a:lnTo>
                    <a:pt x="3894" y="9004"/>
                  </a:lnTo>
                  <a:lnTo>
                    <a:pt x="3529" y="9344"/>
                  </a:lnTo>
                  <a:lnTo>
                    <a:pt x="2190" y="10537"/>
                  </a:lnTo>
                  <a:lnTo>
                    <a:pt x="1558" y="11145"/>
                  </a:lnTo>
                  <a:lnTo>
                    <a:pt x="925" y="11778"/>
                  </a:lnTo>
                  <a:lnTo>
                    <a:pt x="876" y="11753"/>
                  </a:lnTo>
                  <a:lnTo>
                    <a:pt x="803" y="11778"/>
                  </a:lnTo>
                  <a:lnTo>
                    <a:pt x="755" y="11802"/>
                  </a:lnTo>
                  <a:lnTo>
                    <a:pt x="706" y="11851"/>
                  </a:lnTo>
                  <a:lnTo>
                    <a:pt x="609" y="12118"/>
                  </a:lnTo>
                  <a:lnTo>
                    <a:pt x="511" y="12386"/>
                  </a:lnTo>
                  <a:lnTo>
                    <a:pt x="463" y="12702"/>
                  </a:lnTo>
                  <a:lnTo>
                    <a:pt x="414" y="12994"/>
                  </a:lnTo>
                  <a:lnTo>
                    <a:pt x="365" y="13627"/>
                  </a:lnTo>
                  <a:lnTo>
                    <a:pt x="292" y="14211"/>
                  </a:lnTo>
                  <a:lnTo>
                    <a:pt x="98" y="15646"/>
                  </a:lnTo>
                  <a:lnTo>
                    <a:pt x="25" y="16376"/>
                  </a:lnTo>
                  <a:lnTo>
                    <a:pt x="0" y="16717"/>
                  </a:lnTo>
                  <a:lnTo>
                    <a:pt x="0" y="17082"/>
                  </a:lnTo>
                  <a:lnTo>
                    <a:pt x="0" y="17155"/>
                  </a:lnTo>
                  <a:lnTo>
                    <a:pt x="25" y="17204"/>
                  </a:lnTo>
                  <a:lnTo>
                    <a:pt x="122" y="17277"/>
                  </a:lnTo>
                  <a:lnTo>
                    <a:pt x="219" y="17325"/>
                  </a:lnTo>
                  <a:lnTo>
                    <a:pt x="341" y="17325"/>
                  </a:lnTo>
                  <a:lnTo>
                    <a:pt x="438" y="17350"/>
                  </a:lnTo>
                  <a:lnTo>
                    <a:pt x="560" y="17374"/>
                  </a:lnTo>
                  <a:lnTo>
                    <a:pt x="803" y="17398"/>
                  </a:lnTo>
                  <a:lnTo>
                    <a:pt x="1047" y="17350"/>
                  </a:lnTo>
                  <a:lnTo>
                    <a:pt x="1339" y="17301"/>
                  </a:lnTo>
                  <a:lnTo>
                    <a:pt x="1874" y="17131"/>
                  </a:lnTo>
                  <a:lnTo>
                    <a:pt x="2312" y="17009"/>
                  </a:lnTo>
                  <a:lnTo>
                    <a:pt x="2677" y="16936"/>
                  </a:lnTo>
                  <a:lnTo>
                    <a:pt x="3018" y="16887"/>
                  </a:lnTo>
                  <a:lnTo>
                    <a:pt x="3723" y="16839"/>
                  </a:lnTo>
                  <a:lnTo>
                    <a:pt x="4088" y="16790"/>
                  </a:lnTo>
                  <a:lnTo>
                    <a:pt x="4429" y="16741"/>
                  </a:lnTo>
                  <a:lnTo>
                    <a:pt x="4769" y="16644"/>
                  </a:lnTo>
                  <a:lnTo>
                    <a:pt x="5110" y="16522"/>
                  </a:lnTo>
                  <a:lnTo>
                    <a:pt x="5159" y="16498"/>
                  </a:lnTo>
                  <a:lnTo>
                    <a:pt x="5207" y="16449"/>
                  </a:lnTo>
                  <a:lnTo>
                    <a:pt x="5353" y="16401"/>
                  </a:lnTo>
                  <a:lnTo>
                    <a:pt x="5499" y="16328"/>
                  </a:lnTo>
                  <a:lnTo>
                    <a:pt x="5645" y="16255"/>
                  </a:lnTo>
                  <a:lnTo>
                    <a:pt x="5791" y="16133"/>
                  </a:lnTo>
                  <a:lnTo>
                    <a:pt x="6035" y="15890"/>
                  </a:lnTo>
                  <a:lnTo>
                    <a:pt x="6254" y="15671"/>
                  </a:lnTo>
                  <a:lnTo>
                    <a:pt x="6959" y="14965"/>
                  </a:lnTo>
                  <a:lnTo>
                    <a:pt x="7641" y="14284"/>
                  </a:lnTo>
                  <a:lnTo>
                    <a:pt x="9101" y="12824"/>
                  </a:lnTo>
                  <a:lnTo>
                    <a:pt x="10536" y="11364"/>
                  </a:lnTo>
                  <a:lnTo>
                    <a:pt x="11218" y="10658"/>
                  </a:lnTo>
                  <a:lnTo>
                    <a:pt x="11875" y="9904"/>
                  </a:lnTo>
                  <a:lnTo>
                    <a:pt x="12531" y="9174"/>
                  </a:lnTo>
                  <a:lnTo>
                    <a:pt x="13213" y="8444"/>
                  </a:lnTo>
                  <a:lnTo>
                    <a:pt x="13870" y="7811"/>
                  </a:lnTo>
                  <a:lnTo>
                    <a:pt x="14527" y="7179"/>
                  </a:lnTo>
                  <a:lnTo>
                    <a:pt x="15184" y="6522"/>
                  </a:lnTo>
                  <a:lnTo>
                    <a:pt x="15500" y="6205"/>
                  </a:lnTo>
                  <a:lnTo>
                    <a:pt x="15816" y="5840"/>
                  </a:lnTo>
                  <a:lnTo>
                    <a:pt x="15889" y="5792"/>
                  </a:lnTo>
                  <a:lnTo>
                    <a:pt x="15987" y="5767"/>
                  </a:lnTo>
                  <a:lnTo>
                    <a:pt x="16060" y="5694"/>
                  </a:lnTo>
                  <a:lnTo>
                    <a:pt x="16108" y="5621"/>
                  </a:lnTo>
                  <a:lnTo>
                    <a:pt x="16133" y="5524"/>
                  </a:lnTo>
                  <a:lnTo>
                    <a:pt x="16376" y="5208"/>
                  </a:lnTo>
                  <a:lnTo>
                    <a:pt x="16595" y="4891"/>
                  </a:lnTo>
                  <a:lnTo>
                    <a:pt x="16814" y="4551"/>
                  </a:lnTo>
                  <a:lnTo>
                    <a:pt x="16984" y="4210"/>
                  </a:lnTo>
                  <a:lnTo>
                    <a:pt x="17106" y="3845"/>
                  </a:lnTo>
                  <a:lnTo>
                    <a:pt x="17203" y="3480"/>
                  </a:lnTo>
                  <a:lnTo>
                    <a:pt x="17228" y="3140"/>
                  </a:lnTo>
                  <a:lnTo>
                    <a:pt x="17203" y="2799"/>
                  </a:lnTo>
                  <a:lnTo>
                    <a:pt x="17130" y="2458"/>
                  </a:lnTo>
                  <a:lnTo>
                    <a:pt x="17009" y="2142"/>
                  </a:lnTo>
                  <a:lnTo>
                    <a:pt x="16863" y="1826"/>
                  </a:lnTo>
                  <a:lnTo>
                    <a:pt x="16668" y="1534"/>
                  </a:lnTo>
                  <a:lnTo>
                    <a:pt x="16449" y="1266"/>
                  </a:lnTo>
                  <a:lnTo>
                    <a:pt x="16230" y="998"/>
                  </a:lnTo>
                  <a:lnTo>
                    <a:pt x="15962" y="779"/>
                  </a:lnTo>
                  <a:lnTo>
                    <a:pt x="15670" y="560"/>
                  </a:lnTo>
                  <a:lnTo>
                    <a:pt x="15354" y="390"/>
                  </a:lnTo>
                  <a:lnTo>
                    <a:pt x="15013" y="244"/>
                  </a:lnTo>
                  <a:lnTo>
                    <a:pt x="14673" y="122"/>
                  </a:lnTo>
                  <a:lnTo>
                    <a:pt x="14332" y="49"/>
                  </a:lnTo>
                  <a:lnTo>
                    <a:pt x="13967" y="1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7" name="Google Shape;1974;p24">
            <a:extLst>
              <a:ext uri="{FF2B5EF4-FFF2-40B4-BE49-F238E27FC236}">
                <a16:creationId xmlns:a16="http://schemas.microsoft.com/office/drawing/2014/main" id="{8371198F-E4AA-4349-BB68-9E32F5014E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68790" y="733536"/>
            <a:ext cx="9174000" cy="7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defTabSz="914354">
              <a:defRPr/>
            </a:pPr>
            <a:r>
              <a:rPr lang="en-US" altLang="zh-TW" sz="4800" b="1" dirty="0">
                <a:solidFill>
                  <a:prstClr val="black"/>
                </a:solidFill>
                <a:latin typeface="+mj-ea"/>
                <a:cs typeface="Arial" panose="020B0604020202020204" pitchFamily="34" charset="0"/>
              </a:rPr>
              <a:t>112-1</a:t>
            </a:r>
            <a:r>
              <a:rPr lang="zh-TW" altLang="en-US" sz="4800" b="1" dirty="0">
                <a:solidFill>
                  <a:prstClr val="black"/>
                </a:solidFill>
                <a:latin typeface="+mj-ea"/>
                <a:cs typeface="Arial" panose="020B0604020202020204" pitchFamily="34" charset="0"/>
              </a:rPr>
              <a:t>學期重要記事</a:t>
            </a:r>
            <a:endParaRPr lang="zh-CN" altLang="en-US" sz="4800" b="1" dirty="0">
              <a:solidFill>
                <a:prstClr val="black"/>
              </a:solidFill>
              <a:latin typeface="+mj-ea"/>
              <a:cs typeface="Arial" panose="020B0604020202020204" pitchFamily="34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BECEAD3-E209-4F09-82C3-FE3045F15EF0}"/>
              </a:ext>
            </a:extLst>
          </p:cNvPr>
          <p:cNvSpPr/>
          <p:nvPr/>
        </p:nvSpPr>
        <p:spPr>
          <a:xfrm>
            <a:off x="899011" y="1980422"/>
            <a:ext cx="11049572" cy="37108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457189" lvl="1" indent="-457189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教學實踐研究計畫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69" lvl="2">
              <a:lnSpc>
                <a:spcPct val="150000"/>
              </a:lnSpc>
            </a:pP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學年度共計有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位教師通過教學實踐研究計畫，共獲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1,503,853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元。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lvl="1" indent="-457189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教學助理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69" lvl="2">
              <a:lnSpc>
                <a:spcPct val="150000"/>
              </a:lnSpc>
            </a:pP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112-1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共有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位教師或教練申請教學助理通過；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69" lvl="2">
              <a:lnSpc>
                <a:spcPct val="150000"/>
              </a:lnSpc>
            </a:pP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該學期共計辦理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場說明會、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場工作檢討會、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場教學增能講座、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場校內線上海報成果票選活動。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5036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D641C1B-EFA1-9A7C-890D-746C71B9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6F1D9C-2F60-4C9E-A743-07AC54246C04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Google Shape;1974;p24">
            <a:extLst>
              <a:ext uri="{FF2B5EF4-FFF2-40B4-BE49-F238E27FC236}">
                <a16:creationId xmlns:a16="http://schemas.microsoft.com/office/drawing/2014/main" id="{91635DF8-F773-452A-8832-20930E52B1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59463" y="640758"/>
            <a:ext cx="9174000" cy="7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defTabSz="914354">
              <a:defRPr/>
            </a:pPr>
            <a:r>
              <a:rPr lang="en-US" altLang="zh-TW" sz="4800" b="1" dirty="0">
                <a:solidFill>
                  <a:prstClr val="black"/>
                </a:solidFill>
                <a:latin typeface="+mj-ea"/>
                <a:cs typeface="Arial" panose="020B0604020202020204" pitchFamily="34" charset="0"/>
              </a:rPr>
              <a:t>112-2</a:t>
            </a:r>
            <a:r>
              <a:rPr lang="zh-TW" altLang="en-US" sz="4800" b="1" dirty="0">
                <a:solidFill>
                  <a:prstClr val="black"/>
                </a:solidFill>
                <a:latin typeface="+mj-ea"/>
                <a:cs typeface="Arial" panose="020B0604020202020204" pitchFamily="34" charset="0"/>
              </a:rPr>
              <a:t>學期規劃事項</a:t>
            </a:r>
            <a:endParaRPr lang="zh-CN" altLang="en-US" sz="4800" b="1" dirty="0">
              <a:solidFill>
                <a:prstClr val="black"/>
              </a:solidFill>
              <a:latin typeface="+mj-ea"/>
              <a:cs typeface="Arial" panose="020B0604020202020204" pitchFamily="34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A3A81AB8-4592-4E1F-A142-0AD995555D78}"/>
              </a:ext>
            </a:extLst>
          </p:cNvPr>
          <p:cNvGrpSpPr/>
          <p:nvPr/>
        </p:nvGrpSpPr>
        <p:grpSpPr>
          <a:xfrm>
            <a:off x="1915632" y="265014"/>
            <a:ext cx="1400805" cy="1383177"/>
            <a:chOff x="795781" y="136799"/>
            <a:chExt cx="1490016" cy="1491867"/>
          </a:xfrm>
        </p:grpSpPr>
        <p:sp>
          <p:nvSpPr>
            <p:cNvPr id="6" name="Google Shape;1936;p19">
              <a:extLst>
                <a:ext uri="{FF2B5EF4-FFF2-40B4-BE49-F238E27FC236}">
                  <a16:creationId xmlns:a16="http://schemas.microsoft.com/office/drawing/2014/main" id="{E177D4BD-6C23-42B2-8E5D-87933B3E5CE4}"/>
                </a:ext>
              </a:extLst>
            </p:cNvPr>
            <p:cNvSpPr/>
            <p:nvPr/>
          </p:nvSpPr>
          <p:spPr>
            <a:xfrm>
              <a:off x="795781" y="136799"/>
              <a:ext cx="1490016" cy="1491867"/>
            </a:xfrm>
            <a:custGeom>
              <a:avLst/>
              <a:gdLst/>
              <a:ahLst/>
              <a:cxnLst/>
              <a:rect l="l" t="t" r="r" b="b"/>
              <a:pathLst>
                <a:path w="89712" h="82958" extrusionOk="0">
                  <a:moveTo>
                    <a:pt x="52672" y="2049"/>
                  </a:moveTo>
                  <a:cubicBezTo>
                    <a:pt x="40979" y="2915"/>
                    <a:pt x="28376" y="5688"/>
                    <a:pt x="19269" y="13072"/>
                  </a:cubicBezTo>
                  <a:cubicBezTo>
                    <a:pt x="7810" y="22364"/>
                    <a:pt x="-450" y="41692"/>
                    <a:pt x="5574" y="55159"/>
                  </a:cubicBezTo>
                  <a:cubicBezTo>
                    <a:pt x="12935" y="71613"/>
                    <a:pt x="33988" y="83483"/>
                    <a:pt x="52004" y="82883"/>
                  </a:cubicBezTo>
                  <a:cubicBezTo>
                    <a:pt x="62654" y="82528"/>
                    <a:pt x="75555" y="78169"/>
                    <a:pt x="80730" y="68854"/>
                  </a:cubicBezTo>
                  <a:cubicBezTo>
                    <a:pt x="89352" y="53334"/>
                    <a:pt x="86569" y="30516"/>
                    <a:pt x="76722" y="15744"/>
                  </a:cubicBezTo>
                  <a:cubicBezTo>
                    <a:pt x="69002" y="4163"/>
                    <a:pt x="51061" y="-2643"/>
                    <a:pt x="37641" y="1047"/>
                  </a:cubicBezTo>
                  <a:cubicBezTo>
                    <a:pt x="22585" y="5187"/>
                    <a:pt x="4685" y="14958"/>
                    <a:pt x="898" y="30107"/>
                  </a:cubicBezTo>
                  <a:cubicBezTo>
                    <a:pt x="-3402" y="47308"/>
                    <a:pt x="8934" y="71200"/>
                    <a:pt x="25616" y="77205"/>
                  </a:cubicBezTo>
                  <a:cubicBezTo>
                    <a:pt x="45696" y="84433"/>
                    <a:pt x="76756" y="77025"/>
                    <a:pt x="86743" y="58165"/>
                  </a:cubicBezTo>
                  <a:cubicBezTo>
                    <a:pt x="93824" y="44791"/>
                    <a:pt x="86932" y="25486"/>
                    <a:pt x="77390" y="13740"/>
                  </a:cubicBezTo>
                  <a:cubicBezTo>
                    <a:pt x="74163" y="9767"/>
                    <a:pt x="71332" y="4292"/>
                    <a:pt x="66367" y="3051"/>
                  </a:cubicBez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" name="Google Shape;1937;p19">
              <a:extLst>
                <a:ext uri="{FF2B5EF4-FFF2-40B4-BE49-F238E27FC236}">
                  <a16:creationId xmlns:a16="http://schemas.microsoft.com/office/drawing/2014/main" id="{13FC8D6C-C257-4B66-8D8D-E77A01FBC0A0}"/>
                </a:ext>
              </a:extLst>
            </p:cNvPr>
            <p:cNvSpPr/>
            <p:nvPr/>
          </p:nvSpPr>
          <p:spPr>
            <a:xfrm>
              <a:off x="1160653" y="460776"/>
              <a:ext cx="760271" cy="843911"/>
            </a:xfrm>
            <a:custGeom>
              <a:avLst/>
              <a:gdLst/>
              <a:ahLst/>
              <a:cxnLst/>
              <a:rect l="l" t="t" r="r" b="b"/>
              <a:pathLst>
                <a:path w="15817" h="18981" extrusionOk="0">
                  <a:moveTo>
                    <a:pt x="11364" y="1"/>
                  </a:moveTo>
                  <a:lnTo>
                    <a:pt x="11242" y="25"/>
                  </a:lnTo>
                  <a:lnTo>
                    <a:pt x="11169" y="74"/>
                  </a:lnTo>
                  <a:lnTo>
                    <a:pt x="11096" y="171"/>
                  </a:lnTo>
                  <a:lnTo>
                    <a:pt x="10780" y="731"/>
                  </a:lnTo>
                  <a:lnTo>
                    <a:pt x="10634" y="999"/>
                  </a:lnTo>
                  <a:lnTo>
                    <a:pt x="10537" y="1315"/>
                  </a:lnTo>
                  <a:lnTo>
                    <a:pt x="10512" y="1388"/>
                  </a:lnTo>
                  <a:lnTo>
                    <a:pt x="10537" y="1461"/>
                  </a:lnTo>
                  <a:lnTo>
                    <a:pt x="10585" y="1534"/>
                  </a:lnTo>
                  <a:lnTo>
                    <a:pt x="10634" y="1583"/>
                  </a:lnTo>
                  <a:lnTo>
                    <a:pt x="10707" y="1607"/>
                  </a:lnTo>
                  <a:lnTo>
                    <a:pt x="10804" y="1631"/>
                  </a:lnTo>
                  <a:lnTo>
                    <a:pt x="10877" y="1607"/>
                  </a:lnTo>
                  <a:lnTo>
                    <a:pt x="10950" y="1558"/>
                  </a:lnTo>
                  <a:lnTo>
                    <a:pt x="11145" y="1315"/>
                  </a:lnTo>
                  <a:lnTo>
                    <a:pt x="11291" y="1047"/>
                  </a:lnTo>
                  <a:lnTo>
                    <a:pt x="11510" y="731"/>
                  </a:lnTo>
                  <a:lnTo>
                    <a:pt x="11583" y="682"/>
                  </a:lnTo>
                  <a:lnTo>
                    <a:pt x="11656" y="609"/>
                  </a:lnTo>
                  <a:lnTo>
                    <a:pt x="11705" y="463"/>
                  </a:lnTo>
                  <a:lnTo>
                    <a:pt x="11729" y="342"/>
                  </a:lnTo>
                  <a:lnTo>
                    <a:pt x="11705" y="220"/>
                  </a:lnTo>
                  <a:lnTo>
                    <a:pt x="11656" y="123"/>
                  </a:lnTo>
                  <a:lnTo>
                    <a:pt x="11583" y="50"/>
                  </a:lnTo>
                  <a:lnTo>
                    <a:pt x="11486" y="25"/>
                  </a:lnTo>
                  <a:lnTo>
                    <a:pt x="11461" y="1"/>
                  </a:lnTo>
                  <a:close/>
                  <a:moveTo>
                    <a:pt x="3821" y="171"/>
                  </a:moveTo>
                  <a:lnTo>
                    <a:pt x="3748" y="196"/>
                  </a:lnTo>
                  <a:lnTo>
                    <a:pt x="3699" y="244"/>
                  </a:lnTo>
                  <a:lnTo>
                    <a:pt x="3651" y="317"/>
                  </a:lnTo>
                  <a:lnTo>
                    <a:pt x="3651" y="390"/>
                  </a:lnTo>
                  <a:lnTo>
                    <a:pt x="3651" y="463"/>
                  </a:lnTo>
                  <a:lnTo>
                    <a:pt x="3699" y="634"/>
                  </a:lnTo>
                  <a:lnTo>
                    <a:pt x="3772" y="804"/>
                  </a:lnTo>
                  <a:lnTo>
                    <a:pt x="3943" y="1120"/>
                  </a:lnTo>
                  <a:lnTo>
                    <a:pt x="4113" y="1461"/>
                  </a:lnTo>
                  <a:lnTo>
                    <a:pt x="4259" y="1802"/>
                  </a:lnTo>
                  <a:lnTo>
                    <a:pt x="4332" y="1923"/>
                  </a:lnTo>
                  <a:lnTo>
                    <a:pt x="4429" y="1996"/>
                  </a:lnTo>
                  <a:lnTo>
                    <a:pt x="4527" y="2021"/>
                  </a:lnTo>
                  <a:lnTo>
                    <a:pt x="4624" y="1996"/>
                  </a:lnTo>
                  <a:lnTo>
                    <a:pt x="4721" y="1972"/>
                  </a:lnTo>
                  <a:lnTo>
                    <a:pt x="4794" y="1899"/>
                  </a:lnTo>
                  <a:lnTo>
                    <a:pt x="4843" y="1777"/>
                  </a:lnTo>
                  <a:lnTo>
                    <a:pt x="4843" y="1656"/>
                  </a:lnTo>
                  <a:lnTo>
                    <a:pt x="4794" y="1461"/>
                  </a:lnTo>
                  <a:lnTo>
                    <a:pt x="4697" y="1266"/>
                  </a:lnTo>
                  <a:lnTo>
                    <a:pt x="4502" y="901"/>
                  </a:lnTo>
                  <a:lnTo>
                    <a:pt x="4283" y="536"/>
                  </a:lnTo>
                  <a:lnTo>
                    <a:pt x="4162" y="390"/>
                  </a:lnTo>
                  <a:lnTo>
                    <a:pt x="4040" y="244"/>
                  </a:lnTo>
                  <a:lnTo>
                    <a:pt x="3967" y="196"/>
                  </a:lnTo>
                  <a:lnTo>
                    <a:pt x="3894" y="171"/>
                  </a:lnTo>
                  <a:close/>
                  <a:moveTo>
                    <a:pt x="15452" y="4405"/>
                  </a:moveTo>
                  <a:lnTo>
                    <a:pt x="15379" y="4429"/>
                  </a:lnTo>
                  <a:lnTo>
                    <a:pt x="15306" y="4454"/>
                  </a:lnTo>
                  <a:lnTo>
                    <a:pt x="15135" y="4551"/>
                  </a:lnTo>
                  <a:lnTo>
                    <a:pt x="14941" y="4600"/>
                  </a:lnTo>
                  <a:lnTo>
                    <a:pt x="14551" y="4697"/>
                  </a:lnTo>
                  <a:lnTo>
                    <a:pt x="14357" y="4746"/>
                  </a:lnTo>
                  <a:lnTo>
                    <a:pt x="14162" y="4819"/>
                  </a:lnTo>
                  <a:lnTo>
                    <a:pt x="14016" y="4916"/>
                  </a:lnTo>
                  <a:lnTo>
                    <a:pt x="13870" y="5062"/>
                  </a:lnTo>
                  <a:lnTo>
                    <a:pt x="13822" y="5135"/>
                  </a:lnTo>
                  <a:lnTo>
                    <a:pt x="13822" y="5232"/>
                  </a:lnTo>
                  <a:lnTo>
                    <a:pt x="13846" y="5330"/>
                  </a:lnTo>
                  <a:lnTo>
                    <a:pt x="13895" y="5354"/>
                  </a:lnTo>
                  <a:lnTo>
                    <a:pt x="13943" y="5354"/>
                  </a:lnTo>
                  <a:lnTo>
                    <a:pt x="14138" y="5378"/>
                  </a:lnTo>
                  <a:lnTo>
                    <a:pt x="14357" y="5378"/>
                  </a:lnTo>
                  <a:lnTo>
                    <a:pt x="14600" y="5354"/>
                  </a:lnTo>
                  <a:lnTo>
                    <a:pt x="14819" y="5330"/>
                  </a:lnTo>
                  <a:lnTo>
                    <a:pt x="15038" y="5257"/>
                  </a:lnTo>
                  <a:lnTo>
                    <a:pt x="15257" y="5208"/>
                  </a:lnTo>
                  <a:lnTo>
                    <a:pt x="15452" y="5111"/>
                  </a:lnTo>
                  <a:lnTo>
                    <a:pt x="15646" y="5038"/>
                  </a:lnTo>
                  <a:lnTo>
                    <a:pt x="15719" y="4989"/>
                  </a:lnTo>
                  <a:lnTo>
                    <a:pt x="15768" y="4940"/>
                  </a:lnTo>
                  <a:lnTo>
                    <a:pt x="15817" y="4819"/>
                  </a:lnTo>
                  <a:lnTo>
                    <a:pt x="15792" y="4697"/>
                  </a:lnTo>
                  <a:lnTo>
                    <a:pt x="15768" y="4575"/>
                  </a:lnTo>
                  <a:lnTo>
                    <a:pt x="15671" y="4478"/>
                  </a:lnTo>
                  <a:lnTo>
                    <a:pt x="15573" y="4429"/>
                  </a:lnTo>
                  <a:lnTo>
                    <a:pt x="15452" y="4405"/>
                  </a:lnTo>
                  <a:close/>
                  <a:moveTo>
                    <a:pt x="317" y="4697"/>
                  </a:moveTo>
                  <a:lnTo>
                    <a:pt x="220" y="4721"/>
                  </a:lnTo>
                  <a:lnTo>
                    <a:pt x="122" y="4746"/>
                  </a:lnTo>
                  <a:lnTo>
                    <a:pt x="25" y="4794"/>
                  </a:lnTo>
                  <a:lnTo>
                    <a:pt x="1" y="4867"/>
                  </a:lnTo>
                  <a:lnTo>
                    <a:pt x="1" y="4965"/>
                  </a:lnTo>
                  <a:lnTo>
                    <a:pt x="49" y="5038"/>
                  </a:lnTo>
                  <a:lnTo>
                    <a:pt x="195" y="5184"/>
                  </a:lnTo>
                  <a:lnTo>
                    <a:pt x="390" y="5305"/>
                  </a:lnTo>
                  <a:lnTo>
                    <a:pt x="779" y="5524"/>
                  </a:lnTo>
                  <a:lnTo>
                    <a:pt x="1169" y="5743"/>
                  </a:lnTo>
                  <a:lnTo>
                    <a:pt x="1388" y="5841"/>
                  </a:lnTo>
                  <a:lnTo>
                    <a:pt x="1582" y="5938"/>
                  </a:lnTo>
                  <a:lnTo>
                    <a:pt x="1655" y="5962"/>
                  </a:lnTo>
                  <a:lnTo>
                    <a:pt x="1801" y="5962"/>
                  </a:lnTo>
                  <a:lnTo>
                    <a:pt x="1850" y="5938"/>
                  </a:lnTo>
                  <a:lnTo>
                    <a:pt x="1923" y="5841"/>
                  </a:lnTo>
                  <a:lnTo>
                    <a:pt x="1972" y="5743"/>
                  </a:lnTo>
                  <a:lnTo>
                    <a:pt x="1996" y="5622"/>
                  </a:lnTo>
                  <a:lnTo>
                    <a:pt x="1972" y="5476"/>
                  </a:lnTo>
                  <a:lnTo>
                    <a:pt x="1899" y="5378"/>
                  </a:lnTo>
                  <a:lnTo>
                    <a:pt x="1826" y="5330"/>
                  </a:lnTo>
                  <a:lnTo>
                    <a:pt x="1777" y="5305"/>
                  </a:lnTo>
                  <a:lnTo>
                    <a:pt x="1582" y="5208"/>
                  </a:lnTo>
                  <a:lnTo>
                    <a:pt x="1388" y="5111"/>
                  </a:lnTo>
                  <a:lnTo>
                    <a:pt x="974" y="4892"/>
                  </a:lnTo>
                  <a:lnTo>
                    <a:pt x="755" y="4794"/>
                  </a:lnTo>
                  <a:lnTo>
                    <a:pt x="536" y="4721"/>
                  </a:lnTo>
                  <a:lnTo>
                    <a:pt x="317" y="4697"/>
                  </a:lnTo>
                  <a:close/>
                  <a:moveTo>
                    <a:pt x="8809" y="6936"/>
                  </a:moveTo>
                  <a:lnTo>
                    <a:pt x="8736" y="6984"/>
                  </a:lnTo>
                  <a:lnTo>
                    <a:pt x="8663" y="7057"/>
                  </a:lnTo>
                  <a:lnTo>
                    <a:pt x="8566" y="7252"/>
                  </a:lnTo>
                  <a:lnTo>
                    <a:pt x="8468" y="7495"/>
                  </a:lnTo>
                  <a:lnTo>
                    <a:pt x="8420" y="7739"/>
                  </a:lnTo>
                  <a:lnTo>
                    <a:pt x="8395" y="7958"/>
                  </a:lnTo>
                  <a:lnTo>
                    <a:pt x="8395" y="8128"/>
                  </a:lnTo>
                  <a:lnTo>
                    <a:pt x="8322" y="8177"/>
                  </a:lnTo>
                  <a:lnTo>
                    <a:pt x="8201" y="8225"/>
                  </a:lnTo>
                  <a:lnTo>
                    <a:pt x="8079" y="8250"/>
                  </a:lnTo>
                  <a:lnTo>
                    <a:pt x="7982" y="8225"/>
                  </a:lnTo>
                  <a:lnTo>
                    <a:pt x="7909" y="8201"/>
                  </a:lnTo>
                  <a:lnTo>
                    <a:pt x="7982" y="8079"/>
                  </a:lnTo>
                  <a:lnTo>
                    <a:pt x="8055" y="7933"/>
                  </a:lnTo>
                  <a:lnTo>
                    <a:pt x="8103" y="7812"/>
                  </a:lnTo>
                  <a:lnTo>
                    <a:pt x="8103" y="7666"/>
                  </a:lnTo>
                  <a:lnTo>
                    <a:pt x="8103" y="7520"/>
                  </a:lnTo>
                  <a:lnTo>
                    <a:pt x="8055" y="7398"/>
                  </a:lnTo>
                  <a:lnTo>
                    <a:pt x="7957" y="7252"/>
                  </a:lnTo>
                  <a:lnTo>
                    <a:pt x="7836" y="7130"/>
                  </a:lnTo>
                  <a:lnTo>
                    <a:pt x="7763" y="7082"/>
                  </a:lnTo>
                  <a:lnTo>
                    <a:pt x="7617" y="7082"/>
                  </a:lnTo>
                  <a:lnTo>
                    <a:pt x="7544" y="7130"/>
                  </a:lnTo>
                  <a:lnTo>
                    <a:pt x="7446" y="7252"/>
                  </a:lnTo>
                  <a:lnTo>
                    <a:pt x="7373" y="7374"/>
                  </a:lnTo>
                  <a:lnTo>
                    <a:pt x="7325" y="7495"/>
                  </a:lnTo>
                  <a:lnTo>
                    <a:pt x="7300" y="7641"/>
                  </a:lnTo>
                  <a:lnTo>
                    <a:pt x="7300" y="7787"/>
                  </a:lnTo>
                  <a:lnTo>
                    <a:pt x="7300" y="7909"/>
                  </a:lnTo>
                  <a:lnTo>
                    <a:pt x="7325" y="8055"/>
                  </a:lnTo>
                  <a:lnTo>
                    <a:pt x="7373" y="8177"/>
                  </a:lnTo>
                  <a:lnTo>
                    <a:pt x="7179" y="8298"/>
                  </a:lnTo>
                  <a:lnTo>
                    <a:pt x="7081" y="8323"/>
                  </a:lnTo>
                  <a:lnTo>
                    <a:pt x="6984" y="8347"/>
                  </a:lnTo>
                  <a:lnTo>
                    <a:pt x="6911" y="8371"/>
                  </a:lnTo>
                  <a:lnTo>
                    <a:pt x="6814" y="8347"/>
                  </a:lnTo>
                  <a:lnTo>
                    <a:pt x="6692" y="8298"/>
                  </a:lnTo>
                  <a:lnTo>
                    <a:pt x="6570" y="8201"/>
                  </a:lnTo>
                  <a:lnTo>
                    <a:pt x="6497" y="8055"/>
                  </a:lnTo>
                  <a:lnTo>
                    <a:pt x="6449" y="7909"/>
                  </a:lnTo>
                  <a:lnTo>
                    <a:pt x="6449" y="7739"/>
                  </a:lnTo>
                  <a:lnTo>
                    <a:pt x="6497" y="7544"/>
                  </a:lnTo>
                  <a:lnTo>
                    <a:pt x="6497" y="7520"/>
                  </a:lnTo>
                  <a:lnTo>
                    <a:pt x="6473" y="7520"/>
                  </a:lnTo>
                  <a:lnTo>
                    <a:pt x="6449" y="7495"/>
                  </a:lnTo>
                  <a:lnTo>
                    <a:pt x="6424" y="7520"/>
                  </a:lnTo>
                  <a:lnTo>
                    <a:pt x="6327" y="7617"/>
                  </a:lnTo>
                  <a:lnTo>
                    <a:pt x="6254" y="7739"/>
                  </a:lnTo>
                  <a:lnTo>
                    <a:pt x="6230" y="7836"/>
                  </a:lnTo>
                  <a:lnTo>
                    <a:pt x="6206" y="7958"/>
                  </a:lnTo>
                  <a:lnTo>
                    <a:pt x="6206" y="8055"/>
                  </a:lnTo>
                  <a:lnTo>
                    <a:pt x="6206" y="8177"/>
                  </a:lnTo>
                  <a:lnTo>
                    <a:pt x="6254" y="8274"/>
                  </a:lnTo>
                  <a:lnTo>
                    <a:pt x="6303" y="8371"/>
                  </a:lnTo>
                  <a:lnTo>
                    <a:pt x="6376" y="8469"/>
                  </a:lnTo>
                  <a:lnTo>
                    <a:pt x="6449" y="8542"/>
                  </a:lnTo>
                  <a:lnTo>
                    <a:pt x="6546" y="8615"/>
                  </a:lnTo>
                  <a:lnTo>
                    <a:pt x="6643" y="8663"/>
                  </a:lnTo>
                  <a:lnTo>
                    <a:pt x="6765" y="8712"/>
                  </a:lnTo>
                  <a:lnTo>
                    <a:pt x="6862" y="8736"/>
                  </a:lnTo>
                  <a:lnTo>
                    <a:pt x="7008" y="8736"/>
                  </a:lnTo>
                  <a:lnTo>
                    <a:pt x="7130" y="8712"/>
                  </a:lnTo>
                  <a:lnTo>
                    <a:pt x="7349" y="8615"/>
                  </a:lnTo>
                  <a:lnTo>
                    <a:pt x="7592" y="8493"/>
                  </a:lnTo>
                  <a:lnTo>
                    <a:pt x="7690" y="8566"/>
                  </a:lnTo>
                  <a:lnTo>
                    <a:pt x="7836" y="8639"/>
                  </a:lnTo>
                  <a:lnTo>
                    <a:pt x="7982" y="8663"/>
                  </a:lnTo>
                  <a:lnTo>
                    <a:pt x="8128" y="8688"/>
                  </a:lnTo>
                  <a:lnTo>
                    <a:pt x="8225" y="8688"/>
                  </a:lnTo>
                  <a:lnTo>
                    <a:pt x="8347" y="8663"/>
                  </a:lnTo>
                  <a:lnTo>
                    <a:pt x="8566" y="8566"/>
                  </a:lnTo>
                  <a:lnTo>
                    <a:pt x="8639" y="8663"/>
                  </a:lnTo>
                  <a:lnTo>
                    <a:pt x="8736" y="8736"/>
                  </a:lnTo>
                  <a:lnTo>
                    <a:pt x="8833" y="8809"/>
                  </a:lnTo>
                  <a:lnTo>
                    <a:pt x="8931" y="8858"/>
                  </a:lnTo>
                  <a:lnTo>
                    <a:pt x="9174" y="8907"/>
                  </a:lnTo>
                  <a:lnTo>
                    <a:pt x="9417" y="8931"/>
                  </a:lnTo>
                  <a:lnTo>
                    <a:pt x="9661" y="8882"/>
                  </a:lnTo>
                  <a:lnTo>
                    <a:pt x="9880" y="8809"/>
                  </a:lnTo>
                  <a:lnTo>
                    <a:pt x="9977" y="8736"/>
                  </a:lnTo>
                  <a:lnTo>
                    <a:pt x="10074" y="8663"/>
                  </a:lnTo>
                  <a:lnTo>
                    <a:pt x="10172" y="8566"/>
                  </a:lnTo>
                  <a:lnTo>
                    <a:pt x="10269" y="8469"/>
                  </a:lnTo>
                  <a:lnTo>
                    <a:pt x="10293" y="8396"/>
                  </a:lnTo>
                  <a:lnTo>
                    <a:pt x="10293" y="8347"/>
                  </a:lnTo>
                  <a:lnTo>
                    <a:pt x="10269" y="8298"/>
                  </a:lnTo>
                  <a:lnTo>
                    <a:pt x="10245" y="8250"/>
                  </a:lnTo>
                  <a:lnTo>
                    <a:pt x="10172" y="8225"/>
                  </a:lnTo>
                  <a:lnTo>
                    <a:pt x="10123" y="8201"/>
                  </a:lnTo>
                  <a:lnTo>
                    <a:pt x="10001" y="8201"/>
                  </a:lnTo>
                  <a:lnTo>
                    <a:pt x="9782" y="8323"/>
                  </a:lnTo>
                  <a:lnTo>
                    <a:pt x="9563" y="8420"/>
                  </a:lnTo>
                  <a:lnTo>
                    <a:pt x="9442" y="8444"/>
                  </a:lnTo>
                  <a:lnTo>
                    <a:pt x="9344" y="8469"/>
                  </a:lnTo>
                  <a:lnTo>
                    <a:pt x="9223" y="8469"/>
                  </a:lnTo>
                  <a:lnTo>
                    <a:pt x="9101" y="8420"/>
                  </a:lnTo>
                  <a:lnTo>
                    <a:pt x="9004" y="8347"/>
                  </a:lnTo>
                  <a:lnTo>
                    <a:pt x="8931" y="8274"/>
                  </a:lnTo>
                  <a:lnTo>
                    <a:pt x="9052" y="8128"/>
                  </a:lnTo>
                  <a:lnTo>
                    <a:pt x="9150" y="7982"/>
                  </a:lnTo>
                  <a:lnTo>
                    <a:pt x="9247" y="7836"/>
                  </a:lnTo>
                  <a:lnTo>
                    <a:pt x="9296" y="7666"/>
                  </a:lnTo>
                  <a:lnTo>
                    <a:pt x="9320" y="7495"/>
                  </a:lnTo>
                  <a:lnTo>
                    <a:pt x="9296" y="7349"/>
                  </a:lnTo>
                  <a:lnTo>
                    <a:pt x="9247" y="7203"/>
                  </a:lnTo>
                  <a:lnTo>
                    <a:pt x="9150" y="7057"/>
                  </a:lnTo>
                  <a:lnTo>
                    <a:pt x="9052" y="6984"/>
                  </a:lnTo>
                  <a:lnTo>
                    <a:pt x="8955" y="6936"/>
                  </a:lnTo>
                  <a:close/>
                  <a:moveTo>
                    <a:pt x="1947" y="9710"/>
                  </a:moveTo>
                  <a:lnTo>
                    <a:pt x="1801" y="9758"/>
                  </a:lnTo>
                  <a:lnTo>
                    <a:pt x="1582" y="9856"/>
                  </a:lnTo>
                  <a:lnTo>
                    <a:pt x="1363" y="10002"/>
                  </a:lnTo>
                  <a:lnTo>
                    <a:pt x="925" y="10294"/>
                  </a:lnTo>
                  <a:lnTo>
                    <a:pt x="706" y="10415"/>
                  </a:lnTo>
                  <a:lnTo>
                    <a:pt x="585" y="10513"/>
                  </a:lnTo>
                  <a:lnTo>
                    <a:pt x="463" y="10610"/>
                  </a:lnTo>
                  <a:lnTo>
                    <a:pt x="366" y="10707"/>
                  </a:lnTo>
                  <a:lnTo>
                    <a:pt x="317" y="10829"/>
                  </a:lnTo>
                  <a:lnTo>
                    <a:pt x="317" y="10878"/>
                  </a:lnTo>
                  <a:lnTo>
                    <a:pt x="341" y="10926"/>
                  </a:lnTo>
                  <a:lnTo>
                    <a:pt x="366" y="10999"/>
                  </a:lnTo>
                  <a:lnTo>
                    <a:pt x="439" y="11048"/>
                  </a:lnTo>
                  <a:lnTo>
                    <a:pt x="536" y="11097"/>
                  </a:lnTo>
                  <a:lnTo>
                    <a:pt x="633" y="11097"/>
                  </a:lnTo>
                  <a:lnTo>
                    <a:pt x="755" y="11072"/>
                  </a:lnTo>
                  <a:lnTo>
                    <a:pt x="877" y="11048"/>
                  </a:lnTo>
                  <a:lnTo>
                    <a:pt x="1120" y="10926"/>
                  </a:lnTo>
                  <a:lnTo>
                    <a:pt x="1315" y="10829"/>
                  </a:lnTo>
                  <a:lnTo>
                    <a:pt x="1728" y="10610"/>
                  </a:lnTo>
                  <a:lnTo>
                    <a:pt x="1947" y="10488"/>
                  </a:lnTo>
                  <a:lnTo>
                    <a:pt x="2142" y="10342"/>
                  </a:lnTo>
                  <a:lnTo>
                    <a:pt x="2264" y="10245"/>
                  </a:lnTo>
                  <a:lnTo>
                    <a:pt x="2312" y="10123"/>
                  </a:lnTo>
                  <a:lnTo>
                    <a:pt x="2312" y="10002"/>
                  </a:lnTo>
                  <a:lnTo>
                    <a:pt x="2264" y="9880"/>
                  </a:lnTo>
                  <a:lnTo>
                    <a:pt x="2191" y="9783"/>
                  </a:lnTo>
                  <a:lnTo>
                    <a:pt x="2069" y="9734"/>
                  </a:lnTo>
                  <a:lnTo>
                    <a:pt x="1947" y="9710"/>
                  </a:lnTo>
                  <a:close/>
                  <a:moveTo>
                    <a:pt x="14065" y="10026"/>
                  </a:moveTo>
                  <a:lnTo>
                    <a:pt x="13895" y="10050"/>
                  </a:lnTo>
                  <a:lnTo>
                    <a:pt x="13846" y="10075"/>
                  </a:lnTo>
                  <a:lnTo>
                    <a:pt x="13797" y="10123"/>
                  </a:lnTo>
                  <a:lnTo>
                    <a:pt x="13773" y="10172"/>
                  </a:lnTo>
                  <a:lnTo>
                    <a:pt x="13749" y="10221"/>
                  </a:lnTo>
                  <a:lnTo>
                    <a:pt x="13773" y="10318"/>
                  </a:lnTo>
                  <a:lnTo>
                    <a:pt x="13797" y="10367"/>
                  </a:lnTo>
                  <a:lnTo>
                    <a:pt x="13846" y="10415"/>
                  </a:lnTo>
                  <a:lnTo>
                    <a:pt x="14138" y="10586"/>
                  </a:lnTo>
                  <a:lnTo>
                    <a:pt x="14454" y="10756"/>
                  </a:lnTo>
                  <a:lnTo>
                    <a:pt x="14624" y="10878"/>
                  </a:lnTo>
                  <a:lnTo>
                    <a:pt x="14819" y="10975"/>
                  </a:lnTo>
                  <a:lnTo>
                    <a:pt x="15014" y="11048"/>
                  </a:lnTo>
                  <a:lnTo>
                    <a:pt x="15208" y="11097"/>
                  </a:lnTo>
                  <a:lnTo>
                    <a:pt x="15379" y="11097"/>
                  </a:lnTo>
                  <a:lnTo>
                    <a:pt x="15427" y="11072"/>
                  </a:lnTo>
                  <a:lnTo>
                    <a:pt x="15500" y="11024"/>
                  </a:lnTo>
                  <a:lnTo>
                    <a:pt x="15573" y="10951"/>
                  </a:lnTo>
                  <a:lnTo>
                    <a:pt x="15598" y="10829"/>
                  </a:lnTo>
                  <a:lnTo>
                    <a:pt x="15598" y="10707"/>
                  </a:lnTo>
                  <a:lnTo>
                    <a:pt x="15549" y="10586"/>
                  </a:lnTo>
                  <a:lnTo>
                    <a:pt x="15500" y="10537"/>
                  </a:lnTo>
                  <a:lnTo>
                    <a:pt x="15452" y="10513"/>
                  </a:lnTo>
                  <a:lnTo>
                    <a:pt x="15379" y="10464"/>
                  </a:lnTo>
                  <a:lnTo>
                    <a:pt x="15306" y="10464"/>
                  </a:lnTo>
                  <a:lnTo>
                    <a:pt x="15135" y="10415"/>
                  </a:lnTo>
                  <a:lnTo>
                    <a:pt x="14965" y="10367"/>
                  </a:lnTo>
                  <a:lnTo>
                    <a:pt x="14600" y="10196"/>
                  </a:lnTo>
                  <a:lnTo>
                    <a:pt x="14430" y="10099"/>
                  </a:lnTo>
                  <a:lnTo>
                    <a:pt x="14260" y="10050"/>
                  </a:lnTo>
                  <a:lnTo>
                    <a:pt x="14065" y="10026"/>
                  </a:lnTo>
                  <a:close/>
                  <a:moveTo>
                    <a:pt x="8468" y="2605"/>
                  </a:moveTo>
                  <a:lnTo>
                    <a:pt x="8760" y="2629"/>
                  </a:lnTo>
                  <a:lnTo>
                    <a:pt x="9052" y="2678"/>
                  </a:lnTo>
                  <a:lnTo>
                    <a:pt x="9344" y="2726"/>
                  </a:lnTo>
                  <a:lnTo>
                    <a:pt x="9125" y="2799"/>
                  </a:lnTo>
                  <a:lnTo>
                    <a:pt x="9101" y="2824"/>
                  </a:lnTo>
                  <a:lnTo>
                    <a:pt x="9101" y="2848"/>
                  </a:lnTo>
                  <a:lnTo>
                    <a:pt x="9101" y="2872"/>
                  </a:lnTo>
                  <a:lnTo>
                    <a:pt x="9125" y="2897"/>
                  </a:lnTo>
                  <a:lnTo>
                    <a:pt x="9223" y="2945"/>
                  </a:lnTo>
                  <a:lnTo>
                    <a:pt x="9320" y="2970"/>
                  </a:lnTo>
                  <a:lnTo>
                    <a:pt x="9442" y="2945"/>
                  </a:lnTo>
                  <a:lnTo>
                    <a:pt x="9563" y="2921"/>
                  </a:lnTo>
                  <a:lnTo>
                    <a:pt x="9855" y="2872"/>
                  </a:lnTo>
                  <a:lnTo>
                    <a:pt x="10269" y="3043"/>
                  </a:lnTo>
                  <a:lnTo>
                    <a:pt x="10074" y="3067"/>
                  </a:lnTo>
                  <a:lnTo>
                    <a:pt x="9855" y="3116"/>
                  </a:lnTo>
                  <a:lnTo>
                    <a:pt x="9685" y="3189"/>
                  </a:lnTo>
                  <a:lnTo>
                    <a:pt x="9515" y="3262"/>
                  </a:lnTo>
                  <a:lnTo>
                    <a:pt x="9515" y="3286"/>
                  </a:lnTo>
                  <a:lnTo>
                    <a:pt x="9490" y="3310"/>
                  </a:lnTo>
                  <a:lnTo>
                    <a:pt x="9515" y="3335"/>
                  </a:lnTo>
                  <a:lnTo>
                    <a:pt x="9539" y="3359"/>
                  </a:lnTo>
                  <a:lnTo>
                    <a:pt x="9953" y="3335"/>
                  </a:lnTo>
                  <a:lnTo>
                    <a:pt x="10342" y="3310"/>
                  </a:lnTo>
                  <a:lnTo>
                    <a:pt x="10780" y="3310"/>
                  </a:lnTo>
                  <a:lnTo>
                    <a:pt x="11048" y="3505"/>
                  </a:lnTo>
                  <a:lnTo>
                    <a:pt x="10756" y="3578"/>
                  </a:lnTo>
                  <a:lnTo>
                    <a:pt x="10464" y="3675"/>
                  </a:lnTo>
                  <a:lnTo>
                    <a:pt x="10245" y="3797"/>
                  </a:lnTo>
                  <a:lnTo>
                    <a:pt x="10099" y="3918"/>
                  </a:lnTo>
                  <a:lnTo>
                    <a:pt x="10074" y="3943"/>
                  </a:lnTo>
                  <a:lnTo>
                    <a:pt x="10099" y="3943"/>
                  </a:lnTo>
                  <a:lnTo>
                    <a:pt x="10391" y="3918"/>
                  </a:lnTo>
                  <a:lnTo>
                    <a:pt x="10683" y="3870"/>
                  </a:lnTo>
                  <a:lnTo>
                    <a:pt x="10975" y="3821"/>
                  </a:lnTo>
                  <a:lnTo>
                    <a:pt x="11291" y="3773"/>
                  </a:lnTo>
                  <a:lnTo>
                    <a:pt x="11364" y="3773"/>
                  </a:lnTo>
                  <a:lnTo>
                    <a:pt x="11583" y="3967"/>
                  </a:lnTo>
                  <a:lnTo>
                    <a:pt x="11778" y="4186"/>
                  </a:lnTo>
                  <a:lnTo>
                    <a:pt x="11388" y="4210"/>
                  </a:lnTo>
                  <a:lnTo>
                    <a:pt x="10829" y="4259"/>
                  </a:lnTo>
                  <a:lnTo>
                    <a:pt x="10561" y="4283"/>
                  </a:lnTo>
                  <a:lnTo>
                    <a:pt x="10318" y="4381"/>
                  </a:lnTo>
                  <a:lnTo>
                    <a:pt x="10293" y="4405"/>
                  </a:lnTo>
                  <a:lnTo>
                    <a:pt x="10293" y="4429"/>
                  </a:lnTo>
                  <a:lnTo>
                    <a:pt x="10318" y="4454"/>
                  </a:lnTo>
                  <a:lnTo>
                    <a:pt x="10585" y="4527"/>
                  </a:lnTo>
                  <a:lnTo>
                    <a:pt x="11705" y="4527"/>
                  </a:lnTo>
                  <a:lnTo>
                    <a:pt x="11997" y="4502"/>
                  </a:lnTo>
                  <a:lnTo>
                    <a:pt x="12216" y="4867"/>
                  </a:lnTo>
                  <a:lnTo>
                    <a:pt x="11851" y="4867"/>
                  </a:lnTo>
                  <a:lnTo>
                    <a:pt x="11267" y="4892"/>
                  </a:lnTo>
                  <a:lnTo>
                    <a:pt x="10658" y="4940"/>
                  </a:lnTo>
                  <a:lnTo>
                    <a:pt x="10634" y="4940"/>
                  </a:lnTo>
                  <a:lnTo>
                    <a:pt x="10634" y="4965"/>
                  </a:lnTo>
                  <a:lnTo>
                    <a:pt x="10634" y="4989"/>
                  </a:lnTo>
                  <a:lnTo>
                    <a:pt x="10658" y="5013"/>
                  </a:lnTo>
                  <a:lnTo>
                    <a:pt x="10902" y="5086"/>
                  </a:lnTo>
                  <a:lnTo>
                    <a:pt x="11169" y="5111"/>
                  </a:lnTo>
                  <a:lnTo>
                    <a:pt x="12021" y="5111"/>
                  </a:lnTo>
                  <a:lnTo>
                    <a:pt x="12362" y="5135"/>
                  </a:lnTo>
                  <a:lnTo>
                    <a:pt x="12556" y="5622"/>
                  </a:lnTo>
                  <a:lnTo>
                    <a:pt x="11461" y="5622"/>
                  </a:lnTo>
                  <a:lnTo>
                    <a:pt x="11291" y="5646"/>
                  </a:lnTo>
                  <a:lnTo>
                    <a:pt x="11145" y="5695"/>
                  </a:lnTo>
                  <a:lnTo>
                    <a:pt x="10999" y="5768"/>
                  </a:lnTo>
                  <a:lnTo>
                    <a:pt x="10975" y="5792"/>
                  </a:lnTo>
                  <a:lnTo>
                    <a:pt x="10999" y="5841"/>
                  </a:lnTo>
                  <a:lnTo>
                    <a:pt x="11267" y="5889"/>
                  </a:lnTo>
                  <a:lnTo>
                    <a:pt x="11534" y="5889"/>
                  </a:lnTo>
                  <a:lnTo>
                    <a:pt x="12070" y="5914"/>
                  </a:lnTo>
                  <a:lnTo>
                    <a:pt x="12654" y="5938"/>
                  </a:lnTo>
                  <a:lnTo>
                    <a:pt x="12702" y="6060"/>
                  </a:lnTo>
                  <a:lnTo>
                    <a:pt x="12727" y="6181"/>
                  </a:lnTo>
                  <a:lnTo>
                    <a:pt x="12386" y="6181"/>
                  </a:lnTo>
                  <a:lnTo>
                    <a:pt x="11729" y="6254"/>
                  </a:lnTo>
                  <a:lnTo>
                    <a:pt x="11413" y="6279"/>
                  </a:lnTo>
                  <a:lnTo>
                    <a:pt x="11121" y="6352"/>
                  </a:lnTo>
                  <a:lnTo>
                    <a:pt x="11096" y="6352"/>
                  </a:lnTo>
                  <a:lnTo>
                    <a:pt x="11096" y="6376"/>
                  </a:lnTo>
                  <a:lnTo>
                    <a:pt x="11096" y="6400"/>
                  </a:lnTo>
                  <a:lnTo>
                    <a:pt x="11121" y="6425"/>
                  </a:lnTo>
                  <a:lnTo>
                    <a:pt x="11388" y="6473"/>
                  </a:lnTo>
                  <a:lnTo>
                    <a:pt x="11656" y="6498"/>
                  </a:lnTo>
                  <a:lnTo>
                    <a:pt x="12508" y="6498"/>
                  </a:lnTo>
                  <a:lnTo>
                    <a:pt x="12824" y="6522"/>
                  </a:lnTo>
                  <a:lnTo>
                    <a:pt x="12873" y="6838"/>
                  </a:lnTo>
                  <a:lnTo>
                    <a:pt x="12556" y="6838"/>
                  </a:lnTo>
                  <a:lnTo>
                    <a:pt x="12240" y="6863"/>
                  </a:lnTo>
                  <a:lnTo>
                    <a:pt x="11753" y="6887"/>
                  </a:lnTo>
                  <a:lnTo>
                    <a:pt x="11510" y="6911"/>
                  </a:lnTo>
                  <a:lnTo>
                    <a:pt x="11267" y="6936"/>
                  </a:lnTo>
                  <a:lnTo>
                    <a:pt x="11242" y="6936"/>
                  </a:lnTo>
                  <a:lnTo>
                    <a:pt x="11242" y="6960"/>
                  </a:lnTo>
                  <a:lnTo>
                    <a:pt x="11242" y="7009"/>
                  </a:lnTo>
                  <a:lnTo>
                    <a:pt x="11267" y="7009"/>
                  </a:lnTo>
                  <a:lnTo>
                    <a:pt x="11461" y="7082"/>
                  </a:lnTo>
                  <a:lnTo>
                    <a:pt x="11680" y="7130"/>
                  </a:lnTo>
                  <a:lnTo>
                    <a:pt x="12727" y="7130"/>
                  </a:lnTo>
                  <a:lnTo>
                    <a:pt x="12921" y="7106"/>
                  </a:lnTo>
                  <a:lnTo>
                    <a:pt x="12994" y="7593"/>
                  </a:lnTo>
                  <a:lnTo>
                    <a:pt x="12994" y="7593"/>
                  </a:lnTo>
                  <a:lnTo>
                    <a:pt x="12848" y="7568"/>
                  </a:lnTo>
                  <a:lnTo>
                    <a:pt x="12702" y="7568"/>
                  </a:lnTo>
                  <a:lnTo>
                    <a:pt x="12435" y="7593"/>
                  </a:lnTo>
                  <a:lnTo>
                    <a:pt x="11997" y="7593"/>
                  </a:lnTo>
                  <a:lnTo>
                    <a:pt x="11778" y="7617"/>
                  </a:lnTo>
                  <a:lnTo>
                    <a:pt x="11559" y="7690"/>
                  </a:lnTo>
                  <a:lnTo>
                    <a:pt x="11534" y="7690"/>
                  </a:lnTo>
                  <a:lnTo>
                    <a:pt x="11534" y="7739"/>
                  </a:lnTo>
                  <a:lnTo>
                    <a:pt x="11534" y="7763"/>
                  </a:lnTo>
                  <a:lnTo>
                    <a:pt x="11559" y="7787"/>
                  </a:lnTo>
                  <a:lnTo>
                    <a:pt x="11778" y="7836"/>
                  </a:lnTo>
                  <a:lnTo>
                    <a:pt x="11997" y="7860"/>
                  </a:lnTo>
                  <a:lnTo>
                    <a:pt x="12435" y="7860"/>
                  </a:lnTo>
                  <a:lnTo>
                    <a:pt x="12702" y="7885"/>
                  </a:lnTo>
                  <a:lnTo>
                    <a:pt x="12848" y="7885"/>
                  </a:lnTo>
                  <a:lnTo>
                    <a:pt x="12994" y="7860"/>
                  </a:lnTo>
                  <a:lnTo>
                    <a:pt x="12994" y="7909"/>
                  </a:lnTo>
                  <a:lnTo>
                    <a:pt x="12994" y="8250"/>
                  </a:lnTo>
                  <a:lnTo>
                    <a:pt x="12873" y="8201"/>
                  </a:lnTo>
                  <a:lnTo>
                    <a:pt x="12775" y="8201"/>
                  </a:lnTo>
                  <a:lnTo>
                    <a:pt x="12532" y="8177"/>
                  </a:lnTo>
                  <a:lnTo>
                    <a:pt x="12094" y="8177"/>
                  </a:lnTo>
                  <a:lnTo>
                    <a:pt x="11875" y="8201"/>
                  </a:lnTo>
                  <a:lnTo>
                    <a:pt x="11656" y="8250"/>
                  </a:lnTo>
                  <a:lnTo>
                    <a:pt x="11656" y="8274"/>
                  </a:lnTo>
                  <a:lnTo>
                    <a:pt x="11632" y="8298"/>
                  </a:lnTo>
                  <a:lnTo>
                    <a:pt x="11656" y="8298"/>
                  </a:lnTo>
                  <a:lnTo>
                    <a:pt x="11656" y="8323"/>
                  </a:lnTo>
                  <a:lnTo>
                    <a:pt x="12045" y="8396"/>
                  </a:lnTo>
                  <a:lnTo>
                    <a:pt x="12410" y="8444"/>
                  </a:lnTo>
                  <a:lnTo>
                    <a:pt x="12702" y="8469"/>
                  </a:lnTo>
                  <a:lnTo>
                    <a:pt x="12824" y="8493"/>
                  </a:lnTo>
                  <a:lnTo>
                    <a:pt x="12970" y="8469"/>
                  </a:lnTo>
                  <a:lnTo>
                    <a:pt x="12873" y="8858"/>
                  </a:lnTo>
                  <a:lnTo>
                    <a:pt x="12654" y="8809"/>
                  </a:lnTo>
                  <a:lnTo>
                    <a:pt x="12483" y="8785"/>
                  </a:lnTo>
                  <a:lnTo>
                    <a:pt x="12264" y="8736"/>
                  </a:lnTo>
                  <a:lnTo>
                    <a:pt x="11826" y="8736"/>
                  </a:lnTo>
                  <a:lnTo>
                    <a:pt x="11607" y="8809"/>
                  </a:lnTo>
                  <a:lnTo>
                    <a:pt x="11583" y="8834"/>
                  </a:lnTo>
                  <a:lnTo>
                    <a:pt x="11583" y="8858"/>
                  </a:lnTo>
                  <a:lnTo>
                    <a:pt x="11583" y="8882"/>
                  </a:lnTo>
                  <a:lnTo>
                    <a:pt x="11851" y="8882"/>
                  </a:lnTo>
                  <a:lnTo>
                    <a:pt x="12094" y="8931"/>
                  </a:lnTo>
                  <a:lnTo>
                    <a:pt x="12556" y="9053"/>
                  </a:lnTo>
                  <a:lnTo>
                    <a:pt x="12775" y="9126"/>
                  </a:lnTo>
                  <a:lnTo>
                    <a:pt x="12654" y="9345"/>
                  </a:lnTo>
                  <a:lnTo>
                    <a:pt x="12508" y="9296"/>
                  </a:lnTo>
                  <a:lnTo>
                    <a:pt x="12313" y="9272"/>
                  </a:lnTo>
                  <a:lnTo>
                    <a:pt x="12143" y="9223"/>
                  </a:lnTo>
                  <a:lnTo>
                    <a:pt x="11972" y="9199"/>
                  </a:lnTo>
                  <a:lnTo>
                    <a:pt x="11607" y="9199"/>
                  </a:lnTo>
                  <a:lnTo>
                    <a:pt x="11583" y="9223"/>
                  </a:lnTo>
                  <a:lnTo>
                    <a:pt x="11583" y="9247"/>
                  </a:lnTo>
                  <a:lnTo>
                    <a:pt x="11583" y="9272"/>
                  </a:lnTo>
                  <a:lnTo>
                    <a:pt x="11924" y="9418"/>
                  </a:lnTo>
                  <a:lnTo>
                    <a:pt x="12240" y="9564"/>
                  </a:lnTo>
                  <a:lnTo>
                    <a:pt x="12532" y="9637"/>
                  </a:lnTo>
                  <a:lnTo>
                    <a:pt x="12337" y="9929"/>
                  </a:lnTo>
                  <a:lnTo>
                    <a:pt x="12337" y="9977"/>
                  </a:lnTo>
                  <a:lnTo>
                    <a:pt x="12167" y="9904"/>
                  </a:lnTo>
                  <a:lnTo>
                    <a:pt x="11997" y="9880"/>
                  </a:lnTo>
                  <a:lnTo>
                    <a:pt x="11802" y="9831"/>
                  </a:lnTo>
                  <a:lnTo>
                    <a:pt x="11242" y="9831"/>
                  </a:lnTo>
                  <a:lnTo>
                    <a:pt x="11218" y="9856"/>
                  </a:lnTo>
                  <a:lnTo>
                    <a:pt x="11218" y="9880"/>
                  </a:lnTo>
                  <a:lnTo>
                    <a:pt x="11242" y="9880"/>
                  </a:lnTo>
                  <a:lnTo>
                    <a:pt x="11534" y="10002"/>
                  </a:lnTo>
                  <a:lnTo>
                    <a:pt x="11851" y="10123"/>
                  </a:lnTo>
                  <a:lnTo>
                    <a:pt x="12167" y="10245"/>
                  </a:lnTo>
                  <a:lnTo>
                    <a:pt x="11972" y="10513"/>
                  </a:lnTo>
                  <a:lnTo>
                    <a:pt x="11826" y="10488"/>
                  </a:lnTo>
                  <a:lnTo>
                    <a:pt x="11413" y="10391"/>
                  </a:lnTo>
                  <a:lnTo>
                    <a:pt x="11023" y="10342"/>
                  </a:lnTo>
                  <a:lnTo>
                    <a:pt x="10975" y="10342"/>
                  </a:lnTo>
                  <a:lnTo>
                    <a:pt x="10975" y="10367"/>
                  </a:lnTo>
                  <a:lnTo>
                    <a:pt x="10975" y="10391"/>
                  </a:lnTo>
                  <a:lnTo>
                    <a:pt x="10999" y="10440"/>
                  </a:lnTo>
                  <a:lnTo>
                    <a:pt x="11145" y="10537"/>
                  </a:lnTo>
                  <a:lnTo>
                    <a:pt x="11315" y="10610"/>
                  </a:lnTo>
                  <a:lnTo>
                    <a:pt x="11632" y="10732"/>
                  </a:lnTo>
                  <a:lnTo>
                    <a:pt x="11802" y="10780"/>
                  </a:lnTo>
                  <a:lnTo>
                    <a:pt x="11656" y="10999"/>
                  </a:lnTo>
                  <a:lnTo>
                    <a:pt x="11510" y="10951"/>
                  </a:lnTo>
                  <a:lnTo>
                    <a:pt x="11364" y="10926"/>
                  </a:lnTo>
                  <a:lnTo>
                    <a:pt x="11072" y="10853"/>
                  </a:lnTo>
                  <a:lnTo>
                    <a:pt x="10950" y="10853"/>
                  </a:lnTo>
                  <a:lnTo>
                    <a:pt x="10804" y="10902"/>
                  </a:lnTo>
                  <a:lnTo>
                    <a:pt x="10780" y="10926"/>
                  </a:lnTo>
                  <a:lnTo>
                    <a:pt x="10756" y="10951"/>
                  </a:lnTo>
                  <a:lnTo>
                    <a:pt x="10756" y="10999"/>
                  </a:lnTo>
                  <a:lnTo>
                    <a:pt x="10780" y="11048"/>
                  </a:lnTo>
                  <a:lnTo>
                    <a:pt x="10902" y="11121"/>
                  </a:lnTo>
                  <a:lnTo>
                    <a:pt x="11023" y="11170"/>
                  </a:lnTo>
                  <a:lnTo>
                    <a:pt x="11267" y="11243"/>
                  </a:lnTo>
                  <a:lnTo>
                    <a:pt x="11461" y="11291"/>
                  </a:lnTo>
                  <a:lnTo>
                    <a:pt x="11242" y="11583"/>
                  </a:lnTo>
                  <a:lnTo>
                    <a:pt x="11072" y="11535"/>
                  </a:lnTo>
                  <a:lnTo>
                    <a:pt x="10877" y="11535"/>
                  </a:lnTo>
                  <a:lnTo>
                    <a:pt x="10683" y="11583"/>
                  </a:lnTo>
                  <a:lnTo>
                    <a:pt x="10658" y="11608"/>
                  </a:lnTo>
                  <a:lnTo>
                    <a:pt x="10683" y="11632"/>
                  </a:lnTo>
                  <a:lnTo>
                    <a:pt x="10829" y="11681"/>
                  </a:lnTo>
                  <a:lnTo>
                    <a:pt x="10975" y="11729"/>
                  </a:lnTo>
                  <a:lnTo>
                    <a:pt x="11096" y="11778"/>
                  </a:lnTo>
                  <a:lnTo>
                    <a:pt x="10877" y="12143"/>
                  </a:lnTo>
                  <a:lnTo>
                    <a:pt x="10829" y="12118"/>
                  </a:lnTo>
                  <a:lnTo>
                    <a:pt x="10658" y="12045"/>
                  </a:lnTo>
                  <a:lnTo>
                    <a:pt x="10561" y="11997"/>
                  </a:lnTo>
                  <a:lnTo>
                    <a:pt x="10464" y="11972"/>
                  </a:lnTo>
                  <a:lnTo>
                    <a:pt x="10439" y="11997"/>
                  </a:lnTo>
                  <a:lnTo>
                    <a:pt x="10439" y="12045"/>
                  </a:lnTo>
                  <a:lnTo>
                    <a:pt x="10488" y="12118"/>
                  </a:lnTo>
                  <a:lnTo>
                    <a:pt x="10585" y="12191"/>
                  </a:lnTo>
                  <a:lnTo>
                    <a:pt x="10756" y="12313"/>
                  </a:lnTo>
                  <a:lnTo>
                    <a:pt x="10561" y="12654"/>
                  </a:lnTo>
                  <a:lnTo>
                    <a:pt x="10415" y="12629"/>
                  </a:lnTo>
                  <a:lnTo>
                    <a:pt x="10172" y="12629"/>
                  </a:lnTo>
                  <a:lnTo>
                    <a:pt x="10026" y="12654"/>
                  </a:lnTo>
                  <a:lnTo>
                    <a:pt x="10026" y="12678"/>
                  </a:lnTo>
                  <a:lnTo>
                    <a:pt x="10026" y="12702"/>
                  </a:lnTo>
                  <a:lnTo>
                    <a:pt x="10245" y="12800"/>
                  </a:lnTo>
                  <a:lnTo>
                    <a:pt x="10439" y="12897"/>
                  </a:lnTo>
                  <a:lnTo>
                    <a:pt x="10196" y="13384"/>
                  </a:lnTo>
                  <a:lnTo>
                    <a:pt x="9880" y="13384"/>
                  </a:lnTo>
                  <a:lnTo>
                    <a:pt x="9904" y="13432"/>
                  </a:lnTo>
                  <a:lnTo>
                    <a:pt x="10147" y="13505"/>
                  </a:lnTo>
                  <a:lnTo>
                    <a:pt x="10074" y="13700"/>
                  </a:lnTo>
                  <a:lnTo>
                    <a:pt x="10026" y="13895"/>
                  </a:lnTo>
                  <a:lnTo>
                    <a:pt x="9953" y="14284"/>
                  </a:lnTo>
                  <a:lnTo>
                    <a:pt x="9880" y="14673"/>
                  </a:lnTo>
                  <a:lnTo>
                    <a:pt x="9807" y="15087"/>
                  </a:lnTo>
                  <a:lnTo>
                    <a:pt x="9101" y="15111"/>
                  </a:lnTo>
                  <a:lnTo>
                    <a:pt x="9247" y="14673"/>
                  </a:lnTo>
                  <a:lnTo>
                    <a:pt x="9344" y="14235"/>
                  </a:lnTo>
                  <a:lnTo>
                    <a:pt x="9539" y="13359"/>
                  </a:lnTo>
                  <a:lnTo>
                    <a:pt x="9734" y="12459"/>
                  </a:lnTo>
                  <a:lnTo>
                    <a:pt x="9855" y="12021"/>
                  </a:lnTo>
                  <a:lnTo>
                    <a:pt x="9977" y="11583"/>
                  </a:lnTo>
                  <a:lnTo>
                    <a:pt x="10269" y="10659"/>
                  </a:lnTo>
                  <a:lnTo>
                    <a:pt x="10537" y="9734"/>
                  </a:lnTo>
                  <a:lnTo>
                    <a:pt x="10658" y="9320"/>
                  </a:lnTo>
                  <a:lnTo>
                    <a:pt x="10756" y="8858"/>
                  </a:lnTo>
                  <a:lnTo>
                    <a:pt x="10780" y="8639"/>
                  </a:lnTo>
                  <a:lnTo>
                    <a:pt x="10780" y="8396"/>
                  </a:lnTo>
                  <a:lnTo>
                    <a:pt x="10756" y="8177"/>
                  </a:lnTo>
                  <a:lnTo>
                    <a:pt x="10707" y="7958"/>
                  </a:lnTo>
                  <a:lnTo>
                    <a:pt x="10683" y="7933"/>
                  </a:lnTo>
                  <a:lnTo>
                    <a:pt x="10634" y="7933"/>
                  </a:lnTo>
                  <a:lnTo>
                    <a:pt x="10610" y="7958"/>
                  </a:lnTo>
                  <a:lnTo>
                    <a:pt x="10537" y="8177"/>
                  </a:lnTo>
                  <a:lnTo>
                    <a:pt x="10464" y="8420"/>
                  </a:lnTo>
                  <a:lnTo>
                    <a:pt x="10366" y="8882"/>
                  </a:lnTo>
                  <a:lnTo>
                    <a:pt x="10293" y="9369"/>
                  </a:lnTo>
                  <a:lnTo>
                    <a:pt x="10172" y="9831"/>
                  </a:lnTo>
                  <a:lnTo>
                    <a:pt x="9904" y="10756"/>
                  </a:lnTo>
                  <a:lnTo>
                    <a:pt x="9588" y="11656"/>
                  </a:lnTo>
                  <a:lnTo>
                    <a:pt x="9466" y="12094"/>
                  </a:lnTo>
                  <a:lnTo>
                    <a:pt x="9369" y="12532"/>
                  </a:lnTo>
                  <a:lnTo>
                    <a:pt x="9174" y="13384"/>
                  </a:lnTo>
                  <a:lnTo>
                    <a:pt x="8979" y="14260"/>
                  </a:lnTo>
                  <a:lnTo>
                    <a:pt x="8858" y="14698"/>
                  </a:lnTo>
                  <a:lnTo>
                    <a:pt x="8736" y="15111"/>
                  </a:lnTo>
                  <a:lnTo>
                    <a:pt x="8128" y="15136"/>
                  </a:lnTo>
                  <a:lnTo>
                    <a:pt x="7519" y="15087"/>
                  </a:lnTo>
                  <a:lnTo>
                    <a:pt x="7179" y="15063"/>
                  </a:lnTo>
                  <a:lnTo>
                    <a:pt x="7154" y="15038"/>
                  </a:lnTo>
                  <a:lnTo>
                    <a:pt x="7081" y="14698"/>
                  </a:lnTo>
                  <a:lnTo>
                    <a:pt x="7033" y="14357"/>
                  </a:lnTo>
                  <a:lnTo>
                    <a:pt x="6935" y="13651"/>
                  </a:lnTo>
                  <a:lnTo>
                    <a:pt x="6765" y="12605"/>
                  </a:lnTo>
                  <a:lnTo>
                    <a:pt x="6570" y="11583"/>
                  </a:lnTo>
                  <a:lnTo>
                    <a:pt x="6230" y="9880"/>
                  </a:lnTo>
                  <a:lnTo>
                    <a:pt x="6060" y="9028"/>
                  </a:lnTo>
                  <a:lnTo>
                    <a:pt x="5841" y="8177"/>
                  </a:lnTo>
                  <a:lnTo>
                    <a:pt x="5816" y="8152"/>
                  </a:lnTo>
                  <a:lnTo>
                    <a:pt x="5768" y="8128"/>
                  </a:lnTo>
                  <a:lnTo>
                    <a:pt x="5743" y="8128"/>
                  </a:lnTo>
                  <a:lnTo>
                    <a:pt x="5695" y="8152"/>
                  </a:lnTo>
                  <a:lnTo>
                    <a:pt x="5646" y="8298"/>
                  </a:lnTo>
                  <a:lnTo>
                    <a:pt x="5646" y="8420"/>
                  </a:lnTo>
                  <a:lnTo>
                    <a:pt x="5646" y="8542"/>
                  </a:lnTo>
                  <a:lnTo>
                    <a:pt x="5646" y="8663"/>
                  </a:lnTo>
                  <a:lnTo>
                    <a:pt x="5719" y="8931"/>
                  </a:lnTo>
                  <a:lnTo>
                    <a:pt x="5768" y="9199"/>
                  </a:lnTo>
                  <a:lnTo>
                    <a:pt x="5865" y="9734"/>
                  </a:lnTo>
                  <a:lnTo>
                    <a:pt x="5962" y="10245"/>
                  </a:lnTo>
                  <a:lnTo>
                    <a:pt x="6035" y="10780"/>
                  </a:lnTo>
                  <a:lnTo>
                    <a:pt x="6133" y="11316"/>
                  </a:lnTo>
                  <a:lnTo>
                    <a:pt x="6327" y="12337"/>
                  </a:lnTo>
                  <a:lnTo>
                    <a:pt x="6522" y="13384"/>
                  </a:lnTo>
                  <a:lnTo>
                    <a:pt x="6570" y="13773"/>
                  </a:lnTo>
                  <a:lnTo>
                    <a:pt x="6619" y="14211"/>
                  </a:lnTo>
                  <a:lnTo>
                    <a:pt x="6668" y="14625"/>
                  </a:lnTo>
                  <a:lnTo>
                    <a:pt x="6716" y="14819"/>
                  </a:lnTo>
                  <a:lnTo>
                    <a:pt x="6765" y="15014"/>
                  </a:lnTo>
                  <a:lnTo>
                    <a:pt x="6497" y="15038"/>
                  </a:lnTo>
                  <a:lnTo>
                    <a:pt x="6473" y="14625"/>
                  </a:lnTo>
                  <a:lnTo>
                    <a:pt x="6400" y="14235"/>
                  </a:lnTo>
                  <a:lnTo>
                    <a:pt x="6279" y="13846"/>
                  </a:lnTo>
                  <a:lnTo>
                    <a:pt x="6133" y="13481"/>
                  </a:lnTo>
                  <a:lnTo>
                    <a:pt x="5938" y="13116"/>
                  </a:lnTo>
                  <a:lnTo>
                    <a:pt x="5743" y="12775"/>
                  </a:lnTo>
                  <a:lnTo>
                    <a:pt x="5281" y="12070"/>
                  </a:lnTo>
                  <a:lnTo>
                    <a:pt x="4746" y="11267"/>
                  </a:lnTo>
                  <a:lnTo>
                    <a:pt x="4210" y="10415"/>
                  </a:lnTo>
                  <a:lnTo>
                    <a:pt x="3967" y="9977"/>
                  </a:lnTo>
                  <a:lnTo>
                    <a:pt x="3724" y="9539"/>
                  </a:lnTo>
                  <a:lnTo>
                    <a:pt x="3529" y="9077"/>
                  </a:lnTo>
                  <a:lnTo>
                    <a:pt x="3359" y="8615"/>
                  </a:lnTo>
                  <a:lnTo>
                    <a:pt x="3286" y="8396"/>
                  </a:lnTo>
                  <a:lnTo>
                    <a:pt x="3261" y="8152"/>
                  </a:lnTo>
                  <a:lnTo>
                    <a:pt x="3237" y="7909"/>
                  </a:lnTo>
                  <a:lnTo>
                    <a:pt x="3237" y="7666"/>
                  </a:lnTo>
                  <a:lnTo>
                    <a:pt x="3261" y="7155"/>
                  </a:lnTo>
                  <a:lnTo>
                    <a:pt x="3310" y="6668"/>
                  </a:lnTo>
                  <a:lnTo>
                    <a:pt x="3334" y="6376"/>
                  </a:lnTo>
                  <a:lnTo>
                    <a:pt x="3407" y="6108"/>
                  </a:lnTo>
                  <a:lnTo>
                    <a:pt x="3480" y="5841"/>
                  </a:lnTo>
                  <a:lnTo>
                    <a:pt x="3578" y="5597"/>
                  </a:lnTo>
                  <a:lnTo>
                    <a:pt x="3699" y="5354"/>
                  </a:lnTo>
                  <a:lnTo>
                    <a:pt x="3845" y="5111"/>
                  </a:lnTo>
                  <a:lnTo>
                    <a:pt x="4016" y="4892"/>
                  </a:lnTo>
                  <a:lnTo>
                    <a:pt x="4186" y="4673"/>
                  </a:lnTo>
                  <a:lnTo>
                    <a:pt x="4648" y="4162"/>
                  </a:lnTo>
                  <a:lnTo>
                    <a:pt x="5062" y="3748"/>
                  </a:lnTo>
                  <a:lnTo>
                    <a:pt x="5403" y="3432"/>
                  </a:lnTo>
                  <a:lnTo>
                    <a:pt x="5743" y="3189"/>
                  </a:lnTo>
                  <a:lnTo>
                    <a:pt x="6060" y="3018"/>
                  </a:lnTo>
                  <a:lnTo>
                    <a:pt x="6352" y="2872"/>
                  </a:lnTo>
                  <a:lnTo>
                    <a:pt x="6668" y="2775"/>
                  </a:lnTo>
                  <a:lnTo>
                    <a:pt x="6984" y="2702"/>
                  </a:lnTo>
                  <a:lnTo>
                    <a:pt x="7276" y="2653"/>
                  </a:lnTo>
                  <a:lnTo>
                    <a:pt x="7568" y="2629"/>
                  </a:lnTo>
                  <a:lnTo>
                    <a:pt x="7860" y="2605"/>
                  </a:lnTo>
                  <a:close/>
                  <a:moveTo>
                    <a:pt x="6716" y="15525"/>
                  </a:moveTo>
                  <a:lnTo>
                    <a:pt x="6619" y="15720"/>
                  </a:lnTo>
                  <a:lnTo>
                    <a:pt x="6352" y="16158"/>
                  </a:lnTo>
                  <a:lnTo>
                    <a:pt x="6279" y="16109"/>
                  </a:lnTo>
                  <a:lnTo>
                    <a:pt x="6230" y="16060"/>
                  </a:lnTo>
                  <a:lnTo>
                    <a:pt x="6206" y="15963"/>
                  </a:lnTo>
                  <a:lnTo>
                    <a:pt x="6206" y="15866"/>
                  </a:lnTo>
                  <a:lnTo>
                    <a:pt x="6206" y="15768"/>
                  </a:lnTo>
                  <a:lnTo>
                    <a:pt x="6230" y="15695"/>
                  </a:lnTo>
                  <a:lnTo>
                    <a:pt x="6279" y="15598"/>
                  </a:lnTo>
                  <a:lnTo>
                    <a:pt x="6327" y="15549"/>
                  </a:lnTo>
                  <a:lnTo>
                    <a:pt x="6595" y="15525"/>
                  </a:lnTo>
                  <a:close/>
                  <a:moveTo>
                    <a:pt x="6887" y="15525"/>
                  </a:moveTo>
                  <a:lnTo>
                    <a:pt x="7276" y="15549"/>
                  </a:lnTo>
                  <a:lnTo>
                    <a:pt x="7641" y="15598"/>
                  </a:lnTo>
                  <a:lnTo>
                    <a:pt x="8225" y="15647"/>
                  </a:lnTo>
                  <a:lnTo>
                    <a:pt x="8809" y="15671"/>
                  </a:lnTo>
                  <a:lnTo>
                    <a:pt x="8541" y="15963"/>
                  </a:lnTo>
                  <a:lnTo>
                    <a:pt x="8298" y="16255"/>
                  </a:lnTo>
                  <a:lnTo>
                    <a:pt x="7909" y="16231"/>
                  </a:lnTo>
                  <a:lnTo>
                    <a:pt x="8249" y="15744"/>
                  </a:lnTo>
                  <a:lnTo>
                    <a:pt x="8249" y="15720"/>
                  </a:lnTo>
                  <a:lnTo>
                    <a:pt x="8225" y="15695"/>
                  </a:lnTo>
                  <a:lnTo>
                    <a:pt x="8201" y="15671"/>
                  </a:lnTo>
                  <a:lnTo>
                    <a:pt x="8176" y="15695"/>
                  </a:lnTo>
                  <a:lnTo>
                    <a:pt x="7690" y="16231"/>
                  </a:lnTo>
                  <a:lnTo>
                    <a:pt x="7179" y="16182"/>
                  </a:lnTo>
                  <a:lnTo>
                    <a:pt x="7325" y="15939"/>
                  </a:lnTo>
                  <a:lnTo>
                    <a:pt x="7471" y="15671"/>
                  </a:lnTo>
                  <a:lnTo>
                    <a:pt x="7471" y="15647"/>
                  </a:lnTo>
                  <a:lnTo>
                    <a:pt x="7446" y="15622"/>
                  </a:lnTo>
                  <a:lnTo>
                    <a:pt x="7422" y="15647"/>
                  </a:lnTo>
                  <a:lnTo>
                    <a:pt x="7203" y="15890"/>
                  </a:lnTo>
                  <a:lnTo>
                    <a:pt x="6935" y="16182"/>
                  </a:lnTo>
                  <a:lnTo>
                    <a:pt x="6741" y="16206"/>
                  </a:lnTo>
                  <a:lnTo>
                    <a:pt x="6570" y="16255"/>
                  </a:lnTo>
                  <a:lnTo>
                    <a:pt x="6668" y="16060"/>
                  </a:lnTo>
                  <a:lnTo>
                    <a:pt x="6814" y="15817"/>
                  </a:lnTo>
                  <a:lnTo>
                    <a:pt x="6862" y="15671"/>
                  </a:lnTo>
                  <a:lnTo>
                    <a:pt x="6887" y="15525"/>
                  </a:lnTo>
                  <a:close/>
                  <a:moveTo>
                    <a:pt x="9661" y="15622"/>
                  </a:moveTo>
                  <a:lnTo>
                    <a:pt x="9734" y="15671"/>
                  </a:lnTo>
                  <a:lnTo>
                    <a:pt x="9807" y="15695"/>
                  </a:lnTo>
                  <a:lnTo>
                    <a:pt x="9953" y="15695"/>
                  </a:lnTo>
                  <a:lnTo>
                    <a:pt x="9782" y="15793"/>
                  </a:lnTo>
                  <a:lnTo>
                    <a:pt x="9661" y="15939"/>
                  </a:lnTo>
                  <a:lnTo>
                    <a:pt x="9539" y="16085"/>
                  </a:lnTo>
                  <a:lnTo>
                    <a:pt x="9417" y="16279"/>
                  </a:lnTo>
                  <a:lnTo>
                    <a:pt x="9271" y="16279"/>
                  </a:lnTo>
                  <a:lnTo>
                    <a:pt x="9612" y="15817"/>
                  </a:lnTo>
                  <a:lnTo>
                    <a:pt x="9612" y="15793"/>
                  </a:lnTo>
                  <a:lnTo>
                    <a:pt x="9612" y="15768"/>
                  </a:lnTo>
                  <a:lnTo>
                    <a:pt x="9563" y="15768"/>
                  </a:lnTo>
                  <a:lnTo>
                    <a:pt x="9320" y="16012"/>
                  </a:lnTo>
                  <a:lnTo>
                    <a:pt x="9077" y="16255"/>
                  </a:lnTo>
                  <a:lnTo>
                    <a:pt x="8517" y="16255"/>
                  </a:lnTo>
                  <a:lnTo>
                    <a:pt x="8882" y="15720"/>
                  </a:lnTo>
                  <a:lnTo>
                    <a:pt x="8906" y="15695"/>
                  </a:lnTo>
                  <a:lnTo>
                    <a:pt x="8882" y="15671"/>
                  </a:lnTo>
                  <a:lnTo>
                    <a:pt x="9271" y="15671"/>
                  </a:lnTo>
                  <a:lnTo>
                    <a:pt x="9661" y="15622"/>
                  </a:lnTo>
                  <a:close/>
                  <a:moveTo>
                    <a:pt x="10074" y="15768"/>
                  </a:moveTo>
                  <a:lnTo>
                    <a:pt x="10074" y="15841"/>
                  </a:lnTo>
                  <a:lnTo>
                    <a:pt x="10099" y="15939"/>
                  </a:lnTo>
                  <a:lnTo>
                    <a:pt x="10074" y="16060"/>
                  </a:lnTo>
                  <a:lnTo>
                    <a:pt x="10050" y="16182"/>
                  </a:lnTo>
                  <a:lnTo>
                    <a:pt x="9977" y="16304"/>
                  </a:lnTo>
                  <a:lnTo>
                    <a:pt x="9758" y="16279"/>
                  </a:lnTo>
                  <a:lnTo>
                    <a:pt x="9880" y="16012"/>
                  </a:lnTo>
                  <a:lnTo>
                    <a:pt x="9977" y="15890"/>
                  </a:lnTo>
                  <a:lnTo>
                    <a:pt x="10074" y="15768"/>
                  </a:lnTo>
                  <a:close/>
                  <a:moveTo>
                    <a:pt x="6522" y="16571"/>
                  </a:moveTo>
                  <a:lnTo>
                    <a:pt x="6595" y="16620"/>
                  </a:lnTo>
                  <a:lnTo>
                    <a:pt x="6424" y="16888"/>
                  </a:lnTo>
                  <a:lnTo>
                    <a:pt x="6376" y="17034"/>
                  </a:lnTo>
                  <a:lnTo>
                    <a:pt x="6327" y="17180"/>
                  </a:lnTo>
                  <a:lnTo>
                    <a:pt x="6254" y="17082"/>
                  </a:lnTo>
                  <a:lnTo>
                    <a:pt x="6230" y="16985"/>
                  </a:lnTo>
                  <a:lnTo>
                    <a:pt x="6206" y="16912"/>
                  </a:lnTo>
                  <a:lnTo>
                    <a:pt x="6230" y="16815"/>
                  </a:lnTo>
                  <a:lnTo>
                    <a:pt x="6254" y="16839"/>
                  </a:lnTo>
                  <a:lnTo>
                    <a:pt x="6303" y="16839"/>
                  </a:lnTo>
                  <a:lnTo>
                    <a:pt x="6352" y="16815"/>
                  </a:lnTo>
                  <a:lnTo>
                    <a:pt x="6376" y="16766"/>
                  </a:lnTo>
                  <a:lnTo>
                    <a:pt x="6424" y="16596"/>
                  </a:lnTo>
                  <a:lnTo>
                    <a:pt x="6449" y="16596"/>
                  </a:lnTo>
                  <a:lnTo>
                    <a:pt x="6522" y="16571"/>
                  </a:lnTo>
                  <a:close/>
                  <a:moveTo>
                    <a:pt x="7884" y="16693"/>
                  </a:moveTo>
                  <a:lnTo>
                    <a:pt x="7957" y="16717"/>
                  </a:lnTo>
                  <a:lnTo>
                    <a:pt x="7787" y="16985"/>
                  </a:lnTo>
                  <a:lnTo>
                    <a:pt x="7617" y="17253"/>
                  </a:lnTo>
                  <a:lnTo>
                    <a:pt x="7592" y="17326"/>
                  </a:lnTo>
                  <a:lnTo>
                    <a:pt x="7300" y="17326"/>
                  </a:lnTo>
                  <a:lnTo>
                    <a:pt x="7398" y="17107"/>
                  </a:lnTo>
                  <a:lnTo>
                    <a:pt x="7519" y="16888"/>
                  </a:lnTo>
                  <a:lnTo>
                    <a:pt x="7617" y="16717"/>
                  </a:lnTo>
                  <a:lnTo>
                    <a:pt x="7884" y="16693"/>
                  </a:lnTo>
                  <a:close/>
                  <a:moveTo>
                    <a:pt x="8225" y="16717"/>
                  </a:moveTo>
                  <a:lnTo>
                    <a:pt x="8736" y="16742"/>
                  </a:lnTo>
                  <a:lnTo>
                    <a:pt x="8541" y="17034"/>
                  </a:lnTo>
                  <a:lnTo>
                    <a:pt x="8371" y="17326"/>
                  </a:lnTo>
                  <a:lnTo>
                    <a:pt x="7909" y="17326"/>
                  </a:lnTo>
                  <a:lnTo>
                    <a:pt x="7933" y="17277"/>
                  </a:lnTo>
                  <a:lnTo>
                    <a:pt x="8225" y="16717"/>
                  </a:lnTo>
                  <a:close/>
                  <a:moveTo>
                    <a:pt x="9223" y="16742"/>
                  </a:moveTo>
                  <a:lnTo>
                    <a:pt x="8979" y="17350"/>
                  </a:lnTo>
                  <a:lnTo>
                    <a:pt x="8663" y="17350"/>
                  </a:lnTo>
                  <a:lnTo>
                    <a:pt x="8979" y="16742"/>
                  </a:lnTo>
                  <a:close/>
                  <a:moveTo>
                    <a:pt x="9928" y="16742"/>
                  </a:moveTo>
                  <a:lnTo>
                    <a:pt x="9661" y="17253"/>
                  </a:lnTo>
                  <a:lnTo>
                    <a:pt x="9612" y="17350"/>
                  </a:lnTo>
                  <a:lnTo>
                    <a:pt x="9320" y="17350"/>
                  </a:lnTo>
                  <a:lnTo>
                    <a:pt x="9563" y="16742"/>
                  </a:lnTo>
                  <a:close/>
                  <a:moveTo>
                    <a:pt x="10147" y="16839"/>
                  </a:moveTo>
                  <a:lnTo>
                    <a:pt x="10220" y="16961"/>
                  </a:lnTo>
                  <a:lnTo>
                    <a:pt x="10245" y="17107"/>
                  </a:lnTo>
                  <a:lnTo>
                    <a:pt x="10220" y="17228"/>
                  </a:lnTo>
                  <a:lnTo>
                    <a:pt x="10147" y="17350"/>
                  </a:lnTo>
                  <a:lnTo>
                    <a:pt x="9928" y="17350"/>
                  </a:lnTo>
                  <a:lnTo>
                    <a:pt x="9953" y="17277"/>
                  </a:lnTo>
                  <a:lnTo>
                    <a:pt x="10050" y="17082"/>
                  </a:lnTo>
                  <a:lnTo>
                    <a:pt x="10147" y="16839"/>
                  </a:lnTo>
                  <a:close/>
                  <a:moveTo>
                    <a:pt x="6862" y="16693"/>
                  </a:moveTo>
                  <a:lnTo>
                    <a:pt x="7081" y="16717"/>
                  </a:lnTo>
                  <a:lnTo>
                    <a:pt x="7300" y="16717"/>
                  </a:lnTo>
                  <a:lnTo>
                    <a:pt x="7106" y="17009"/>
                  </a:lnTo>
                  <a:lnTo>
                    <a:pt x="6935" y="17326"/>
                  </a:lnTo>
                  <a:lnTo>
                    <a:pt x="6741" y="17350"/>
                  </a:lnTo>
                  <a:lnTo>
                    <a:pt x="6570" y="17399"/>
                  </a:lnTo>
                  <a:lnTo>
                    <a:pt x="6619" y="17204"/>
                  </a:lnTo>
                  <a:lnTo>
                    <a:pt x="6692" y="17034"/>
                  </a:lnTo>
                  <a:lnTo>
                    <a:pt x="6862" y="16693"/>
                  </a:lnTo>
                  <a:close/>
                  <a:moveTo>
                    <a:pt x="6473" y="17618"/>
                  </a:moveTo>
                  <a:lnTo>
                    <a:pt x="6643" y="17691"/>
                  </a:lnTo>
                  <a:lnTo>
                    <a:pt x="6814" y="17715"/>
                  </a:lnTo>
                  <a:lnTo>
                    <a:pt x="6789" y="17910"/>
                  </a:lnTo>
                  <a:lnTo>
                    <a:pt x="6765" y="18080"/>
                  </a:lnTo>
                  <a:lnTo>
                    <a:pt x="6643" y="17983"/>
                  </a:lnTo>
                  <a:lnTo>
                    <a:pt x="6546" y="17861"/>
                  </a:lnTo>
                  <a:lnTo>
                    <a:pt x="6352" y="17642"/>
                  </a:lnTo>
                  <a:lnTo>
                    <a:pt x="6376" y="17618"/>
                  </a:lnTo>
                  <a:lnTo>
                    <a:pt x="6424" y="17642"/>
                  </a:lnTo>
                  <a:lnTo>
                    <a:pt x="6473" y="17618"/>
                  </a:lnTo>
                  <a:close/>
                  <a:moveTo>
                    <a:pt x="7398" y="17739"/>
                  </a:moveTo>
                  <a:lnTo>
                    <a:pt x="7300" y="18031"/>
                  </a:lnTo>
                  <a:lnTo>
                    <a:pt x="7252" y="18177"/>
                  </a:lnTo>
                  <a:lnTo>
                    <a:pt x="7252" y="18299"/>
                  </a:lnTo>
                  <a:lnTo>
                    <a:pt x="7008" y="18202"/>
                  </a:lnTo>
                  <a:lnTo>
                    <a:pt x="7154" y="17739"/>
                  </a:lnTo>
                  <a:close/>
                  <a:moveTo>
                    <a:pt x="8833" y="17715"/>
                  </a:moveTo>
                  <a:lnTo>
                    <a:pt x="8785" y="17837"/>
                  </a:lnTo>
                  <a:lnTo>
                    <a:pt x="8736" y="17983"/>
                  </a:lnTo>
                  <a:lnTo>
                    <a:pt x="8712" y="18104"/>
                  </a:lnTo>
                  <a:lnTo>
                    <a:pt x="8736" y="18153"/>
                  </a:lnTo>
                  <a:lnTo>
                    <a:pt x="8736" y="18202"/>
                  </a:lnTo>
                  <a:lnTo>
                    <a:pt x="8809" y="18250"/>
                  </a:lnTo>
                  <a:lnTo>
                    <a:pt x="8882" y="18250"/>
                  </a:lnTo>
                  <a:lnTo>
                    <a:pt x="8931" y="18226"/>
                  </a:lnTo>
                  <a:lnTo>
                    <a:pt x="9004" y="18153"/>
                  </a:lnTo>
                  <a:lnTo>
                    <a:pt x="9125" y="17958"/>
                  </a:lnTo>
                  <a:lnTo>
                    <a:pt x="9198" y="17739"/>
                  </a:lnTo>
                  <a:lnTo>
                    <a:pt x="9393" y="17739"/>
                  </a:lnTo>
                  <a:lnTo>
                    <a:pt x="9369" y="17861"/>
                  </a:lnTo>
                  <a:lnTo>
                    <a:pt x="9369" y="18007"/>
                  </a:lnTo>
                  <a:lnTo>
                    <a:pt x="9125" y="18153"/>
                  </a:lnTo>
                  <a:lnTo>
                    <a:pt x="8833" y="18275"/>
                  </a:lnTo>
                  <a:lnTo>
                    <a:pt x="8566" y="18372"/>
                  </a:lnTo>
                  <a:lnTo>
                    <a:pt x="8249" y="18421"/>
                  </a:lnTo>
                  <a:lnTo>
                    <a:pt x="8274" y="18275"/>
                  </a:lnTo>
                  <a:lnTo>
                    <a:pt x="8371" y="17983"/>
                  </a:lnTo>
                  <a:lnTo>
                    <a:pt x="8468" y="17715"/>
                  </a:lnTo>
                  <a:close/>
                  <a:moveTo>
                    <a:pt x="8176" y="17715"/>
                  </a:moveTo>
                  <a:lnTo>
                    <a:pt x="8030" y="18056"/>
                  </a:lnTo>
                  <a:lnTo>
                    <a:pt x="7957" y="18250"/>
                  </a:lnTo>
                  <a:lnTo>
                    <a:pt x="7933" y="18445"/>
                  </a:lnTo>
                  <a:lnTo>
                    <a:pt x="7738" y="18421"/>
                  </a:lnTo>
                  <a:lnTo>
                    <a:pt x="7568" y="18396"/>
                  </a:lnTo>
                  <a:lnTo>
                    <a:pt x="7568" y="18226"/>
                  </a:lnTo>
                  <a:lnTo>
                    <a:pt x="7641" y="17983"/>
                  </a:lnTo>
                  <a:lnTo>
                    <a:pt x="7738" y="17715"/>
                  </a:lnTo>
                  <a:close/>
                  <a:moveTo>
                    <a:pt x="8128" y="2094"/>
                  </a:moveTo>
                  <a:lnTo>
                    <a:pt x="7714" y="2142"/>
                  </a:lnTo>
                  <a:lnTo>
                    <a:pt x="7325" y="2191"/>
                  </a:lnTo>
                  <a:lnTo>
                    <a:pt x="6935" y="2264"/>
                  </a:lnTo>
                  <a:lnTo>
                    <a:pt x="6546" y="2386"/>
                  </a:lnTo>
                  <a:lnTo>
                    <a:pt x="6181" y="2507"/>
                  </a:lnTo>
                  <a:lnTo>
                    <a:pt x="5841" y="2653"/>
                  </a:lnTo>
                  <a:lnTo>
                    <a:pt x="5500" y="2824"/>
                  </a:lnTo>
                  <a:lnTo>
                    <a:pt x="5184" y="3018"/>
                  </a:lnTo>
                  <a:lnTo>
                    <a:pt x="4892" y="3237"/>
                  </a:lnTo>
                  <a:lnTo>
                    <a:pt x="4551" y="3554"/>
                  </a:lnTo>
                  <a:lnTo>
                    <a:pt x="4210" y="3918"/>
                  </a:lnTo>
                  <a:lnTo>
                    <a:pt x="3918" y="4332"/>
                  </a:lnTo>
                  <a:lnTo>
                    <a:pt x="3626" y="4746"/>
                  </a:lnTo>
                  <a:lnTo>
                    <a:pt x="3383" y="5159"/>
                  </a:lnTo>
                  <a:lnTo>
                    <a:pt x="3164" y="5549"/>
                  </a:lnTo>
                  <a:lnTo>
                    <a:pt x="3018" y="5889"/>
                  </a:lnTo>
                  <a:lnTo>
                    <a:pt x="2921" y="6157"/>
                  </a:lnTo>
                  <a:lnTo>
                    <a:pt x="2823" y="6595"/>
                  </a:lnTo>
                  <a:lnTo>
                    <a:pt x="2775" y="7057"/>
                  </a:lnTo>
                  <a:lnTo>
                    <a:pt x="2750" y="7495"/>
                  </a:lnTo>
                  <a:lnTo>
                    <a:pt x="2775" y="7958"/>
                  </a:lnTo>
                  <a:lnTo>
                    <a:pt x="2823" y="8396"/>
                  </a:lnTo>
                  <a:lnTo>
                    <a:pt x="2921" y="8834"/>
                  </a:lnTo>
                  <a:lnTo>
                    <a:pt x="3067" y="9272"/>
                  </a:lnTo>
                  <a:lnTo>
                    <a:pt x="3237" y="9685"/>
                  </a:lnTo>
                  <a:lnTo>
                    <a:pt x="3602" y="10367"/>
                  </a:lnTo>
                  <a:lnTo>
                    <a:pt x="3991" y="11024"/>
                  </a:lnTo>
                  <a:lnTo>
                    <a:pt x="4843" y="12337"/>
                  </a:lnTo>
                  <a:lnTo>
                    <a:pt x="5281" y="13019"/>
                  </a:lnTo>
                  <a:lnTo>
                    <a:pt x="5476" y="13384"/>
                  </a:lnTo>
                  <a:lnTo>
                    <a:pt x="5646" y="13724"/>
                  </a:lnTo>
                  <a:lnTo>
                    <a:pt x="5792" y="14089"/>
                  </a:lnTo>
                  <a:lnTo>
                    <a:pt x="5914" y="14454"/>
                  </a:lnTo>
                  <a:lnTo>
                    <a:pt x="5987" y="14844"/>
                  </a:lnTo>
                  <a:lnTo>
                    <a:pt x="5987" y="15282"/>
                  </a:lnTo>
                  <a:lnTo>
                    <a:pt x="5962" y="15379"/>
                  </a:lnTo>
                  <a:lnTo>
                    <a:pt x="5962" y="15428"/>
                  </a:lnTo>
                  <a:lnTo>
                    <a:pt x="5889" y="15525"/>
                  </a:lnTo>
                  <a:lnTo>
                    <a:pt x="5841" y="15647"/>
                  </a:lnTo>
                  <a:lnTo>
                    <a:pt x="5816" y="15768"/>
                  </a:lnTo>
                  <a:lnTo>
                    <a:pt x="5792" y="15914"/>
                  </a:lnTo>
                  <a:lnTo>
                    <a:pt x="5816" y="16036"/>
                  </a:lnTo>
                  <a:lnTo>
                    <a:pt x="5841" y="16158"/>
                  </a:lnTo>
                  <a:lnTo>
                    <a:pt x="5889" y="16279"/>
                  </a:lnTo>
                  <a:lnTo>
                    <a:pt x="5962" y="16377"/>
                  </a:lnTo>
                  <a:lnTo>
                    <a:pt x="5865" y="16474"/>
                  </a:lnTo>
                  <a:lnTo>
                    <a:pt x="5792" y="16620"/>
                  </a:lnTo>
                  <a:lnTo>
                    <a:pt x="5768" y="16766"/>
                  </a:lnTo>
                  <a:lnTo>
                    <a:pt x="5768" y="16912"/>
                  </a:lnTo>
                  <a:lnTo>
                    <a:pt x="5768" y="17058"/>
                  </a:lnTo>
                  <a:lnTo>
                    <a:pt x="5816" y="17204"/>
                  </a:lnTo>
                  <a:lnTo>
                    <a:pt x="5889" y="17350"/>
                  </a:lnTo>
                  <a:lnTo>
                    <a:pt x="5987" y="17472"/>
                  </a:lnTo>
                  <a:lnTo>
                    <a:pt x="5962" y="17496"/>
                  </a:lnTo>
                  <a:lnTo>
                    <a:pt x="5914" y="17618"/>
                  </a:lnTo>
                  <a:lnTo>
                    <a:pt x="5914" y="17715"/>
                  </a:lnTo>
                  <a:lnTo>
                    <a:pt x="5938" y="17837"/>
                  </a:lnTo>
                  <a:lnTo>
                    <a:pt x="5987" y="17934"/>
                  </a:lnTo>
                  <a:lnTo>
                    <a:pt x="6133" y="18129"/>
                  </a:lnTo>
                  <a:lnTo>
                    <a:pt x="6303" y="18299"/>
                  </a:lnTo>
                  <a:lnTo>
                    <a:pt x="6424" y="18421"/>
                  </a:lnTo>
                  <a:lnTo>
                    <a:pt x="6570" y="18518"/>
                  </a:lnTo>
                  <a:lnTo>
                    <a:pt x="6862" y="18688"/>
                  </a:lnTo>
                  <a:lnTo>
                    <a:pt x="7179" y="18810"/>
                  </a:lnTo>
                  <a:lnTo>
                    <a:pt x="7495" y="18859"/>
                  </a:lnTo>
                  <a:lnTo>
                    <a:pt x="7738" y="18883"/>
                  </a:lnTo>
                  <a:lnTo>
                    <a:pt x="7982" y="18883"/>
                  </a:lnTo>
                  <a:lnTo>
                    <a:pt x="8030" y="18956"/>
                  </a:lnTo>
                  <a:lnTo>
                    <a:pt x="8079" y="18980"/>
                  </a:lnTo>
                  <a:lnTo>
                    <a:pt x="8128" y="18980"/>
                  </a:lnTo>
                  <a:lnTo>
                    <a:pt x="8176" y="18956"/>
                  </a:lnTo>
                  <a:lnTo>
                    <a:pt x="8201" y="18907"/>
                  </a:lnTo>
                  <a:lnTo>
                    <a:pt x="8201" y="18883"/>
                  </a:lnTo>
                  <a:lnTo>
                    <a:pt x="8493" y="18834"/>
                  </a:lnTo>
                  <a:lnTo>
                    <a:pt x="8785" y="18761"/>
                  </a:lnTo>
                  <a:lnTo>
                    <a:pt x="9052" y="18664"/>
                  </a:lnTo>
                  <a:lnTo>
                    <a:pt x="9320" y="18542"/>
                  </a:lnTo>
                  <a:lnTo>
                    <a:pt x="9563" y="18396"/>
                  </a:lnTo>
                  <a:lnTo>
                    <a:pt x="9807" y="18226"/>
                  </a:lnTo>
                  <a:lnTo>
                    <a:pt x="10050" y="18056"/>
                  </a:lnTo>
                  <a:lnTo>
                    <a:pt x="10269" y="17837"/>
                  </a:lnTo>
                  <a:lnTo>
                    <a:pt x="10318" y="17764"/>
                  </a:lnTo>
                  <a:lnTo>
                    <a:pt x="10342" y="17691"/>
                  </a:lnTo>
                  <a:lnTo>
                    <a:pt x="10464" y="17593"/>
                  </a:lnTo>
                  <a:lnTo>
                    <a:pt x="10537" y="17447"/>
                  </a:lnTo>
                  <a:lnTo>
                    <a:pt x="10585" y="17301"/>
                  </a:lnTo>
                  <a:lnTo>
                    <a:pt x="10634" y="17107"/>
                  </a:lnTo>
                  <a:lnTo>
                    <a:pt x="10634" y="16936"/>
                  </a:lnTo>
                  <a:lnTo>
                    <a:pt x="10585" y="16742"/>
                  </a:lnTo>
                  <a:lnTo>
                    <a:pt x="10512" y="16596"/>
                  </a:lnTo>
                  <a:lnTo>
                    <a:pt x="10391" y="16474"/>
                  </a:lnTo>
                  <a:lnTo>
                    <a:pt x="10488" y="16255"/>
                  </a:lnTo>
                  <a:lnTo>
                    <a:pt x="10537" y="16036"/>
                  </a:lnTo>
                  <a:lnTo>
                    <a:pt x="10537" y="15817"/>
                  </a:lnTo>
                  <a:lnTo>
                    <a:pt x="10488" y="15574"/>
                  </a:lnTo>
                  <a:lnTo>
                    <a:pt x="10415" y="15476"/>
                  </a:lnTo>
                  <a:lnTo>
                    <a:pt x="10342" y="15379"/>
                  </a:lnTo>
                  <a:lnTo>
                    <a:pt x="10342" y="15306"/>
                  </a:lnTo>
                  <a:lnTo>
                    <a:pt x="10415" y="14965"/>
                  </a:lnTo>
                  <a:lnTo>
                    <a:pt x="10464" y="14625"/>
                  </a:lnTo>
                  <a:lnTo>
                    <a:pt x="10512" y="14284"/>
                  </a:lnTo>
                  <a:lnTo>
                    <a:pt x="10585" y="13943"/>
                  </a:lnTo>
                  <a:lnTo>
                    <a:pt x="10658" y="13700"/>
                  </a:lnTo>
                  <a:lnTo>
                    <a:pt x="10756" y="13457"/>
                  </a:lnTo>
                  <a:lnTo>
                    <a:pt x="10999" y="12994"/>
                  </a:lnTo>
                  <a:lnTo>
                    <a:pt x="11023" y="12970"/>
                  </a:lnTo>
                  <a:lnTo>
                    <a:pt x="11023" y="12946"/>
                  </a:lnTo>
                  <a:lnTo>
                    <a:pt x="11340" y="12459"/>
                  </a:lnTo>
                  <a:lnTo>
                    <a:pt x="11632" y="11972"/>
                  </a:lnTo>
                  <a:lnTo>
                    <a:pt x="12191" y="11194"/>
                  </a:lnTo>
                  <a:lnTo>
                    <a:pt x="12483" y="10780"/>
                  </a:lnTo>
                  <a:lnTo>
                    <a:pt x="12751" y="10367"/>
                  </a:lnTo>
                  <a:lnTo>
                    <a:pt x="12994" y="9953"/>
                  </a:lnTo>
                  <a:lnTo>
                    <a:pt x="13213" y="9515"/>
                  </a:lnTo>
                  <a:lnTo>
                    <a:pt x="13384" y="9053"/>
                  </a:lnTo>
                  <a:lnTo>
                    <a:pt x="13457" y="8809"/>
                  </a:lnTo>
                  <a:lnTo>
                    <a:pt x="13505" y="8590"/>
                  </a:lnTo>
                  <a:lnTo>
                    <a:pt x="13554" y="8152"/>
                  </a:lnTo>
                  <a:lnTo>
                    <a:pt x="13554" y="7714"/>
                  </a:lnTo>
                  <a:lnTo>
                    <a:pt x="13505" y="7276"/>
                  </a:lnTo>
                  <a:lnTo>
                    <a:pt x="13432" y="6838"/>
                  </a:lnTo>
                  <a:lnTo>
                    <a:pt x="13335" y="6400"/>
                  </a:lnTo>
                  <a:lnTo>
                    <a:pt x="13213" y="5962"/>
                  </a:lnTo>
                  <a:lnTo>
                    <a:pt x="12946" y="5135"/>
                  </a:lnTo>
                  <a:lnTo>
                    <a:pt x="12800" y="4770"/>
                  </a:lnTo>
                  <a:lnTo>
                    <a:pt x="12605" y="4429"/>
                  </a:lnTo>
                  <a:lnTo>
                    <a:pt x="12386" y="4113"/>
                  </a:lnTo>
                  <a:lnTo>
                    <a:pt x="12143" y="3797"/>
                  </a:lnTo>
                  <a:lnTo>
                    <a:pt x="12143" y="3773"/>
                  </a:lnTo>
                  <a:lnTo>
                    <a:pt x="12094" y="3675"/>
                  </a:lnTo>
                  <a:lnTo>
                    <a:pt x="12021" y="3602"/>
                  </a:lnTo>
                  <a:lnTo>
                    <a:pt x="11948" y="3554"/>
                  </a:lnTo>
                  <a:lnTo>
                    <a:pt x="11851" y="3505"/>
                  </a:lnTo>
                  <a:lnTo>
                    <a:pt x="11607" y="3286"/>
                  </a:lnTo>
                  <a:lnTo>
                    <a:pt x="11340" y="3091"/>
                  </a:lnTo>
                  <a:lnTo>
                    <a:pt x="11072" y="2897"/>
                  </a:lnTo>
                  <a:lnTo>
                    <a:pt x="10804" y="2726"/>
                  </a:lnTo>
                  <a:lnTo>
                    <a:pt x="10464" y="2556"/>
                  </a:lnTo>
                  <a:lnTo>
                    <a:pt x="10099" y="2386"/>
                  </a:lnTo>
                  <a:lnTo>
                    <a:pt x="9709" y="2264"/>
                  </a:lnTo>
                  <a:lnTo>
                    <a:pt x="9320" y="2191"/>
                  </a:lnTo>
                  <a:lnTo>
                    <a:pt x="8931" y="2142"/>
                  </a:lnTo>
                  <a:lnTo>
                    <a:pt x="8517" y="2094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E6941159-9A9B-4FC2-A1B2-CE18B01B518B}"/>
              </a:ext>
            </a:extLst>
          </p:cNvPr>
          <p:cNvSpPr/>
          <p:nvPr/>
        </p:nvSpPr>
        <p:spPr>
          <a:xfrm>
            <a:off x="411168" y="1683008"/>
            <a:ext cx="11710153" cy="55597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457189" lvl="1" indent="-457189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教師專業成長暨取得專業證照獎勵機制</a:t>
            </a:r>
            <a:endParaRPr lang="en-US" altLang="zh-TW" sz="2667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90575" lvl="2" indent="-38099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申請人：本校專任教師</a:t>
            </a:r>
            <a:r>
              <a:rPr lang="en-US" altLang="zh-TW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含專任運動教練、專業技術人員及專案教師</a:t>
            </a:r>
            <a:r>
              <a:rPr lang="en-US" altLang="zh-TW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sz="2667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90575" lvl="2" indent="-38099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申請報名費補助：研討會、短期研習、課程進修、證照進修。</a:t>
            </a:r>
            <a:endParaRPr lang="en-US" altLang="zh-TW" sz="2667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90575" lvl="2" indent="-38099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申請證照獎勵金：教師於本校服務期間考取國際級、國家級或等同等級之證照。</a:t>
            </a:r>
            <a:endParaRPr lang="en-US" altLang="zh-TW" sz="2667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90575" lvl="2" indent="-38099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第一梯次申請</a:t>
            </a:r>
            <a:r>
              <a:rPr lang="zh-TW" altLang="en-US" sz="2667" b="1" dirty="0">
                <a:latin typeface="Arial" panose="020B0604020202020204" pitchFamily="34" charset="0"/>
                <a:cs typeface="Arial" panose="020B0604020202020204" pitchFamily="34" charset="0"/>
              </a:rPr>
              <a:t>：預計於</a:t>
            </a:r>
            <a:r>
              <a:rPr lang="en-US" altLang="zh-TW" sz="2667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zh-TW" altLang="en-US" sz="2667" b="1" dirty="0">
                <a:latin typeface="Arial" panose="020B0604020202020204" pitchFamily="34" charset="0"/>
                <a:cs typeface="Arial" panose="020B0604020202020204" pitchFamily="34" charset="0"/>
              </a:rPr>
              <a:t>月公告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sz="2667" b="1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609585" lvl="2">
              <a:lnSpc>
                <a:spcPct val="150000"/>
              </a:lnSpc>
            </a:pP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		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       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申請獎勵期間：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113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-113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7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31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日止。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</a:p>
          <a:p>
            <a:pPr marL="990575" lvl="2" indent="-38099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第二梯次申請：預計於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10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月公告。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申請獎勵期間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113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8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-12</a:t>
            </a:r>
            <a:r>
              <a:rPr lang="zh-TW" altLang="en-US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月初</a:t>
            </a:r>
            <a:r>
              <a:rPr lang="en-US" altLang="zh-TW" sz="2667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</a:p>
          <a:p>
            <a:pPr marL="990575" lvl="2" indent="-38099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sz="2667" b="1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4591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D641C1B-EFA1-9A7C-890D-746C71B9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6F1D9C-2F60-4C9E-A743-07AC54246C04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ABBC612-FD32-4585-811B-532E215AE246}"/>
              </a:ext>
            </a:extLst>
          </p:cNvPr>
          <p:cNvSpPr/>
          <p:nvPr/>
        </p:nvSpPr>
        <p:spPr>
          <a:xfrm>
            <a:off x="369820" y="1694786"/>
            <a:ext cx="11387336" cy="44461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457189" lvl="1" indent="-457189">
              <a:lnSpc>
                <a:spcPts val="4267"/>
              </a:lnSpc>
              <a:buFont typeface="Wingdings" panose="05000000000000000000" pitchFamily="2" charset="2"/>
              <a:buChar char="n"/>
            </a:pP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教師評鑑：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85" lvl="2">
              <a:lnSpc>
                <a:spcPts val="4267"/>
              </a:lnSpc>
            </a:pP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112-2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學期教師評鑑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人，已於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年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月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日臺體教字第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1122100413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號函通知。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lvl="1" indent="-457189">
              <a:lnSpc>
                <a:spcPts val="4267"/>
              </a:lnSpc>
              <a:buFont typeface="Wingdings" panose="05000000000000000000" pitchFamily="2" charset="2"/>
              <a:buChar char="n"/>
            </a:pP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產學雙師：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73" lvl="2" indent="-457189">
              <a:lnSpc>
                <a:spcPts val="4267"/>
              </a:lnSpc>
              <a:buFont typeface="Wingdings" panose="05000000000000000000" pitchFamily="2" charset="2"/>
              <a:buChar char="ü"/>
            </a:pP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預計申請期程：</a:t>
            </a:r>
            <a:r>
              <a:rPr lang="zh-TW" altLang="en-US" sz="26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即日起至</a:t>
            </a:r>
            <a:r>
              <a:rPr lang="en-US" altLang="zh-TW" sz="26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113/02/28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或申請課程數達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節次截止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。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73" lvl="2" indent="-457189">
              <a:lnSpc>
                <a:spcPts val="4267"/>
              </a:lnSpc>
              <a:buFont typeface="Wingdings" panose="05000000000000000000" pitchFamily="2" charset="2"/>
              <a:buChar char="ü"/>
            </a:pP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預計辦理期程：</a:t>
            </a:r>
            <a:r>
              <a:rPr lang="en-US" altLang="zh-TW" sz="26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113/03/06-113/06/07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，補助講座鐘點費與交通費，每名教師 至多申請 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次上課 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次上課填寫一份申請單 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lvl="1" indent="-457189">
              <a:lnSpc>
                <a:spcPts val="4267"/>
              </a:lnSpc>
              <a:buFont typeface="Wingdings" panose="05000000000000000000" pitchFamily="2" charset="2"/>
              <a:buChar char="n"/>
            </a:pPr>
            <a:endParaRPr lang="en-US" altLang="zh-TW" sz="2667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Google Shape;1974;p24">
            <a:extLst>
              <a:ext uri="{FF2B5EF4-FFF2-40B4-BE49-F238E27FC236}">
                <a16:creationId xmlns:a16="http://schemas.microsoft.com/office/drawing/2014/main" id="{E46C3A85-B976-453F-A861-D4A730D8FF17}"/>
              </a:ext>
            </a:extLst>
          </p:cNvPr>
          <p:cNvSpPr txBox="1">
            <a:spLocks/>
          </p:cNvSpPr>
          <p:nvPr/>
        </p:nvSpPr>
        <p:spPr>
          <a:xfrm>
            <a:off x="1885594" y="717060"/>
            <a:ext cx="9174000" cy="7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defTabSz="914354">
              <a:defRPr/>
            </a:pPr>
            <a:r>
              <a:rPr lang="en-US" altLang="zh-TW" sz="4800" dirty="0"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112-2</a:t>
            </a:r>
            <a:r>
              <a:rPr lang="zh-TW" altLang="en-US" sz="4800" dirty="0"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學期規劃事項</a:t>
            </a:r>
            <a:endParaRPr lang="zh-CN" altLang="en-US" sz="4800" dirty="0">
              <a:solidFill>
                <a:prstClr val="black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7CAA060D-3847-4C4A-891D-D64FB5027C48}"/>
              </a:ext>
            </a:extLst>
          </p:cNvPr>
          <p:cNvGrpSpPr/>
          <p:nvPr/>
        </p:nvGrpSpPr>
        <p:grpSpPr>
          <a:xfrm>
            <a:off x="2099592" y="328621"/>
            <a:ext cx="1400805" cy="1383177"/>
            <a:chOff x="795781" y="136799"/>
            <a:chExt cx="1490016" cy="1491867"/>
          </a:xfrm>
        </p:grpSpPr>
        <p:sp>
          <p:nvSpPr>
            <p:cNvPr id="7" name="Google Shape;1936;p19">
              <a:extLst>
                <a:ext uri="{FF2B5EF4-FFF2-40B4-BE49-F238E27FC236}">
                  <a16:creationId xmlns:a16="http://schemas.microsoft.com/office/drawing/2014/main" id="{677918F2-67AA-46DF-8161-A7C5F2847560}"/>
                </a:ext>
              </a:extLst>
            </p:cNvPr>
            <p:cNvSpPr/>
            <p:nvPr/>
          </p:nvSpPr>
          <p:spPr>
            <a:xfrm>
              <a:off x="795781" y="136799"/>
              <a:ext cx="1490016" cy="1491867"/>
            </a:xfrm>
            <a:custGeom>
              <a:avLst/>
              <a:gdLst/>
              <a:ahLst/>
              <a:cxnLst/>
              <a:rect l="l" t="t" r="r" b="b"/>
              <a:pathLst>
                <a:path w="89712" h="82958" extrusionOk="0">
                  <a:moveTo>
                    <a:pt x="52672" y="2049"/>
                  </a:moveTo>
                  <a:cubicBezTo>
                    <a:pt x="40979" y="2915"/>
                    <a:pt x="28376" y="5688"/>
                    <a:pt x="19269" y="13072"/>
                  </a:cubicBezTo>
                  <a:cubicBezTo>
                    <a:pt x="7810" y="22364"/>
                    <a:pt x="-450" y="41692"/>
                    <a:pt x="5574" y="55159"/>
                  </a:cubicBezTo>
                  <a:cubicBezTo>
                    <a:pt x="12935" y="71613"/>
                    <a:pt x="33988" y="83483"/>
                    <a:pt x="52004" y="82883"/>
                  </a:cubicBezTo>
                  <a:cubicBezTo>
                    <a:pt x="62654" y="82528"/>
                    <a:pt x="75555" y="78169"/>
                    <a:pt x="80730" y="68854"/>
                  </a:cubicBezTo>
                  <a:cubicBezTo>
                    <a:pt x="89352" y="53334"/>
                    <a:pt x="86569" y="30516"/>
                    <a:pt x="76722" y="15744"/>
                  </a:cubicBezTo>
                  <a:cubicBezTo>
                    <a:pt x="69002" y="4163"/>
                    <a:pt x="51061" y="-2643"/>
                    <a:pt x="37641" y="1047"/>
                  </a:cubicBezTo>
                  <a:cubicBezTo>
                    <a:pt x="22585" y="5187"/>
                    <a:pt x="4685" y="14958"/>
                    <a:pt x="898" y="30107"/>
                  </a:cubicBezTo>
                  <a:cubicBezTo>
                    <a:pt x="-3402" y="47308"/>
                    <a:pt x="8934" y="71200"/>
                    <a:pt x="25616" y="77205"/>
                  </a:cubicBezTo>
                  <a:cubicBezTo>
                    <a:pt x="45696" y="84433"/>
                    <a:pt x="76756" y="77025"/>
                    <a:pt x="86743" y="58165"/>
                  </a:cubicBezTo>
                  <a:cubicBezTo>
                    <a:pt x="93824" y="44791"/>
                    <a:pt x="86932" y="25486"/>
                    <a:pt x="77390" y="13740"/>
                  </a:cubicBezTo>
                  <a:cubicBezTo>
                    <a:pt x="74163" y="9767"/>
                    <a:pt x="71332" y="4292"/>
                    <a:pt x="66367" y="3051"/>
                  </a:cubicBez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8" name="Google Shape;1937;p19">
              <a:extLst>
                <a:ext uri="{FF2B5EF4-FFF2-40B4-BE49-F238E27FC236}">
                  <a16:creationId xmlns:a16="http://schemas.microsoft.com/office/drawing/2014/main" id="{2C5CE848-BC3B-42FC-8A6D-1ECB21AB2452}"/>
                </a:ext>
              </a:extLst>
            </p:cNvPr>
            <p:cNvSpPr/>
            <p:nvPr/>
          </p:nvSpPr>
          <p:spPr>
            <a:xfrm>
              <a:off x="1160653" y="460776"/>
              <a:ext cx="760271" cy="843911"/>
            </a:xfrm>
            <a:custGeom>
              <a:avLst/>
              <a:gdLst/>
              <a:ahLst/>
              <a:cxnLst/>
              <a:rect l="l" t="t" r="r" b="b"/>
              <a:pathLst>
                <a:path w="15817" h="18981" extrusionOk="0">
                  <a:moveTo>
                    <a:pt x="11364" y="1"/>
                  </a:moveTo>
                  <a:lnTo>
                    <a:pt x="11242" y="25"/>
                  </a:lnTo>
                  <a:lnTo>
                    <a:pt x="11169" y="74"/>
                  </a:lnTo>
                  <a:lnTo>
                    <a:pt x="11096" y="171"/>
                  </a:lnTo>
                  <a:lnTo>
                    <a:pt x="10780" y="731"/>
                  </a:lnTo>
                  <a:lnTo>
                    <a:pt x="10634" y="999"/>
                  </a:lnTo>
                  <a:lnTo>
                    <a:pt x="10537" y="1315"/>
                  </a:lnTo>
                  <a:lnTo>
                    <a:pt x="10512" y="1388"/>
                  </a:lnTo>
                  <a:lnTo>
                    <a:pt x="10537" y="1461"/>
                  </a:lnTo>
                  <a:lnTo>
                    <a:pt x="10585" y="1534"/>
                  </a:lnTo>
                  <a:lnTo>
                    <a:pt x="10634" y="1583"/>
                  </a:lnTo>
                  <a:lnTo>
                    <a:pt x="10707" y="1607"/>
                  </a:lnTo>
                  <a:lnTo>
                    <a:pt x="10804" y="1631"/>
                  </a:lnTo>
                  <a:lnTo>
                    <a:pt x="10877" y="1607"/>
                  </a:lnTo>
                  <a:lnTo>
                    <a:pt x="10950" y="1558"/>
                  </a:lnTo>
                  <a:lnTo>
                    <a:pt x="11145" y="1315"/>
                  </a:lnTo>
                  <a:lnTo>
                    <a:pt x="11291" y="1047"/>
                  </a:lnTo>
                  <a:lnTo>
                    <a:pt x="11510" y="731"/>
                  </a:lnTo>
                  <a:lnTo>
                    <a:pt x="11583" y="682"/>
                  </a:lnTo>
                  <a:lnTo>
                    <a:pt x="11656" y="609"/>
                  </a:lnTo>
                  <a:lnTo>
                    <a:pt x="11705" y="463"/>
                  </a:lnTo>
                  <a:lnTo>
                    <a:pt x="11729" y="342"/>
                  </a:lnTo>
                  <a:lnTo>
                    <a:pt x="11705" y="220"/>
                  </a:lnTo>
                  <a:lnTo>
                    <a:pt x="11656" y="123"/>
                  </a:lnTo>
                  <a:lnTo>
                    <a:pt x="11583" y="50"/>
                  </a:lnTo>
                  <a:lnTo>
                    <a:pt x="11486" y="25"/>
                  </a:lnTo>
                  <a:lnTo>
                    <a:pt x="11461" y="1"/>
                  </a:lnTo>
                  <a:close/>
                  <a:moveTo>
                    <a:pt x="3821" y="171"/>
                  </a:moveTo>
                  <a:lnTo>
                    <a:pt x="3748" y="196"/>
                  </a:lnTo>
                  <a:lnTo>
                    <a:pt x="3699" y="244"/>
                  </a:lnTo>
                  <a:lnTo>
                    <a:pt x="3651" y="317"/>
                  </a:lnTo>
                  <a:lnTo>
                    <a:pt x="3651" y="390"/>
                  </a:lnTo>
                  <a:lnTo>
                    <a:pt x="3651" y="463"/>
                  </a:lnTo>
                  <a:lnTo>
                    <a:pt x="3699" y="634"/>
                  </a:lnTo>
                  <a:lnTo>
                    <a:pt x="3772" y="804"/>
                  </a:lnTo>
                  <a:lnTo>
                    <a:pt x="3943" y="1120"/>
                  </a:lnTo>
                  <a:lnTo>
                    <a:pt x="4113" y="1461"/>
                  </a:lnTo>
                  <a:lnTo>
                    <a:pt x="4259" y="1802"/>
                  </a:lnTo>
                  <a:lnTo>
                    <a:pt x="4332" y="1923"/>
                  </a:lnTo>
                  <a:lnTo>
                    <a:pt x="4429" y="1996"/>
                  </a:lnTo>
                  <a:lnTo>
                    <a:pt x="4527" y="2021"/>
                  </a:lnTo>
                  <a:lnTo>
                    <a:pt x="4624" y="1996"/>
                  </a:lnTo>
                  <a:lnTo>
                    <a:pt x="4721" y="1972"/>
                  </a:lnTo>
                  <a:lnTo>
                    <a:pt x="4794" y="1899"/>
                  </a:lnTo>
                  <a:lnTo>
                    <a:pt x="4843" y="1777"/>
                  </a:lnTo>
                  <a:lnTo>
                    <a:pt x="4843" y="1656"/>
                  </a:lnTo>
                  <a:lnTo>
                    <a:pt x="4794" y="1461"/>
                  </a:lnTo>
                  <a:lnTo>
                    <a:pt x="4697" y="1266"/>
                  </a:lnTo>
                  <a:lnTo>
                    <a:pt x="4502" y="901"/>
                  </a:lnTo>
                  <a:lnTo>
                    <a:pt x="4283" y="536"/>
                  </a:lnTo>
                  <a:lnTo>
                    <a:pt x="4162" y="390"/>
                  </a:lnTo>
                  <a:lnTo>
                    <a:pt x="4040" y="244"/>
                  </a:lnTo>
                  <a:lnTo>
                    <a:pt x="3967" y="196"/>
                  </a:lnTo>
                  <a:lnTo>
                    <a:pt x="3894" y="171"/>
                  </a:lnTo>
                  <a:close/>
                  <a:moveTo>
                    <a:pt x="15452" y="4405"/>
                  </a:moveTo>
                  <a:lnTo>
                    <a:pt x="15379" y="4429"/>
                  </a:lnTo>
                  <a:lnTo>
                    <a:pt x="15306" y="4454"/>
                  </a:lnTo>
                  <a:lnTo>
                    <a:pt x="15135" y="4551"/>
                  </a:lnTo>
                  <a:lnTo>
                    <a:pt x="14941" y="4600"/>
                  </a:lnTo>
                  <a:lnTo>
                    <a:pt x="14551" y="4697"/>
                  </a:lnTo>
                  <a:lnTo>
                    <a:pt x="14357" y="4746"/>
                  </a:lnTo>
                  <a:lnTo>
                    <a:pt x="14162" y="4819"/>
                  </a:lnTo>
                  <a:lnTo>
                    <a:pt x="14016" y="4916"/>
                  </a:lnTo>
                  <a:lnTo>
                    <a:pt x="13870" y="5062"/>
                  </a:lnTo>
                  <a:lnTo>
                    <a:pt x="13822" y="5135"/>
                  </a:lnTo>
                  <a:lnTo>
                    <a:pt x="13822" y="5232"/>
                  </a:lnTo>
                  <a:lnTo>
                    <a:pt x="13846" y="5330"/>
                  </a:lnTo>
                  <a:lnTo>
                    <a:pt x="13895" y="5354"/>
                  </a:lnTo>
                  <a:lnTo>
                    <a:pt x="13943" y="5354"/>
                  </a:lnTo>
                  <a:lnTo>
                    <a:pt x="14138" y="5378"/>
                  </a:lnTo>
                  <a:lnTo>
                    <a:pt x="14357" y="5378"/>
                  </a:lnTo>
                  <a:lnTo>
                    <a:pt x="14600" y="5354"/>
                  </a:lnTo>
                  <a:lnTo>
                    <a:pt x="14819" y="5330"/>
                  </a:lnTo>
                  <a:lnTo>
                    <a:pt x="15038" y="5257"/>
                  </a:lnTo>
                  <a:lnTo>
                    <a:pt x="15257" y="5208"/>
                  </a:lnTo>
                  <a:lnTo>
                    <a:pt x="15452" y="5111"/>
                  </a:lnTo>
                  <a:lnTo>
                    <a:pt x="15646" y="5038"/>
                  </a:lnTo>
                  <a:lnTo>
                    <a:pt x="15719" y="4989"/>
                  </a:lnTo>
                  <a:lnTo>
                    <a:pt x="15768" y="4940"/>
                  </a:lnTo>
                  <a:lnTo>
                    <a:pt x="15817" y="4819"/>
                  </a:lnTo>
                  <a:lnTo>
                    <a:pt x="15792" y="4697"/>
                  </a:lnTo>
                  <a:lnTo>
                    <a:pt x="15768" y="4575"/>
                  </a:lnTo>
                  <a:lnTo>
                    <a:pt x="15671" y="4478"/>
                  </a:lnTo>
                  <a:lnTo>
                    <a:pt x="15573" y="4429"/>
                  </a:lnTo>
                  <a:lnTo>
                    <a:pt x="15452" y="4405"/>
                  </a:lnTo>
                  <a:close/>
                  <a:moveTo>
                    <a:pt x="317" y="4697"/>
                  </a:moveTo>
                  <a:lnTo>
                    <a:pt x="220" y="4721"/>
                  </a:lnTo>
                  <a:lnTo>
                    <a:pt x="122" y="4746"/>
                  </a:lnTo>
                  <a:lnTo>
                    <a:pt x="25" y="4794"/>
                  </a:lnTo>
                  <a:lnTo>
                    <a:pt x="1" y="4867"/>
                  </a:lnTo>
                  <a:lnTo>
                    <a:pt x="1" y="4965"/>
                  </a:lnTo>
                  <a:lnTo>
                    <a:pt x="49" y="5038"/>
                  </a:lnTo>
                  <a:lnTo>
                    <a:pt x="195" y="5184"/>
                  </a:lnTo>
                  <a:lnTo>
                    <a:pt x="390" y="5305"/>
                  </a:lnTo>
                  <a:lnTo>
                    <a:pt x="779" y="5524"/>
                  </a:lnTo>
                  <a:lnTo>
                    <a:pt x="1169" y="5743"/>
                  </a:lnTo>
                  <a:lnTo>
                    <a:pt x="1388" y="5841"/>
                  </a:lnTo>
                  <a:lnTo>
                    <a:pt x="1582" y="5938"/>
                  </a:lnTo>
                  <a:lnTo>
                    <a:pt x="1655" y="5962"/>
                  </a:lnTo>
                  <a:lnTo>
                    <a:pt x="1801" y="5962"/>
                  </a:lnTo>
                  <a:lnTo>
                    <a:pt x="1850" y="5938"/>
                  </a:lnTo>
                  <a:lnTo>
                    <a:pt x="1923" y="5841"/>
                  </a:lnTo>
                  <a:lnTo>
                    <a:pt x="1972" y="5743"/>
                  </a:lnTo>
                  <a:lnTo>
                    <a:pt x="1996" y="5622"/>
                  </a:lnTo>
                  <a:lnTo>
                    <a:pt x="1972" y="5476"/>
                  </a:lnTo>
                  <a:lnTo>
                    <a:pt x="1899" y="5378"/>
                  </a:lnTo>
                  <a:lnTo>
                    <a:pt x="1826" y="5330"/>
                  </a:lnTo>
                  <a:lnTo>
                    <a:pt x="1777" y="5305"/>
                  </a:lnTo>
                  <a:lnTo>
                    <a:pt x="1582" y="5208"/>
                  </a:lnTo>
                  <a:lnTo>
                    <a:pt x="1388" y="5111"/>
                  </a:lnTo>
                  <a:lnTo>
                    <a:pt x="974" y="4892"/>
                  </a:lnTo>
                  <a:lnTo>
                    <a:pt x="755" y="4794"/>
                  </a:lnTo>
                  <a:lnTo>
                    <a:pt x="536" y="4721"/>
                  </a:lnTo>
                  <a:lnTo>
                    <a:pt x="317" y="4697"/>
                  </a:lnTo>
                  <a:close/>
                  <a:moveTo>
                    <a:pt x="8809" y="6936"/>
                  </a:moveTo>
                  <a:lnTo>
                    <a:pt x="8736" y="6984"/>
                  </a:lnTo>
                  <a:lnTo>
                    <a:pt x="8663" y="7057"/>
                  </a:lnTo>
                  <a:lnTo>
                    <a:pt x="8566" y="7252"/>
                  </a:lnTo>
                  <a:lnTo>
                    <a:pt x="8468" y="7495"/>
                  </a:lnTo>
                  <a:lnTo>
                    <a:pt x="8420" y="7739"/>
                  </a:lnTo>
                  <a:lnTo>
                    <a:pt x="8395" y="7958"/>
                  </a:lnTo>
                  <a:lnTo>
                    <a:pt x="8395" y="8128"/>
                  </a:lnTo>
                  <a:lnTo>
                    <a:pt x="8322" y="8177"/>
                  </a:lnTo>
                  <a:lnTo>
                    <a:pt x="8201" y="8225"/>
                  </a:lnTo>
                  <a:lnTo>
                    <a:pt x="8079" y="8250"/>
                  </a:lnTo>
                  <a:lnTo>
                    <a:pt x="7982" y="8225"/>
                  </a:lnTo>
                  <a:lnTo>
                    <a:pt x="7909" y="8201"/>
                  </a:lnTo>
                  <a:lnTo>
                    <a:pt x="7982" y="8079"/>
                  </a:lnTo>
                  <a:lnTo>
                    <a:pt x="8055" y="7933"/>
                  </a:lnTo>
                  <a:lnTo>
                    <a:pt x="8103" y="7812"/>
                  </a:lnTo>
                  <a:lnTo>
                    <a:pt x="8103" y="7666"/>
                  </a:lnTo>
                  <a:lnTo>
                    <a:pt x="8103" y="7520"/>
                  </a:lnTo>
                  <a:lnTo>
                    <a:pt x="8055" y="7398"/>
                  </a:lnTo>
                  <a:lnTo>
                    <a:pt x="7957" y="7252"/>
                  </a:lnTo>
                  <a:lnTo>
                    <a:pt x="7836" y="7130"/>
                  </a:lnTo>
                  <a:lnTo>
                    <a:pt x="7763" y="7082"/>
                  </a:lnTo>
                  <a:lnTo>
                    <a:pt x="7617" y="7082"/>
                  </a:lnTo>
                  <a:lnTo>
                    <a:pt x="7544" y="7130"/>
                  </a:lnTo>
                  <a:lnTo>
                    <a:pt x="7446" y="7252"/>
                  </a:lnTo>
                  <a:lnTo>
                    <a:pt x="7373" y="7374"/>
                  </a:lnTo>
                  <a:lnTo>
                    <a:pt x="7325" y="7495"/>
                  </a:lnTo>
                  <a:lnTo>
                    <a:pt x="7300" y="7641"/>
                  </a:lnTo>
                  <a:lnTo>
                    <a:pt x="7300" y="7787"/>
                  </a:lnTo>
                  <a:lnTo>
                    <a:pt x="7300" y="7909"/>
                  </a:lnTo>
                  <a:lnTo>
                    <a:pt x="7325" y="8055"/>
                  </a:lnTo>
                  <a:lnTo>
                    <a:pt x="7373" y="8177"/>
                  </a:lnTo>
                  <a:lnTo>
                    <a:pt x="7179" y="8298"/>
                  </a:lnTo>
                  <a:lnTo>
                    <a:pt x="7081" y="8323"/>
                  </a:lnTo>
                  <a:lnTo>
                    <a:pt x="6984" y="8347"/>
                  </a:lnTo>
                  <a:lnTo>
                    <a:pt x="6911" y="8371"/>
                  </a:lnTo>
                  <a:lnTo>
                    <a:pt x="6814" y="8347"/>
                  </a:lnTo>
                  <a:lnTo>
                    <a:pt x="6692" y="8298"/>
                  </a:lnTo>
                  <a:lnTo>
                    <a:pt x="6570" y="8201"/>
                  </a:lnTo>
                  <a:lnTo>
                    <a:pt x="6497" y="8055"/>
                  </a:lnTo>
                  <a:lnTo>
                    <a:pt x="6449" y="7909"/>
                  </a:lnTo>
                  <a:lnTo>
                    <a:pt x="6449" y="7739"/>
                  </a:lnTo>
                  <a:lnTo>
                    <a:pt x="6497" y="7544"/>
                  </a:lnTo>
                  <a:lnTo>
                    <a:pt x="6497" y="7520"/>
                  </a:lnTo>
                  <a:lnTo>
                    <a:pt x="6473" y="7520"/>
                  </a:lnTo>
                  <a:lnTo>
                    <a:pt x="6449" y="7495"/>
                  </a:lnTo>
                  <a:lnTo>
                    <a:pt x="6424" y="7520"/>
                  </a:lnTo>
                  <a:lnTo>
                    <a:pt x="6327" y="7617"/>
                  </a:lnTo>
                  <a:lnTo>
                    <a:pt x="6254" y="7739"/>
                  </a:lnTo>
                  <a:lnTo>
                    <a:pt x="6230" y="7836"/>
                  </a:lnTo>
                  <a:lnTo>
                    <a:pt x="6206" y="7958"/>
                  </a:lnTo>
                  <a:lnTo>
                    <a:pt x="6206" y="8055"/>
                  </a:lnTo>
                  <a:lnTo>
                    <a:pt x="6206" y="8177"/>
                  </a:lnTo>
                  <a:lnTo>
                    <a:pt x="6254" y="8274"/>
                  </a:lnTo>
                  <a:lnTo>
                    <a:pt x="6303" y="8371"/>
                  </a:lnTo>
                  <a:lnTo>
                    <a:pt x="6376" y="8469"/>
                  </a:lnTo>
                  <a:lnTo>
                    <a:pt x="6449" y="8542"/>
                  </a:lnTo>
                  <a:lnTo>
                    <a:pt x="6546" y="8615"/>
                  </a:lnTo>
                  <a:lnTo>
                    <a:pt x="6643" y="8663"/>
                  </a:lnTo>
                  <a:lnTo>
                    <a:pt x="6765" y="8712"/>
                  </a:lnTo>
                  <a:lnTo>
                    <a:pt x="6862" y="8736"/>
                  </a:lnTo>
                  <a:lnTo>
                    <a:pt x="7008" y="8736"/>
                  </a:lnTo>
                  <a:lnTo>
                    <a:pt x="7130" y="8712"/>
                  </a:lnTo>
                  <a:lnTo>
                    <a:pt x="7349" y="8615"/>
                  </a:lnTo>
                  <a:lnTo>
                    <a:pt x="7592" y="8493"/>
                  </a:lnTo>
                  <a:lnTo>
                    <a:pt x="7690" y="8566"/>
                  </a:lnTo>
                  <a:lnTo>
                    <a:pt x="7836" y="8639"/>
                  </a:lnTo>
                  <a:lnTo>
                    <a:pt x="7982" y="8663"/>
                  </a:lnTo>
                  <a:lnTo>
                    <a:pt x="8128" y="8688"/>
                  </a:lnTo>
                  <a:lnTo>
                    <a:pt x="8225" y="8688"/>
                  </a:lnTo>
                  <a:lnTo>
                    <a:pt x="8347" y="8663"/>
                  </a:lnTo>
                  <a:lnTo>
                    <a:pt x="8566" y="8566"/>
                  </a:lnTo>
                  <a:lnTo>
                    <a:pt x="8639" y="8663"/>
                  </a:lnTo>
                  <a:lnTo>
                    <a:pt x="8736" y="8736"/>
                  </a:lnTo>
                  <a:lnTo>
                    <a:pt x="8833" y="8809"/>
                  </a:lnTo>
                  <a:lnTo>
                    <a:pt x="8931" y="8858"/>
                  </a:lnTo>
                  <a:lnTo>
                    <a:pt x="9174" y="8907"/>
                  </a:lnTo>
                  <a:lnTo>
                    <a:pt x="9417" y="8931"/>
                  </a:lnTo>
                  <a:lnTo>
                    <a:pt x="9661" y="8882"/>
                  </a:lnTo>
                  <a:lnTo>
                    <a:pt x="9880" y="8809"/>
                  </a:lnTo>
                  <a:lnTo>
                    <a:pt x="9977" y="8736"/>
                  </a:lnTo>
                  <a:lnTo>
                    <a:pt x="10074" y="8663"/>
                  </a:lnTo>
                  <a:lnTo>
                    <a:pt x="10172" y="8566"/>
                  </a:lnTo>
                  <a:lnTo>
                    <a:pt x="10269" y="8469"/>
                  </a:lnTo>
                  <a:lnTo>
                    <a:pt x="10293" y="8396"/>
                  </a:lnTo>
                  <a:lnTo>
                    <a:pt x="10293" y="8347"/>
                  </a:lnTo>
                  <a:lnTo>
                    <a:pt x="10269" y="8298"/>
                  </a:lnTo>
                  <a:lnTo>
                    <a:pt x="10245" y="8250"/>
                  </a:lnTo>
                  <a:lnTo>
                    <a:pt x="10172" y="8225"/>
                  </a:lnTo>
                  <a:lnTo>
                    <a:pt x="10123" y="8201"/>
                  </a:lnTo>
                  <a:lnTo>
                    <a:pt x="10001" y="8201"/>
                  </a:lnTo>
                  <a:lnTo>
                    <a:pt x="9782" y="8323"/>
                  </a:lnTo>
                  <a:lnTo>
                    <a:pt x="9563" y="8420"/>
                  </a:lnTo>
                  <a:lnTo>
                    <a:pt x="9442" y="8444"/>
                  </a:lnTo>
                  <a:lnTo>
                    <a:pt x="9344" y="8469"/>
                  </a:lnTo>
                  <a:lnTo>
                    <a:pt x="9223" y="8469"/>
                  </a:lnTo>
                  <a:lnTo>
                    <a:pt x="9101" y="8420"/>
                  </a:lnTo>
                  <a:lnTo>
                    <a:pt x="9004" y="8347"/>
                  </a:lnTo>
                  <a:lnTo>
                    <a:pt x="8931" y="8274"/>
                  </a:lnTo>
                  <a:lnTo>
                    <a:pt x="9052" y="8128"/>
                  </a:lnTo>
                  <a:lnTo>
                    <a:pt x="9150" y="7982"/>
                  </a:lnTo>
                  <a:lnTo>
                    <a:pt x="9247" y="7836"/>
                  </a:lnTo>
                  <a:lnTo>
                    <a:pt x="9296" y="7666"/>
                  </a:lnTo>
                  <a:lnTo>
                    <a:pt x="9320" y="7495"/>
                  </a:lnTo>
                  <a:lnTo>
                    <a:pt x="9296" y="7349"/>
                  </a:lnTo>
                  <a:lnTo>
                    <a:pt x="9247" y="7203"/>
                  </a:lnTo>
                  <a:lnTo>
                    <a:pt x="9150" y="7057"/>
                  </a:lnTo>
                  <a:lnTo>
                    <a:pt x="9052" y="6984"/>
                  </a:lnTo>
                  <a:lnTo>
                    <a:pt x="8955" y="6936"/>
                  </a:lnTo>
                  <a:close/>
                  <a:moveTo>
                    <a:pt x="1947" y="9710"/>
                  </a:moveTo>
                  <a:lnTo>
                    <a:pt x="1801" y="9758"/>
                  </a:lnTo>
                  <a:lnTo>
                    <a:pt x="1582" y="9856"/>
                  </a:lnTo>
                  <a:lnTo>
                    <a:pt x="1363" y="10002"/>
                  </a:lnTo>
                  <a:lnTo>
                    <a:pt x="925" y="10294"/>
                  </a:lnTo>
                  <a:lnTo>
                    <a:pt x="706" y="10415"/>
                  </a:lnTo>
                  <a:lnTo>
                    <a:pt x="585" y="10513"/>
                  </a:lnTo>
                  <a:lnTo>
                    <a:pt x="463" y="10610"/>
                  </a:lnTo>
                  <a:lnTo>
                    <a:pt x="366" y="10707"/>
                  </a:lnTo>
                  <a:lnTo>
                    <a:pt x="317" y="10829"/>
                  </a:lnTo>
                  <a:lnTo>
                    <a:pt x="317" y="10878"/>
                  </a:lnTo>
                  <a:lnTo>
                    <a:pt x="341" y="10926"/>
                  </a:lnTo>
                  <a:lnTo>
                    <a:pt x="366" y="10999"/>
                  </a:lnTo>
                  <a:lnTo>
                    <a:pt x="439" y="11048"/>
                  </a:lnTo>
                  <a:lnTo>
                    <a:pt x="536" y="11097"/>
                  </a:lnTo>
                  <a:lnTo>
                    <a:pt x="633" y="11097"/>
                  </a:lnTo>
                  <a:lnTo>
                    <a:pt x="755" y="11072"/>
                  </a:lnTo>
                  <a:lnTo>
                    <a:pt x="877" y="11048"/>
                  </a:lnTo>
                  <a:lnTo>
                    <a:pt x="1120" y="10926"/>
                  </a:lnTo>
                  <a:lnTo>
                    <a:pt x="1315" y="10829"/>
                  </a:lnTo>
                  <a:lnTo>
                    <a:pt x="1728" y="10610"/>
                  </a:lnTo>
                  <a:lnTo>
                    <a:pt x="1947" y="10488"/>
                  </a:lnTo>
                  <a:lnTo>
                    <a:pt x="2142" y="10342"/>
                  </a:lnTo>
                  <a:lnTo>
                    <a:pt x="2264" y="10245"/>
                  </a:lnTo>
                  <a:lnTo>
                    <a:pt x="2312" y="10123"/>
                  </a:lnTo>
                  <a:lnTo>
                    <a:pt x="2312" y="10002"/>
                  </a:lnTo>
                  <a:lnTo>
                    <a:pt x="2264" y="9880"/>
                  </a:lnTo>
                  <a:lnTo>
                    <a:pt x="2191" y="9783"/>
                  </a:lnTo>
                  <a:lnTo>
                    <a:pt x="2069" y="9734"/>
                  </a:lnTo>
                  <a:lnTo>
                    <a:pt x="1947" y="9710"/>
                  </a:lnTo>
                  <a:close/>
                  <a:moveTo>
                    <a:pt x="14065" y="10026"/>
                  </a:moveTo>
                  <a:lnTo>
                    <a:pt x="13895" y="10050"/>
                  </a:lnTo>
                  <a:lnTo>
                    <a:pt x="13846" y="10075"/>
                  </a:lnTo>
                  <a:lnTo>
                    <a:pt x="13797" y="10123"/>
                  </a:lnTo>
                  <a:lnTo>
                    <a:pt x="13773" y="10172"/>
                  </a:lnTo>
                  <a:lnTo>
                    <a:pt x="13749" y="10221"/>
                  </a:lnTo>
                  <a:lnTo>
                    <a:pt x="13773" y="10318"/>
                  </a:lnTo>
                  <a:lnTo>
                    <a:pt x="13797" y="10367"/>
                  </a:lnTo>
                  <a:lnTo>
                    <a:pt x="13846" y="10415"/>
                  </a:lnTo>
                  <a:lnTo>
                    <a:pt x="14138" y="10586"/>
                  </a:lnTo>
                  <a:lnTo>
                    <a:pt x="14454" y="10756"/>
                  </a:lnTo>
                  <a:lnTo>
                    <a:pt x="14624" y="10878"/>
                  </a:lnTo>
                  <a:lnTo>
                    <a:pt x="14819" y="10975"/>
                  </a:lnTo>
                  <a:lnTo>
                    <a:pt x="15014" y="11048"/>
                  </a:lnTo>
                  <a:lnTo>
                    <a:pt x="15208" y="11097"/>
                  </a:lnTo>
                  <a:lnTo>
                    <a:pt x="15379" y="11097"/>
                  </a:lnTo>
                  <a:lnTo>
                    <a:pt x="15427" y="11072"/>
                  </a:lnTo>
                  <a:lnTo>
                    <a:pt x="15500" y="11024"/>
                  </a:lnTo>
                  <a:lnTo>
                    <a:pt x="15573" y="10951"/>
                  </a:lnTo>
                  <a:lnTo>
                    <a:pt x="15598" y="10829"/>
                  </a:lnTo>
                  <a:lnTo>
                    <a:pt x="15598" y="10707"/>
                  </a:lnTo>
                  <a:lnTo>
                    <a:pt x="15549" y="10586"/>
                  </a:lnTo>
                  <a:lnTo>
                    <a:pt x="15500" y="10537"/>
                  </a:lnTo>
                  <a:lnTo>
                    <a:pt x="15452" y="10513"/>
                  </a:lnTo>
                  <a:lnTo>
                    <a:pt x="15379" y="10464"/>
                  </a:lnTo>
                  <a:lnTo>
                    <a:pt x="15306" y="10464"/>
                  </a:lnTo>
                  <a:lnTo>
                    <a:pt x="15135" y="10415"/>
                  </a:lnTo>
                  <a:lnTo>
                    <a:pt x="14965" y="10367"/>
                  </a:lnTo>
                  <a:lnTo>
                    <a:pt x="14600" y="10196"/>
                  </a:lnTo>
                  <a:lnTo>
                    <a:pt x="14430" y="10099"/>
                  </a:lnTo>
                  <a:lnTo>
                    <a:pt x="14260" y="10050"/>
                  </a:lnTo>
                  <a:lnTo>
                    <a:pt x="14065" y="10026"/>
                  </a:lnTo>
                  <a:close/>
                  <a:moveTo>
                    <a:pt x="8468" y="2605"/>
                  </a:moveTo>
                  <a:lnTo>
                    <a:pt x="8760" y="2629"/>
                  </a:lnTo>
                  <a:lnTo>
                    <a:pt x="9052" y="2678"/>
                  </a:lnTo>
                  <a:lnTo>
                    <a:pt x="9344" y="2726"/>
                  </a:lnTo>
                  <a:lnTo>
                    <a:pt x="9125" y="2799"/>
                  </a:lnTo>
                  <a:lnTo>
                    <a:pt x="9101" y="2824"/>
                  </a:lnTo>
                  <a:lnTo>
                    <a:pt x="9101" y="2848"/>
                  </a:lnTo>
                  <a:lnTo>
                    <a:pt x="9101" y="2872"/>
                  </a:lnTo>
                  <a:lnTo>
                    <a:pt x="9125" y="2897"/>
                  </a:lnTo>
                  <a:lnTo>
                    <a:pt x="9223" y="2945"/>
                  </a:lnTo>
                  <a:lnTo>
                    <a:pt x="9320" y="2970"/>
                  </a:lnTo>
                  <a:lnTo>
                    <a:pt x="9442" y="2945"/>
                  </a:lnTo>
                  <a:lnTo>
                    <a:pt x="9563" y="2921"/>
                  </a:lnTo>
                  <a:lnTo>
                    <a:pt x="9855" y="2872"/>
                  </a:lnTo>
                  <a:lnTo>
                    <a:pt x="10269" y="3043"/>
                  </a:lnTo>
                  <a:lnTo>
                    <a:pt x="10074" y="3067"/>
                  </a:lnTo>
                  <a:lnTo>
                    <a:pt x="9855" y="3116"/>
                  </a:lnTo>
                  <a:lnTo>
                    <a:pt x="9685" y="3189"/>
                  </a:lnTo>
                  <a:lnTo>
                    <a:pt x="9515" y="3262"/>
                  </a:lnTo>
                  <a:lnTo>
                    <a:pt x="9515" y="3286"/>
                  </a:lnTo>
                  <a:lnTo>
                    <a:pt x="9490" y="3310"/>
                  </a:lnTo>
                  <a:lnTo>
                    <a:pt x="9515" y="3335"/>
                  </a:lnTo>
                  <a:lnTo>
                    <a:pt x="9539" y="3359"/>
                  </a:lnTo>
                  <a:lnTo>
                    <a:pt x="9953" y="3335"/>
                  </a:lnTo>
                  <a:lnTo>
                    <a:pt x="10342" y="3310"/>
                  </a:lnTo>
                  <a:lnTo>
                    <a:pt x="10780" y="3310"/>
                  </a:lnTo>
                  <a:lnTo>
                    <a:pt x="11048" y="3505"/>
                  </a:lnTo>
                  <a:lnTo>
                    <a:pt x="10756" y="3578"/>
                  </a:lnTo>
                  <a:lnTo>
                    <a:pt x="10464" y="3675"/>
                  </a:lnTo>
                  <a:lnTo>
                    <a:pt x="10245" y="3797"/>
                  </a:lnTo>
                  <a:lnTo>
                    <a:pt x="10099" y="3918"/>
                  </a:lnTo>
                  <a:lnTo>
                    <a:pt x="10074" y="3943"/>
                  </a:lnTo>
                  <a:lnTo>
                    <a:pt x="10099" y="3943"/>
                  </a:lnTo>
                  <a:lnTo>
                    <a:pt x="10391" y="3918"/>
                  </a:lnTo>
                  <a:lnTo>
                    <a:pt x="10683" y="3870"/>
                  </a:lnTo>
                  <a:lnTo>
                    <a:pt x="10975" y="3821"/>
                  </a:lnTo>
                  <a:lnTo>
                    <a:pt x="11291" y="3773"/>
                  </a:lnTo>
                  <a:lnTo>
                    <a:pt x="11364" y="3773"/>
                  </a:lnTo>
                  <a:lnTo>
                    <a:pt x="11583" y="3967"/>
                  </a:lnTo>
                  <a:lnTo>
                    <a:pt x="11778" y="4186"/>
                  </a:lnTo>
                  <a:lnTo>
                    <a:pt x="11388" y="4210"/>
                  </a:lnTo>
                  <a:lnTo>
                    <a:pt x="10829" y="4259"/>
                  </a:lnTo>
                  <a:lnTo>
                    <a:pt x="10561" y="4283"/>
                  </a:lnTo>
                  <a:lnTo>
                    <a:pt x="10318" y="4381"/>
                  </a:lnTo>
                  <a:lnTo>
                    <a:pt x="10293" y="4405"/>
                  </a:lnTo>
                  <a:lnTo>
                    <a:pt x="10293" y="4429"/>
                  </a:lnTo>
                  <a:lnTo>
                    <a:pt x="10318" y="4454"/>
                  </a:lnTo>
                  <a:lnTo>
                    <a:pt x="10585" y="4527"/>
                  </a:lnTo>
                  <a:lnTo>
                    <a:pt x="11705" y="4527"/>
                  </a:lnTo>
                  <a:lnTo>
                    <a:pt x="11997" y="4502"/>
                  </a:lnTo>
                  <a:lnTo>
                    <a:pt x="12216" y="4867"/>
                  </a:lnTo>
                  <a:lnTo>
                    <a:pt x="11851" y="4867"/>
                  </a:lnTo>
                  <a:lnTo>
                    <a:pt x="11267" y="4892"/>
                  </a:lnTo>
                  <a:lnTo>
                    <a:pt x="10658" y="4940"/>
                  </a:lnTo>
                  <a:lnTo>
                    <a:pt x="10634" y="4940"/>
                  </a:lnTo>
                  <a:lnTo>
                    <a:pt x="10634" y="4965"/>
                  </a:lnTo>
                  <a:lnTo>
                    <a:pt x="10634" y="4989"/>
                  </a:lnTo>
                  <a:lnTo>
                    <a:pt x="10658" y="5013"/>
                  </a:lnTo>
                  <a:lnTo>
                    <a:pt x="10902" y="5086"/>
                  </a:lnTo>
                  <a:lnTo>
                    <a:pt x="11169" y="5111"/>
                  </a:lnTo>
                  <a:lnTo>
                    <a:pt x="12021" y="5111"/>
                  </a:lnTo>
                  <a:lnTo>
                    <a:pt x="12362" y="5135"/>
                  </a:lnTo>
                  <a:lnTo>
                    <a:pt x="12556" y="5622"/>
                  </a:lnTo>
                  <a:lnTo>
                    <a:pt x="11461" y="5622"/>
                  </a:lnTo>
                  <a:lnTo>
                    <a:pt x="11291" y="5646"/>
                  </a:lnTo>
                  <a:lnTo>
                    <a:pt x="11145" y="5695"/>
                  </a:lnTo>
                  <a:lnTo>
                    <a:pt x="10999" y="5768"/>
                  </a:lnTo>
                  <a:lnTo>
                    <a:pt x="10975" y="5792"/>
                  </a:lnTo>
                  <a:lnTo>
                    <a:pt x="10999" y="5841"/>
                  </a:lnTo>
                  <a:lnTo>
                    <a:pt x="11267" y="5889"/>
                  </a:lnTo>
                  <a:lnTo>
                    <a:pt x="11534" y="5889"/>
                  </a:lnTo>
                  <a:lnTo>
                    <a:pt x="12070" y="5914"/>
                  </a:lnTo>
                  <a:lnTo>
                    <a:pt x="12654" y="5938"/>
                  </a:lnTo>
                  <a:lnTo>
                    <a:pt x="12702" y="6060"/>
                  </a:lnTo>
                  <a:lnTo>
                    <a:pt x="12727" y="6181"/>
                  </a:lnTo>
                  <a:lnTo>
                    <a:pt x="12386" y="6181"/>
                  </a:lnTo>
                  <a:lnTo>
                    <a:pt x="11729" y="6254"/>
                  </a:lnTo>
                  <a:lnTo>
                    <a:pt x="11413" y="6279"/>
                  </a:lnTo>
                  <a:lnTo>
                    <a:pt x="11121" y="6352"/>
                  </a:lnTo>
                  <a:lnTo>
                    <a:pt x="11096" y="6352"/>
                  </a:lnTo>
                  <a:lnTo>
                    <a:pt x="11096" y="6376"/>
                  </a:lnTo>
                  <a:lnTo>
                    <a:pt x="11096" y="6400"/>
                  </a:lnTo>
                  <a:lnTo>
                    <a:pt x="11121" y="6425"/>
                  </a:lnTo>
                  <a:lnTo>
                    <a:pt x="11388" y="6473"/>
                  </a:lnTo>
                  <a:lnTo>
                    <a:pt x="11656" y="6498"/>
                  </a:lnTo>
                  <a:lnTo>
                    <a:pt x="12508" y="6498"/>
                  </a:lnTo>
                  <a:lnTo>
                    <a:pt x="12824" y="6522"/>
                  </a:lnTo>
                  <a:lnTo>
                    <a:pt x="12873" y="6838"/>
                  </a:lnTo>
                  <a:lnTo>
                    <a:pt x="12556" y="6838"/>
                  </a:lnTo>
                  <a:lnTo>
                    <a:pt x="12240" y="6863"/>
                  </a:lnTo>
                  <a:lnTo>
                    <a:pt x="11753" y="6887"/>
                  </a:lnTo>
                  <a:lnTo>
                    <a:pt x="11510" y="6911"/>
                  </a:lnTo>
                  <a:lnTo>
                    <a:pt x="11267" y="6936"/>
                  </a:lnTo>
                  <a:lnTo>
                    <a:pt x="11242" y="6936"/>
                  </a:lnTo>
                  <a:lnTo>
                    <a:pt x="11242" y="6960"/>
                  </a:lnTo>
                  <a:lnTo>
                    <a:pt x="11242" y="7009"/>
                  </a:lnTo>
                  <a:lnTo>
                    <a:pt x="11267" y="7009"/>
                  </a:lnTo>
                  <a:lnTo>
                    <a:pt x="11461" y="7082"/>
                  </a:lnTo>
                  <a:lnTo>
                    <a:pt x="11680" y="7130"/>
                  </a:lnTo>
                  <a:lnTo>
                    <a:pt x="12727" y="7130"/>
                  </a:lnTo>
                  <a:lnTo>
                    <a:pt x="12921" y="7106"/>
                  </a:lnTo>
                  <a:lnTo>
                    <a:pt x="12994" y="7593"/>
                  </a:lnTo>
                  <a:lnTo>
                    <a:pt x="12994" y="7593"/>
                  </a:lnTo>
                  <a:lnTo>
                    <a:pt x="12848" y="7568"/>
                  </a:lnTo>
                  <a:lnTo>
                    <a:pt x="12702" y="7568"/>
                  </a:lnTo>
                  <a:lnTo>
                    <a:pt x="12435" y="7593"/>
                  </a:lnTo>
                  <a:lnTo>
                    <a:pt x="11997" y="7593"/>
                  </a:lnTo>
                  <a:lnTo>
                    <a:pt x="11778" y="7617"/>
                  </a:lnTo>
                  <a:lnTo>
                    <a:pt x="11559" y="7690"/>
                  </a:lnTo>
                  <a:lnTo>
                    <a:pt x="11534" y="7690"/>
                  </a:lnTo>
                  <a:lnTo>
                    <a:pt x="11534" y="7739"/>
                  </a:lnTo>
                  <a:lnTo>
                    <a:pt x="11534" y="7763"/>
                  </a:lnTo>
                  <a:lnTo>
                    <a:pt x="11559" y="7787"/>
                  </a:lnTo>
                  <a:lnTo>
                    <a:pt x="11778" y="7836"/>
                  </a:lnTo>
                  <a:lnTo>
                    <a:pt x="11997" y="7860"/>
                  </a:lnTo>
                  <a:lnTo>
                    <a:pt x="12435" y="7860"/>
                  </a:lnTo>
                  <a:lnTo>
                    <a:pt x="12702" y="7885"/>
                  </a:lnTo>
                  <a:lnTo>
                    <a:pt x="12848" y="7885"/>
                  </a:lnTo>
                  <a:lnTo>
                    <a:pt x="12994" y="7860"/>
                  </a:lnTo>
                  <a:lnTo>
                    <a:pt x="12994" y="7909"/>
                  </a:lnTo>
                  <a:lnTo>
                    <a:pt x="12994" y="8250"/>
                  </a:lnTo>
                  <a:lnTo>
                    <a:pt x="12873" y="8201"/>
                  </a:lnTo>
                  <a:lnTo>
                    <a:pt x="12775" y="8201"/>
                  </a:lnTo>
                  <a:lnTo>
                    <a:pt x="12532" y="8177"/>
                  </a:lnTo>
                  <a:lnTo>
                    <a:pt x="12094" y="8177"/>
                  </a:lnTo>
                  <a:lnTo>
                    <a:pt x="11875" y="8201"/>
                  </a:lnTo>
                  <a:lnTo>
                    <a:pt x="11656" y="8250"/>
                  </a:lnTo>
                  <a:lnTo>
                    <a:pt x="11656" y="8274"/>
                  </a:lnTo>
                  <a:lnTo>
                    <a:pt x="11632" y="8298"/>
                  </a:lnTo>
                  <a:lnTo>
                    <a:pt x="11656" y="8298"/>
                  </a:lnTo>
                  <a:lnTo>
                    <a:pt x="11656" y="8323"/>
                  </a:lnTo>
                  <a:lnTo>
                    <a:pt x="12045" y="8396"/>
                  </a:lnTo>
                  <a:lnTo>
                    <a:pt x="12410" y="8444"/>
                  </a:lnTo>
                  <a:lnTo>
                    <a:pt x="12702" y="8469"/>
                  </a:lnTo>
                  <a:lnTo>
                    <a:pt x="12824" y="8493"/>
                  </a:lnTo>
                  <a:lnTo>
                    <a:pt x="12970" y="8469"/>
                  </a:lnTo>
                  <a:lnTo>
                    <a:pt x="12873" y="8858"/>
                  </a:lnTo>
                  <a:lnTo>
                    <a:pt x="12654" y="8809"/>
                  </a:lnTo>
                  <a:lnTo>
                    <a:pt x="12483" y="8785"/>
                  </a:lnTo>
                  <a:lnTo>
                    <a:pt x="12264" y="8736"/>
                  </a:lnTo>
                  <a:lnTo>
                    <a:pt x="11826" y="8736"/>
                  </a:lnTo>
                  <a:lnTo>
                    <a:pt x="11607" y="8809"/>
                  </a:lnTo>
                  <a:lnTo>
                    <a:pt x="11583" y="8834"/>
                  </a:lnTo>
                  <a:lnTo>
                    <a:pt x="11583" y="8858"/>
                  </a:lnTo>
                  <a:lnTo>
                    <a:pt x="11583" y="8882"/>
                  </a:lnTo>
                  <a:lnTo>
                    <a:pt x="11851" y="8882"/>
                  </a:lnTo>
                  <a:lnTo>
                    <a:pt x="12094" y="8931"/>
                  </a:lnTo>
                  <a:lnTo>
                    <a:pt x="12556" y="9053"/>
                  </a:lnTo>
                  <a:lnTo>
                    <a:pt x="12775" y="9126"/>
                  </a:lnTo>
                  <a:lnTo>
                    <a:pt x="12654" y="9345"/>
                  </a:lnTo>
                  <a:lnTo>
                    <a:pt x="12508" y="9296"/>
                  </a:lnTo>
                  <a:lnTo>
                    <a:pt x="12313" y="9272"/>
                  </a:lnTo>
                  <a:lnTo>
                    <a:pt x="12143" y="9223"/>
                  </a:lnTo>
                  <a:lnTo>
                    <a:pt x="11972" y="9199"/>
                  </a:lnTo>
                  <a:lnTo>
                    <a:pt x="11607" y="9199"/>
                  </a:lnTo>
                  <a:lnTo>
                    <a:pt x="11583" y="9223"/>
                  </a:lnTo>
                  <a:lnTo>
                    <a:pt x="11583" y="9247"/>
                  </a:lnTo>
                  <a:lnTo>
                    <a:pt x="11583" y="9272"/>
                  </a:lnTo>
                  <a:lnTo>
                    <a:pt x="11924" y="9418"/>
                  </a:lnTo>
                  <a:lnTo>
                    <a:pt x="12240" y="9564"/>
                  </a:lnTo>
                  <a:lnTo>
                    <a:pt x="12532" y="9637"/>
                  </a:lnTo>
                  <a:lnTo>
                    <a:pt x="12337" y="9929"/>
                  </a:lnTo>
                  <a:lnTo>
                    <a:pt x="12337" y="9977"/>
                  </a:lnTo>
                  <a:lnTo>
                    <a:pt x="12167" y="9904"/>
                  </a:lnTo>
                  <a:lnTo>
                    <a:pt x="11997" y="9880"/>
                  </a:lnTo>
                  <a:lnTo>
                    <a:pt x="11802" y="9831"/>
                  </a:lnTo>
                  <a:lnTo>
                    <a:pt x="11242" y="9831"/>
                  </a:lnTo>
                  <a:lnTo>
                    <a:pt x="11218" y="9856"/>
                  </a:lnTo>
                  <a:lnTo>
                    <a:pt x="11218" y="9880"/>
                  </a:lnTo>
                  <a:lnTo>
                    <a:pt x="11242" y="9880"/>
                  </a:lnTo>
                  <a:lnTo>
                    <a:pt x="11534" y="10002"/>
                  </a:lnTo>
                  <a:lnTo>
                    <a:pt x="11851" y="10123"/>
                  </a:lnTo>
                  <a:lnTo>
                    <a:pt x="12167" y="10245"/>
                  </a:lnTo>
                  <a:lnTo>
                    <a:pt x="11972" y="10513"/>
                  </a:lnTo>
                  <a:lnTo>
                    <a:pt x="11826" y="10488"/>
                  </a:lnTo>
                  <a:lnTo>
                    <a:pt x="11413" y="10391"/>
                  </a:lnTo>
                  <a:lnTo>
                    <a:pt x="11023" y="10342"/>
                  </a:lnTo>
                  <a:lnTo>
                    <a:pt x="10975" y="10342"/>
                  </a:lnTo>
                  <a:lnTo>
                    <a:pt x="10975" y="10367"/>
                  </a:lnTo>
                  <a:lnTo>
                    <a:pt x="10975" y="10391"/>
                  </a:lnTo>
                  <a:lnTo>
                    <a:pt x="10999" y="10440"/>
                  </a:lnTo>
                  <a:lnTo>
                    <a:pt x="11145" y="10537"/>
                  </a:lnTo>
                  <a:lnTo>
                    <a:pt x="11315" y="10610"/>
                  </a:lnTo>
                  <a:lnTo>
                    <a:pt x="11632" y="10732"/>
                  </a:lnTo>
                  <a:lnTo>
                    <a:pt x="11802" y="10780"/>
                  </a:lnTo>
                  <a:lnTo>
                    <a:pt x="11656" y="10999"/>
                  </a:lnTo>
                  <a:lnTo>
                    <a:pt x="11510" y="10951"/>
                  </a:lnTo>
                  <a:lnTo>
                    <a:pt x="11364" y="10926"/>
                  </a:lnTo>
                  <a:lnTo>
                    <a:pt x="11072" y="10853"/>
                  </a:lnTo>
                  <a:lnTo>
                    <a:pt x="10950" y="10853"/>
                  </a:lnTo>
                  <a:lnTo>
                    <a:pt x="10804" y="10902"/>
                  </a:lnTo>
                  <a:lnTo>
                    <a:pt x="10780" y="10926"/>
                  </a:lnTo>
                  <a:lnTo>
                    <a:pt x="10756" y="10951"/>
                  </a:lnTo>
                  <a:lnTo>
                    <a:pt x="10756" y="10999"/>
                  </a:lnTo>
                  <a:lnTo>
                    <a:pt x="10780" y="11048"/>
                  </a:lnTo>
                  <a:lnTo>
                    <a:pt x="10902" y="11121"/>
                  </a:lnTo>
                  <a:lnTo>
                    <a:pt x="11023" y="11170"/>
                  </a:lnTo>
                  <a:lnTo>
                    <a:pt x="11267" y="11243"/>
                  </a:lnTo>
                  <a:lnTo>
                    <a:pt x="11461" y="11291"/>
                  </a:lnTo>
                  <a:lnTo>
                    <a:pt x="11242" y="11583"/>
                  </a:lnTo>
                  <a:lnTo>
                    <a:pt x="11072" y="11535"/>
                  </a:lnTo>
                  <a:lnTo>
                    <a:pt x="10877" y="11535"/>
                  </a:lnTo>
                  <a:lnTo>
                    <a:pt x="10683" y="11583"/>
                  </a:lnTo>
                  <a:lnTo>
                    <a:pt x="10658" y="11608"/>
                  </a:lnTo>
                  <a:lnTo>
                    <a:pt x="10683" y="11632"/>
                  </a:lnTo>
                  <a:lnTo>
                    <a:pt x="10829" y="11681"/>
                  </a:lnTo>
                  <a:lnTo>
                    <a:pt x="10975" y="11729"/>
                  </a:lnTo>
                  <a:lnTo>
                    <a:pt x="11096" y="11778"/>
                  </a:lnTo>
                  <a:lnTo>
                    <a:pt x="10877" y="12143"/>
                  </a:lnTo>
                  <a:lnTo>
                    <a:pt x="10829" y="12118"/>
                  </a:lnTo>
                  <a:lnTo>
                    <a:pt x="10658" y="12045"/>
                  </a:lnTo>
                  <a:lnTo>
                    <a:pt x="10561" y="11997"/>
                  </a:lnTo>
                  <a:lnTo>
                    <a:pt x="10464" y="11972"/>
                  </a:lnTo>
                  <a:lnTo>
                    <a:pt x="10439" y="11997"/>
                  </a:lnTo>
                  <a:lnTo>
                    <a:pt x="10439" y="12045"/>
                  </a:lnTo>
                  <a:lnTo>
                    <a:pt x="10488" y="12118"/>
                  </a:lnTo>
                  <a:lnTo>
                    <a:pt x="10585" y="12191"/>
                  </a:lnTo>
                  <a:lnTo>
                    <a:pt x="10756" y="12313"/>
                  </a:lnTo>
                  <a:lnTo>
                    <a:pt x="10561" y="12654"/>
                  </a:lnTo>
                  <a:lnTo>
                    <a:pt x="10415" y="12629"/>
                  </a:lnTo>
                  <a:lnTo>
                    <a:pt x="10172" y="12629"/>
                  </a:lnTo>
                  <a:lnTo>
                    <a:pt x="10026" y="12654"/>
                  </a:lnTo>
                  <a:lnTo>
                    <a:pt x="10026" y="12678"/>
                  </a:lnTo>
                  <a:lnTo>
                    <a:pt x="10026" y="12702"/>
                  </a:lnTo>
                  <a:lnTo>
                    <a:pt x="10245" y="12800"/>
                  </a:lnTo>
                  <a:lnTo>
                    <a:pt x="10439" y="12897"/>
                  </a:lnTo>
                  <a:lnTo>
                    <a:pt x="10196" y="13384"/>
                  </a:lnTo>
                  <a:lnTo>
                    <a:pt x="9880" y="13384"/>
                  </a:lnTo>
                  <a:lnTo>
                    <a:pt x="9904" y="13432"/>
                  </a:lnTo>
                  <a:lnTo>
                    <a:pt x="10147" y="13505"/>
                  </a:lnTo>
                  <a:lnTo>
                    <a:pt x="10074" y="13700"/>
                  </a:lnTo>
                  <a:lnTo>
                    <a:pt x="10026" y="13895"/>
                  </a:lnTo>
                  <a:lnTo>
                    <a:pt x="9953" y="14284"/>
                  </a:lnTo>
                  <a:lnTo>
                    <a:pt x="9880" y="14673"/>
                  </a:lnTo>
                  <a:lnTo>
                    <a:pt x="9807" y="15087"/>
                  </a:lnTo>
                  <a:lnTo>
                    <a:pt x="9101" y="15111"/>
                  </a:lnTo>
                  <a:lnTo>
                    <a:pt x="9247" y="14673"/>
                  </a:lnTo>
                  <a:lnTo>
                    <a:pt x="9344" y="14235"/>
                  </a:lnTo>
                  <a:lnTo>
                    <a:pt x="9539" y="13359"/>
                  </a:lnTo>
                  <a:lnTo>
                    <a:pt x="9734" y="12459"/>
                  </a:lnTo>
                  <a:lnTo>
                    <a:pt x="9855" y="12021"/>
                  </a:lnTo>
                  <a:lnTo>
                    <a:pt x="9977" y="11583"/>
                  </a:lnTo>
                  <a:lnTo>
                    <a:pt x="10269" y="10659"/>
                  </a:lnTo>
                  <a:lnTo>
                    <a:pt x="10537" y="9734"/>
                  </a:lnTo>
                  <a:lnTo>
                    <a:pt x="10658" y="9320"/>
                  </a:lnTo>
                  <a:lnTo>
                    <a:pt x="10756" y="8858"/>
                  </a:lnTo>
                  <a:lnTo>
                    <a:pt x="10780" y="8639"/>
                  </a:lnTo>
                  <a:lnTo>
                    <a:pt x="10780" y="8396"/>
                  </a:lnTo>
                  <a:lnTo>
                    <a:pt x="10756" y="8177"/>
                  </a:lnTo>
                  <a:lnTo>
                    <a:pt x="10707" y="7958"/>
                  </a:lnTo>
                  <a:lnTo>
                    <a:pt x="10683" y="7933"/>
                  </a:lnTo>
                  <a:lnTo>
                    <a:pt x="10634" y="7933"/>
                  </a:lnTo>
                  <a:lnTo>
                    <a:pt x="10610" y="7958"/>
                  </a:lnTo>
                  <a:lnTo>
                    <a:pt x="10537" y="8177"/>
                  </a:lnTo>
                  <a:lnTo>
                    <a:pt x="10464" y="8420"/>
                  </a:lnTo>
                  <a:lnTo>
                    <a:pt x="10366" y="8882"/>
                  </a:lnTo>
                  <a:lnTo>
                    <a:pt x="10293" y="9369"/>
                  </a:lnTo>
                  <a:lnTo>
                    <a:pt x="10172" y="9831"/>
                  </a:lnTo>
                  <a:lnTo>
                    <a:pt x="9904" y="10756"/>
                  </a:lnTo>
                  <a:lnTo>
                    <a:pt x="9588" y="11656"/>
                  </a:lnTo>
                  <a:lnTo>
                    <a:pt x="9466" y="12094"/>
                  </a:lnTo>
                  <a:lnTo>
                    <a:pt x="9369" y="12532"/>
                  </a:lnTo>
                  <a:lnTo>
                    <a:pt x="9174" y="13384"/>
                  </a:lnTo>
                  <a:lnTo>
                    <a:pt x="8979" y="14260"/>
                  </a:lnTo>
                  <a:lnTo>
                    <a:pt x="8858" y="14698"/>
                  </a:lnTo>
                  <a:lnTo>
                    <a:pt x="8736" y="15111"/>
                  </a:lnTo>
                  <a:lnTo>
                    <a:pt x="8128" y="15136"/>
                  </a:lnTo>
                  <a:lnTo>
                    <a:pt x="7519" y="15087"/>
                  </a:lnTo>
                  <a:lnTo>
                    <a:pt x="7179" y="15063"/>
                  </a:lnTo>
                  <a:lnTo>
                    <a:pt x="7154" y="15038"/>
                  </a:lnTo>
                  <a:lnTo>
                    <a:pt x="7081" y="14698"/>
                  </a:lnTo>
                  <a:lnTo>
                    <a:pt x="7033" y="14357"/>
                  </a:lnTo>
                  <a:lnTo>
                    <a:pt x="6935" y="13651"/>
                  </a:lnTo>
                  <a:lnTo>
                    <a:pt x="6765" y="12605"/>
                  </a:lnTo>
                  <a:lnTo>
                    <a:pt x="6570" y="11583"/>
                  </a:lnTo>
                  <a:lnTo>
                    <a:pt x="6230" y="9880"/>
                  </a:lnTo>
                  <a:lnTo>
                    <a:pt x="6060" y="9028"/>
                  </a:lnTo>
                  <a:lnTo>
                    <a:pt x="5841" y="8177"/>
                  </a:lnTo>
                  <a:lnTo>
                    <a:pt x="5816" y="8152"/>
                  </a:lnTo>
                  <a:lnTo>
                    <a:pt x="5768" y="8128"/>
                  </a:lnTo>
                  <a:lnTo>
                    <a:pt x="5743" y="8128"/>
                  </a:lnTo>
                  <a:lnTo>
                    <a:pt x="5695" y="8152"/>
                  </a:lnTo>
                  <a:lnTo>
                    <a:pt x="5646" y="8298"/>
                  </a:lnTo>
                  <a:lnTo>
                    <a:pt x="5646" y="8420"/>
                  </a:lnTo>
                  <a:lnTo>
                    <a:pt x="5646" y="8542"/>
                  </a:lnTo>
                  <a:lnTo>
                    <a:pt x="5646" y="8663"/>
                  </a:lnTo>
                  <a:lnTo>
                    <a:pt x="5719" y="8931"/>
                  </a:lnTo>
                  <a:lnTo>
                    <a:pt x="5768" y="9199"/>
                  </a:lnTo>
                  <a:lnTo>
                    <a:pt x="5865" y="9734"/>
                  </a:lnTo>
                  <a:lnTo>
                    <a:pt x="5962" y="10245"/>
                  </a:lnTo>
                  <a:lnTo>
                    <a:pt x="6035" y="10780"/>
                  </a:lnTo>
                  <a:lnTo>
                    <a:pt x="6133" y="11316"/>
                  </a:lnTo>
                  <a:lnTo>
                    <a:pt x="6327" y="12337"/>
                  </a:lnTo>
                  <a:lnTo>
                    <a:pt x="6522" y="13384"/>
                  </a:lnTo>
                  <a:lnTo>
                    <a:pt x="6570" y="13773"/>
                  </a:lnTo>
                  <a:lnTo>
                    <a:pt x="6619" y="14211"/>
                  </a:lnTo>
                  <a:lnTo>
                    <a:pt x="6668" y="14625"/>
                  </a:lnTo>
                  <a:lnTo>
                    <a:pt x="6716" y="14819"/>
                  </a:lnTo>
                  <a:lnTo>
                    <a:pt x="6765" y="15014"/>
                  </a:lnTo>
                  <a:lnTo>
                    <a:pt x="6497" y="15038"/>
                  </a:lnTo>
                  <a:lnTo>
                    <a:pt x="6473" y="14625"/>
                  </a:lnTo>
                  <a:lnTo>
                    <a:pt x="6400" y="14235"/>
                  </a:lnTo>
                  <a:lnTo>
                    <a:pt x="6279" y="13846"/>
                  </a:lnTo>
                  <a:lnTo>
                    <a:pt x="6133" y="13481"/>
                  </a:lnTo>
                  <a:lnTo>
                    <a:pt x="5938" y="13116"/>
                  </a:lnTo>
                  <a:lnTo>
                    <a:pt x="5743" y="12775"/>
                  </a:lnTo>
                  <a:lnTo>
                    <a:pt x="5281" y="12070"/>
                  </a:lnTo>
                  <a:lnTo>
                    <a:pt x="4746" y="11267"/>
                  </a:lnTo>
                  <a:lnTo>
                    <a:pt x="4210" y="10415"/>
                  </a:lnTo>
                  <a:lnTo>
                    <a:pt x="3967" y="9977"/>
                  </a:lnTo>
                  <a:lnTo>
                    <a:pt x="3724" y="9539"/>
                  </a:lnTo>
                  <a:lnTo>
                    <a:pt x="3529" y="9077"/>
                  </a:lnTo>
                  <a:lnTo>
                    <a:pt x="3359" y="8615"/>
                  </a:lnTo>
                  <a:lnTo>
                    <a:pt x="3286" y="8396"/>
                  </a:lnTo>
                  <a:lnTo>
                    <a:pt x="3261" y="8152"/>
                  </a:lnTo>
                  <a:lnTo>
                    <a:pt x="3237" y="7909"/>
                  </a:lnTo>
                  <a:lnTo>
                    <a:pt x="3237" y="7666"/>
                  </a:lnTo>
                  <a:lnTo>
                    <a:pt x="3261" y="7155"/>
                  </a:lnTo>
                  <a:lnTo>
                    <a:pt x="3310" y="6668"/>
                  </a:lnTo>
                  <a:lnTo>
                    <a:pt x="3334" y="6376"/>
                  </a:lnTo>
                  <a:lnTo>
                    <a:pt x="3407" y="6108"/>
                  </a:lnTo>
                  <a:lnTo>
                    <a:pt x="3480" y="5841"/>
                  </a:lnTo>
                  <a:lnTo>
                    <a:pt x="3578" y="5597"/>
                  </a:lnTo>
                  <a:lnTo>
                    <a:pt x="3699" y="5354"/>
                  </a:lnTo>
                  <a:lnTo>
                    <a:pt x="3845" y="5111"/>
                  </a:lnTo>
                  <a:lnTo>
                    <a:pt x="4016" y="4892"/>
                  </a:lnTo>
                  <a:lnTo>
                    <a:pt x="4186" y="4673"/>
                  </a:lnTo>
                  <a:lnTo>
                    <a:pt x="4648" y="4162"/>
                  </a:lnTo>
                  <a:lnTo>
                    <a:pt x="5062" y="3748"/>
                  </a:lnTo>
                  <a:lnTo>
                    <a:pt x="5403" y="3432"/>
                  </a:lnTo>
                  <a:lnTo>
                    <a:pt x="5743" y="3189"/>
                  </a:lnTo>
                  <a:lnTo>
                    <a:pt x="6060" y="3018"/>
                  </a:lnTo>
                  <a:lnTo>
                    <a:pt x="6352" y="2872"/>
                  </a:lnTo>
                  <a:lnTo>
                    <a:pt x="6668" y="2775"/>
                  </a:lnTo>
                  <a:lnTo>
                    <a:pt x="6984" y="2702"/>
                  </a:lnTo>
                  <a:lnTo>
                    <a:pt x="7276" y="2653"/>
                  </a:lnTo>
                  <a:lnTo>
                    <a:pt x="7568" y="2629"/>
                  </a:lnTo>
                  <a:lnTo>
                    <a:pt x="7860" y="2605"/>
                  </a:lnTo>
                  <a:close/>
                  <a:moveTo>
                    <a:pt x="6716" y="15525"/>
                  </a:moveTo>
                  <a:lnTo>
                    <a:pt x="6619" y="15720"/>
                  </a:lnTo>
                  <a:lnTo>
                    <a:pt x="6352" y="16158"/>
                  </a:lnTo>
                  <a:lnTo>
                    <a:pt x="6279" y="16109"/>
                  </a:lnTo>
                  <a:lnTo>
                    <a:pt x="6230" y="16060"/>
                  </a:lnTo>
                  <a:lnTo>
                    <a:pt x="6206" y="15963"/>
                  </a:lnTo>
                  <a:lnTo>
                    <a:pt x="6206" y="15866"/>
                  </a:lnTo>
                  <a:lnTo>
                    <a:pt x="6206" y="15768"/>
                  </a:lnTo>
                  <a:lnTo>
                    <a:pt x="6230" y="15695"/>
                  </a:lnTo>
                  <a:lnTo>
                    <a:pt x="6279" y="15598"/>
                  </a:lnTo>
                  <a:lnTo>
                    <a:pt x="6327" y="15549"/>
                  </a:lnTo>
                  <a:lnTo>
                    <a:pt x="6595" y="15525"/>
                  </a:lnTo>
                  <a:close/>
                  <a:moveTo>
                    <a:pt x="6887" y="15525"/>
                  </a:moveTo>
                  <a:lnTo>
                    <a:pt x="7276" y="15549"/>
                  </a:lnTo>
                  <a:lnTo>
                    <a:pt x="7641" y="15598"/>
                  </a:lnTo>
                  <a:lnTo>
                    <a:pt x="8225" y="15647"/>
                  </a:lnTo>
                  <a:lnTo>
                    <a:pt x="8809" y="15671"/>
                  </a:lnTo>
                  <a:lnTo>
                    <a:pt x="8541" y="15963"/>
                  </a:lnTo>
                  <a:lnTo>
                    <a:pt x="8298" y="16255"/>
                  </a:lnTo>
                  <a:lnTo>
                    <a:pt x="7909" y="16231"/>
                  </a:lnTo>
                  <a:lnTo>
                    <a:pt x="8249" y="15744"/>
                  </a:lnTo>
                  <a:lnTo>
                    <a:pt x="8249" y="15720"/>
                  </a:lnTo>
                  <a:lnTo>
                    <a:pt x="8225" y="15695"/>
                  </a:lnTo>
                  <a:lnTo>
                    <a:pt x="8201" y="15671"/>
                  </a:lnTo>
                  <a:lnTo>
                    <a:pt x="8176" y="15695"/>
                  </a:lnTo>
                  <a:lnTo>
                    <a:pt x="7690" y="16231"/>
                  </a:lnTo>
                  <a:lnTo>
                    <a:pt x="7179" y="16182"/>
                  </a:lnTo>
                  <a:lnTo>
                    <a:pt x="7325" y="15939"/>
                  </a:lnTo>
                  <a:lnTo>
                    <a:pt x="7471" y="15671"/>
                  </a:lnTo>
                  <a:lnTo>
                    <a:pt x="7471" y="15647"/>
                  </a:lnTo>
                  <a:lnTo>
                    <a:pt x="7446" y="15622"/>
                  </a:lnTo>
                  <a:lnTo>
                    <a:pt x="7422" y="15647"/>
                  </a:lnTo>
                  <a:lnTo>
                    <a:pt x="7203" y="15890"/>
                  </a:lnTo>
                  <a:lnTo>
                    <a:pt x="6935" y="16182"/>
                  </a:lnTo>
                  <a:lnTo>
                    <a:pt x="6741" y="16206"/>
                  </a:lnTo>
                  <a:lnTo>
                    <a:pt x="6570" y="16255"/>
                  </a:lnTo>
                  <a:lnTo>
                    <a:pt x="6668" y="16060"/>
                  </a:lnTo>
                  <a:lnTo>
                    <a:pt x="6814" y="15817"/>
                  </a:lnTo>
                  <a:lnTo>
                    <a:pt x="6862" y="15671"/>
                  </a:lnTo>
                  <a:lnTo>
                    <a:pt x="6887" y="15525"/>
                  </a:lnTo>
                  <a:close/>
                  <a:moveTo>
                    <a:pt x="9661" y="15622"/>
                  </a:moveTo>
                  <a:lnTo>
                    <a:pt x="9734" y="15671"/>
                  </a:lnTo>
                  <a:lnTo>
                    <a:pt x="9807" y="15695"/>
                  </a:lnTo>
                  <a:lnTo>
                    <a:pt x="9953" y="15695"/>
                  </a:lnTo>
                  <a:lnTo>
                    <a:pt x="9782" y="15793"/>
                  </a:lnTo>
                  <a:lnTo>
                    <a:pt x="9661" y="15939"/>
                  </a:lnTo>
                  <a:lnTo>
                    <a:pt x="9539" y="16085"/>
                  </a:lnTo>
                  <a:lnTo>
                    <a:pt x="9417" y="16279"/>
                  </a:lnTo>
                  <a:lnTo>
                    <a:pt x="9271" y="16279"/>
                  </a:lnTo>
                  <a:lnTo>
                    <a:pt x="9612" y="15817"/>
                  </a:lnTo>
                  <a:lnTo>
                    <a:pt x="9612" y="15793"/>
                  </a:lnTo>
                  <a:lnTo>
                    <a:pt x="9612" y="15768"/>
                  </a:lnTo>
                  <a:lnTo>
                    <a:pt x="9563" y="15768"/>
                  </a:lnTo>
                  <a:lnTo>
                    <a:pt x="9320" y="16012"/>
                  </a:lnTo>
                  <a:lnTo>
                    <a:pt x="9077" y="16255"/>
                  </a:lnTo>
                  <a:lnTo>
                    <a:pt x="8517" y="16255"/>
                  </a:lnTo>
                  <a:lnTo>
                    <a:pt x="8882" y="15720"/>
                  </a:lnTo>
                  <a:lnTo>
                    <a:pt x="8906" y="15695"/>
                  </a:lnTo>
                  <a:lnTo>
                    <a:pt x="8882" y="15671"/>
                  </a:lnTo>
                  <a:lnTo>
                    <a:pt x="9271" y="15671"/>
                  </a:lnTo>
                  <a:lnTo>
                    <a:pt x="9661" y="15622"/>
                  </a:lnTo>
                  <a:close/>
                  <a:moveTo>
                    <a:pt x="10074" y="15768"/>
                  </a:moveTo>
                  <a:lnTo>
                    <a:pt x="10074" y="15841"/>
                  </a:lnTo>
                  <a:lnTo>
                    <a:pt x="10099" y="15939"/>
                  </a:lnTo>
                  <a:lnTo>
                    <a:pt x="10074" y="16060"/>
                  </a:lnTo>
                  <a:lnTo>
                    <a:pt x="10050" y="16182"/>
                  </a:lnTo>
                  <a:lnTo>
                    <a:pt x="9977" y="16304"/>
                  </a:lnTo>
                  <a:lnTo>
                    <a:pt x="9758" y="16279"/>
                  </a:lnTo>
                  <a:lnTo>
                    <a:pt x="9880" y="16012"/>
                  </a:lnTo>
                  <a:lnTo>
                    <a:pt x="9977" y="15890"/>
                  </a:lnTo>
                  <a:lnTo>
                    <a:pt x="10074" y="15768"/>
                  </a:lnTo>
                  <a:close/>
                  <a:moveTo>
                    <a:pt x="6522" y="16571"/>
                  </a:moveTo>
                  <a:lnTo>
                    <a:pt x="6595" y="16620"/>
                  </a:lnTo>
                  <a:lnTo>
                    <a:pt x="6424" y="16888"/>
                  </a:lnTo>
                  <a:lnTo>
                    <a:pt x="6376" y="17034"/>
                  </a:lnTo>
                  <a:lnTo>
                    <a:pt x="6327" y="17180"/>
                  </a:lnTo>
                  <a:lnTo>
                    <a:pt x="6254" y="17082"/>
                  </a:lnTo>
                  <a:lnTo>
                    <a:pt x="6230" y="16985"/>
                  </a:lnTo>
                  <a:lnTo>
                    <a:pt x="6206" y="16912"/>
                  </a:lnTo>
                  <a:lnTo>
                    <a:pt x="6230" y="16815"/>
                  </a:lnTo>
                  <a:lnTo>
                    <a:pt x="6254" y="16839"/>
                  </a:lnTo>
                  <a:lnTo>
                    <a:pt x="6303" y="16839"/>
                  </a:lnTo>
                  <a:lnTo>
                    <a:pt x="6352" y="16815"/>
                  </a:lnTo>
                  <a:lnTo>
                    <a:pt x="6376" y="16766"/>
                  </a:lnTo>
                  <a:lnTo>
                    <a:pt x="6424" y="16596"/>
                  </a:lnTo>
                  <a:lnTo>
                    <a:pt x="6449" y="16596"/>
                  </a:lnTo>
                  <a:lnTo>
                    <a:pt x="6522" y="16571"/>
                  </a:lnTo>
                  <a:close/>
                  <a:moveTo>
                    <a:pt x="7884" y="16693"/>
                  </a:moveTo>
                  <a:lnTo>
                    <a:pt x="7957" y="16717"/>
                  </a:lnTo>
                  <a:lnTo>
                    <a:pt x="7787" y="16985"/>
                  </a:lnTo>
                  <a:lnTo>
                    <a:pt x="7617" y="17253"/>
                  </a:lnTo>
                  <a:lnTo>
                    <a:pt x="7592" y="17326"/>
                  </a:lnTo>
                  <a:lnTo>
                    <a:pt x="7300" y="17326"/>
                  </a:lnTo>
                  <a:lnTo>
                    <a:pt x="7398" y="17107"/>
                  </a:lnTo>
                  <a:lnTo>
                    <a:pt x="7519" y="16888"/>
                  </a:lnTo>
                  <a:lnTo>
                    <a:pt x="7617" y="16717"/>
                  </a:lnTo>
                  <a:lnTo>
                    <a:pt x="7884" y="16693"/>
                  </a:lnTo>
                  <a:close/>
                  <a:moveTo>
                    <a:pt x="8225" y="16717"/>
                  </a:moveTo>
                  <a:lnTo>
                    <a:pt x="8736" y="16742"/>
                  </a:lnTo>
                  <a:lnTo>
                    <a:pt x="8541" y="17034"/>
                  </a:lnTo>
                  <a:lnTo>
                    <a:pt x="8371" y="17326"/>
                  </a:lnTo>
                  <a:lnTo>
                    <a:pt x="7909" y="17326"/>
                  </a:lnTo>
                  <a:lnTo>
                    <a:pt x="7933" y="17277"/>
                  </a:lnTo>
                  <a:lnTo>
                    <a:pt x="8225" y="16717"/>
                  </a:lnTo>
                  <a:close/>
                  <a:moveTo>
                    <a:pt x="9223" y="16742"/>
                  </a:moveTo>
                  <a:lnTo>
                    <a:pt x="8979" y="17350"/>
                  </a:lnTo>
                  <a:lnTo>
                    <a:pt x="8663" y="17350"/>
                  </a:lnTo>
                  <a:lnTo>
                    <a:pt x="8979" y="16742"/>
                  </a:lnTo>
                  <a:close/>
                  <a:moveTo>
                    <a:pt x="9928" y="16742"/>
                  </a:moveTo>
                  <a:lnTo>
                    <a:pt x="9661" y="17253"/>
                  </a:lnTo>
                  <a:lnTo>
                    <a:pt x="9612" y="17350"/>
                  </a:lnTo>
                  <a:lnTo>
                    <a:pt x="9320" y="17350"/>
                  </a:lnTo>
                  <a:lnTo>
                    <a:pt x="9563" y="16742"/>
                  </a:lnTo>
                  <a:close/>
                  <a:moveTo>
                    <a:pt x="10147" y="16839"/>
                  </a:moveTo>
                  <a:lnTo>
                    <a:pt x="10220" y="16961"/>
                  </a:lnTo>
                  <a:lnTo>
                    <a:pt x="10245" y="17107"/>
                  </a:lnTo>
                  <a:lnTo>
                    <a:pt x="10220" y="17228"/>
                  </a:lnTo>
                  <a:lnTo>
                    <a:pt x="10147" y="17350"/>
                  </a:lnTo>
                  <a:lnTo>
                    <a:pt x="9928" y="17350"/>
                  </a:lnTo>
                  <a:lnTo>
                    <a:pt x="9953" y="17277"/>
                  </a:lnTo>
                  <a:lnTo>
                    <a:pt x="10050" y="17082"/>
                  </a:lnTo>
                  <a:lnTo>
                    <a:pt x="10147" y="16839"/>
                  </a:lnTo>
                  <a:close/>
                  <a:moveTo>
                    <a:pt x="6862" y="16693"/>
                  </a:moveTo>
                  <a:lnTo>
                    <a:pt x="7081" y="16717"/>
                  </a:lnTo>
                  <a:lnTo>
                    <a:pt x="7300" y="16717"/>
                  </a:lnTo>
                  <a:lnTo>
                    <a:pt x="7106" y="17009"/>
                  </a:lnTo>
                  <a:lnTo>
                    <a:pt x="6935" y="17326"/>
                  </a:lnTo>
                  <a:lnTo>
                    <a:pt x="6741" y="17350"/>
                  </a:lnTo>
                  <a:lnTo>
                    <a:pt x="6570" y="17399"/>
                  </a:lnTo>
                  <a:lnTo>
                    <a:pt x="6619" y="17204"/>
                  </a:lnTo>
                  <a:lnTo>
                    <a:pt x="6692" y="17034"/>
                  </a:lnTo>
                  <a:lnTo>
                    <a:pt x="6862" y="16693"/>
                  </a:lnTo>
                  <a:close/>
                  <a:moveTo>
                    <a:pt x="6473" y="17618"/>
                  </a:moveTo>
                  <a:lnTo>
                    <a:pt x="6643" y="17691"/>
                  </a:lnTo>
                  <a:lnTo>
                    <a:pt x="6814" y="17715"/>
                  </a:lnTo>
                  <a:lnTo>
                    <a:pt x="6789" y="17910"/>
                  </a:lnTo>
                  <a:lnTo>
                    <a:pt x="6765" y="18080"/>
                  </a:lnTo>
                  <a:lnTo>
                    <a:pt x="6643" y="17983"/>
                  </a:lnTo>
                  <a:lnTo>
                    <a:pt x="6546" y="17861"/>
                  </a:lnTo>
                  <a:lnTo>
                    <a:pt x="6352" y="17642"/>
                  </a:lnTo>
                  <a:lnTo>
                    <a:pt x="6376" y="17618"/>
                  </a:lnTo>
                  <a:lnTo>
                    <a:pt x="6424" y="17642"/>
                  </a:lnTo>
                  <a:lnTo>
                    <a:pt x="6473" y="17618"/>
                  </a:lnTo>
                  <a:close/>
                  <a:moveTo>
                    <a:pt x="7398" y="17739"/>
                  </a:moveTo>
                  <a:lnTo>
                    <a:pt x="7300" y="18031"/>
                  </a:lnTo>
                  <a:lnTo>
                    <a:pt x="7252" y="18177"/>
                  </a:lnTo>
                  <a:lnTo>
                    <a:pt x="7252" y="18299"/>
                  </a:lnTo>
                  <a:lnTo>
                    <a:pt x="7008" y="18202"/>
                  </a:lnTo>
                  <a:lnTo>
                    <a:pt x="7154" y="17739"/>
                  </a:lnTo>
                  <a:close/>
                  <a:moveTo>
                    <a:pt x="8833" y="17715"/>
                  </a:moveTo>
                  <a:lnTo>
                    <a:pt x="8785" y="17837"/>
                  </a:lnTo>
                  <a:lnTo>
                    <a:pt x="8736" y="17983"/>
                  </a:lnTo>
                  <a:lnTo>
                    <a:pt x="8712" y="18104"/>
                  </a:lnTo>
                  <a:lnTo>
                    <a:pt x="8736" y="18153"/>
                  </a:lnTo>
                  <a:lnTo>
                    <a:pt x="8736" y="18202"/>
                  </a:lnTo>
                  <a:lnTo>
                    <a:pt x="8809" y="18250"/>
                  </a:lnTo>
                  <a:lnTo>
                    <a:pt x="8882" y="18250"/>
                  </a:lnTo>
                  <a:lnTo>
                    <a:pt x="8931" y="18226"/>
                  </a:lnTo>
                  <a:lnTo>
                    <a:pt x="9004" y="18153"/>
                  </a:lnTo>
                  <a:lnTo>
                    <a:pt x="9125" y="17958"/>
                  </a:lnTo>
                  <a:lnTo>
                    <a:pt x="9198" y="17739"/>
                  </a:lnTo>
                  <a:lnTo>
                    <a:pt x="9393" y="17739"/>
                  </a:lnTo>
                  <a:lnTo>
                    <a:pt x="9369" y="17861"/>
                  </a:lnTo>
                  <a:lnTo>
                    <a:pt x="9369" y="18007"/>
                  </a:lnTo>
                  <a:lnTo>
                    <a:pt x="9125" y="18153"/>
                  </a:lnTo>
                  <a:lnTo>
                    <a:pt x="8833" y="18275"/>
                  </a:lnTo>
                  <a:lnTo>
                    <a:pt x="8566" y="18372"/>
                  </a:lnTo>
                  <a:lnTo>
                    <a:pt x="8249" y="18421"/>
                  </a:lnTo>
                  <a:lnTo>
                    <a:pt x="8274" y="18275"/>
                  </a:lnTo>
                  <a:lnTo>
                    <a:pt x="8371" y="17983"/>
                  </a:lnTo>
                  <a:lnTo>
                    <a:pt x="8468" y="17715"/>
                  </a:lnTo>
                  <a:close/>
                  <a:moveTo>
                    <a:pt x="8176" y="17715"/>
                  </a:moveTo>
                  <a:lnTo>
                    <a:pt x="8030" y="18056"/>
                  </a:lnTo>
                  <a:lnTo>
                    <a:pt x="7957" y="18250"/>
                  </a:lnTo>
                  <a:lnTo>
                    <a:pt x="7933" y="18445"/>
                  </a:lnTo>
                  <a:lnTo>
                    <a:pt x="7738" y="18421"/>
                  </a:lnTo>
                  <a:lnTo>
                    <a:pt x="7568" y="18396"/>
                  </a:lnTo>
                  <a:lnTo>
                    <a:pt x="7568" y="18226"/>
                  </a:lnTo>
                  <a:lnTo>
                    <a:pt x="7641" y="17983"/>
                  </a:lnTo>
                  <a:lnTo>
                    <a:pt x="7738" y="17715"/>
                  </a:lnTo>
                  <a:close/>
                  <a:moveTo>
                    <a:pt x="8128" y="2094"/>
                  </a:moveTo>
                  <a:lnTo>
                    <a:pt x="7714" y="2142"/>
                  </a:lnTo>
                  <a:lnTo>
                    <a:pt x="7325" y="2191"/>
                  </a:lnTo>
                  <a:lnTo>
                    <a:pt x="6935" y="2264"/>
                  </a:lnTo>
                  <a:lnTo>
                    <a:pt x="6546" y="2386"/>
                  </a:lnTo>
                  <a:lnTo>
                    <a:pt x="6181" y="2507"/>
                  </a:lnTo>
                  <a:lnTo>
                    <a:pt x="5841" y="2653"/>
                  </a:lnTo>
                  <a:lnTo>
                    <a:pt x="5500" y="2824"/>
                  </a:lnTo>
                  <a:lnTo>
                    <a:pt x="5184" y="3018"/>
                  </a:lnTo>
                  <a:lnTo>
                    <a:pt x="4892" y="3237"/>
                  </a:lnTo>
                  <a:lnTo>
                    <a:pt x="4551" y="3554"/>
                  </a:lnTo>
                  <a:lnTo>
                    <a:pt x="4210" y="3918"/>
                  </a:lnTo>
                  <a:lnTo>
                    <a:pt x="3918" y="4332"/>
                  </a:lnTo>
                  <a:lnTo>
                    <a:pt x="3626" y="4746"/>
                  </a:lnTo>
                  <a:lnTo>
                    <a:pt x="3383" y="5159"/>
                  </a:lnTo>
                  <a:lnTo>
                    <a:pt x="3164" y="5549"/>
                  </a:lnTo>
                  <a:lnTo>
                    <a:pt x="3018" y="5889"/>
                  </a:lnTo>
                  <a:lnTo>
                    <a:pt x="2921" y="6157"/>
                  </a:lnTo>
                  <a:lnTo>
                    <a:pt x="2823" y="6595"/>
                  </a:lnTo>
                  <a:lnTo>
                    <a:pt x="2775" y="7057"/>
                  </a:lnTo>
                  <a:lnTo>
                    <a:pt x="2750" y="7495"/>
                  </a:lnTo>
                  <a:lnTo>
                    <a:pt x="2775" y="7958"/>
                  </a:lnTo>
                  <a:lnTo>
                    <a:pt x="2823" y="8396"/>
                  </a:lnTo>
                  <a:lnTo>
                    <a:pt x="2921" y="8834"/>
                  </a:lnTo>
                  <a:lnTo>
                    <a:pt x="3067" y="9272"/>
                  </a:lnTo>
                  <a:lnTo>
                    <a:pt x="3237" y="9685"/>
                  </a:lnTo>
                  <a:lnTo>
                    <a:pt x="3602" y="10367"/>
                  </a:lnTo>
                  <a:lnTo>
                    <a:pt x="3991" y="11024"/>
                  </a:lnTo>
                  <a:lnTo>
                    <a:pt x="4843" y="12337"/>
                  </a:lnTo>
                  <a:lnTo>
                    <a:pt x="5281" y="13019"/>
                  </a:lnTo>
                  <a:lnTo>
                    <a:pt x="5476" y="13384"/>
                  </a:lnTo>
                  <a:lnTo>
                    <a:pt x="5646" y="13724"/>
                  </a:lnTo>
                  <a:lnTo>
                    <a:pt x="5792" y="14089"/>
                  </a:lnTo>
                  <a:lnTo>
                    <a:pt x="5914" y="14454"/>
                  </a:lnTo>
                  <a:lnTo>
                    <a:pt x="5987" y="14844"/>
                  </a:lnTo>
                  <a:lnTo>
                    <a:pt x="5987" y="15282"/>
                  </a:lnTo>
                  <a:lnTo>
                    <a:pt x="5962" y="15379"/>
                  </a:lnTo>
                  <a:lnTo>
                    <a:pt x="5962" y="15428"/>
                  </a:lnTo>
                  <a:lnTo>
                    <a:pt x="5889" y="15525"/>
                  </a:lnTo>
                  <a:lnTo>
                    <a:pt x="5841" y="15647"/>
                  </a:lnTo>
                  <a:lnTo>
                    <a:pt x="5816" y="15768"/>
                  </a:lnTo>
                  <a:lnTo>
                    <a:pt x="5792" y="15914"/>
                  </a:lnTo>
                  <a:lnTo>
                    <a:pt x="5816" y="16036"/>
                  </a:lnTo>
                  <a:lnTo>
                    <a:pt x="5841" y="16158"/>
                  </a:lnTo>
                  <a:lnTo>
                    <a:pt x="5889" y="16279"/>
                  </a:lnTo>
                  <a:lnTo>
                    <a:pt x="5962" y="16377"/>
                  </a:lnTo>
                  <a:lnTo>
                    <a:pt x="5865" y="16474"/>
                  </a:lnTo>
                  <a:lnTo>
                    <a:pt x="5792" y="16620"/>
                  </a:lnTo>
                  <a:lnTo>
                    <a:pt x="5768" y="16766"/>
                  </a:lnTo>
                  <a:lnTo>
                    <a:pt x="5768" y="16912"/>
                  </a:lnTo>
                  <a:lnTo>
                    <a:pt x="5768" y="17058"/>
                  </a:lnTo>
                  <a:lnTo>
                    <a:pt x="5816" y="17204"/>
                  </a:lnTo>
                  <a:lnTo>
                    <a:pt x="5889" y="17350"/>
                  </a:lnTo>
                  <a:lnTo>
                    <a:pt x="5987" y="17472"/>
                  </a:lnTo>
                  <a:lnTo>
                    <a:pt x="5962" y="17496"/>
                  </a:lnTo>
                  <a:lnTo>
                    <a:pt x="5914" y="17618"/>
                  </a:lnTo>
                  <a:lnTo>
                    <a:pt x="5914" y="17715"/>
                  </a:lnTo>
                  <a:lnTo>
                    <a:pt x="5938" y="17837"/>
                  </a:lnTo>
                  <a:lnTo>
                    <a:pt x="5987" y="17934"/>
                  </a:lnTo>
                  <a:lnTo>
                    <a:pt x="6133" y="18129"/>
                  </a:lnTo>
                  <a:lnTo>
                    <a:pt x="6303" y="18299"/>
                  </a:lnTo>
                  <a:lnTo>
                    <a:pt x="6424" y="18421"/>
                  </a:lnTo>
                  <a:lnTo>
                    <a:pt x="6570" y="18518"/>
                  </a:lnTo>
                  <a:lnTo>
                    <a:pt x="6862" y="18688"/>
                  </a:lnTo>
                  <a:lnTo>
                    <a:pt x="7179" y="18810"/>
                  </a:lnTo>
                  <a:lnTo>
                    <a:pt x="7495" y="18859"/>
                  </a:lnTo>
                  <a:lnTo>
                    <a:pt x="7738" y="18883"/>
                  </a:lnTo>
                  <a:lnTo>
                    <a:pt x="7982" y="18883"/>
                  </a:lnTo>
                  <a:lnTo>
                    <a:pt x="8030" y="18956"/>
                  </a:lnTo>
                  <a:lnTo>
                    <a:pt x="8079" y="18980"/>
                  </a:lnTo>
                  <a:lnTo>
                    <a:pt x="8128" y="18980"/>
                  </a:lnTo>
                  <a:lnTo>
                    <a:pt x="8176" y="18956"/>
                  </a:lnTo>
                  <a:lnTo>
                    <a:pt x="8201" y="18907"/>
                  </a:lnTo>
                  <a:lnTo>
                    <a:pt x="8201" y="18883"/>
                  </a:lnTo>
                  <a:lnTo>
                    <a:pt x="8493" y="18834"/>
                  </a:lnTo>
                  <a:lnTo>
                    <a:pt x="8785" y="18761"/>
                  </a:lnTo>
                  <a:lnTo>
                    <a:pt x="9052" y="18664"/>
                  </a:lnTo>
                  <a:lnTo>
                    <a:pt x="9320" y="18542"/>
                  </a:lnTo>
                  <a:lnTo>
                    <a:pt x="9563" y="18396"/>
                  </a:lnTo>
                  <a:lnTo>
                    <a:pt x="9807" y="18226"/>
                  </a:lnTo>
                  <a:lnTo>
                    <a:pt x="10050" y="18056"/>
                  </a:lnTo>
                  <a:lnTo>
                    <a:pt x="10269" y="17837"/>
                  </a:lnTo>
                  <a:lnTo>
                    <a:pt x="10318" y="17764"/>
                  </a:lnTo>
                  <a:lnTo>
                    <a:pt x="10342" y="17691"/>
                  </a:lnTo>
                  <a:lnTo>
                    <a:pt x="10464" y="17593"/>
                  </a:lnTo>
                  <a:lnTo>
                    <a:pt x="10537" y="17447"/>
                  </a:lnTo>
                  <a:lnTo>
                    <a:pt x="10585" y="17301"/>
                  </a:lnTo>
                  <a:lnTo>
                    <a:pt x="10634" y="17107"/>
                  </a:lnTo>
                  <a:lnTo>
                    <a:pt x="10634" y="16936"/>
                  </a:lnTo>
                  <a:lnTo>
                    <a:pt x="10585" y="16742"/>
                  </a:lnTo>
                  <a:lnTo>
                    <a:pt x="10512" y="16596"/>
                  </a:lnTo>
                  <a:lnTo>
                    <a:pt x="10391" y="16474"/>
                  </a:lnTo>
                  <a:lnTo>
                    <a:pt x="10488" y="16255"/>
                  </a:lnTo>
                  <a:lnTo>
                    <a:pt x="10537" y="16036"/>
                  </a:lnTo>
                  <a:lnTo>
                    <a:pt x="10537" y="15817"/>
                  </a:lnTo>
                  <a:lnTo>
                    <a:pt x="10488" y="15574"/>
                  </a:lnTo>
                  <a:lnTo>
                    <a:pt x="10415" y="15476"/>
                  </a:lnTo>
                  <a:lnTo>
                    <a:pt x="10342" y="15379"/>
                  </a:lnTo>
                  <a:lnTo>
                    <a:pt x="10342" y="15306"/>
                  </a:lnTo>
                  <a:lnTo>
                    <a:pt x="10415" y="14965"/>
                  </a:lnTo>
                  <a:lnTo>
                    <a:pt x="10464" y="14625"/>
                  </a:lnTo>
                  <a:lnTo>
                    <a:pt x="10512" y="14284"/>
                  </a:lnTo>
                  <a:lnTo>
                    <a:pt x="10585" y="13943"/>
                  </a:lnTo>
                  <a:lnTo>
                    <a:pt x="10658" y="13700"/>
                  </a:lnTo>
                  <a:lnTo>
                    <a:pt x="10756" y="13457"/>
                  </a:lnTo>
                  <a:lnTo>
                    <a:pt x="10999" y="12994"/>
                  </a:lnTo>
                  <a:lnTo>
                    <a:pt x="11023" y="12970"/>
                  </a:lnTo>
                  <a:lnTo>
                    <a:pt x="11023" y="12946"/>
                  </a:lnTo>
                  <a:lnTo>
                    <a:pt x="11340" y="12459"/>
                  </a:lnTo>
                  <a:lnTo>
                    <a:pt x="11632" y="11972"/>
                  </a:lnTo>
                  <a:lnTo>
                    <a:pt x="12191" y="11194"/>
                  </a:lnTo>
                  <a:lnTo>
                    <a:pt x="12483" y="10780"/>
                  </a:lnTo>
                  <a:lnTo>
                    <a:pt x="12751" y="10367"/>
                  </a:lnTo>
                  <a:lnTo>
                    <a:pt x="12994" y="9953"/>
                  </a:lnTo>
                  <a:lnTo>
                    <a:pt x="13213" y="9515"/>
                  </a:lnTo>
                  <a:lnTo>
                    <a:pt x="13384" y="9053"/>
                  </a:lnTo>
                  <a:lnTo>
                    <a:pt x="13457" y="8809"/>
                  </a:lnTo>
                  <a:lnTo>
                    <a:pt x="13505" y="8590"/>
                  </a:lnTo>
                  <a:lnTo>
                    <a:pt x="13554" y="8152"/>
                  </a:lnTo>
                  <a:lnTo>
                    <a:pt x="13554" y="7714"/>
                  </a:lnTo>
                  <a:lnTo>
                    <a:pt x="13505" y="7276"/>
                  </a:lnTo>
                  <a:lnTo>
                    <a:pt x="13432" y="6838"/>
                  </a:lnTo>
                  <a:lnTo>
                    <a:pt x="13335" y="6400"/>
                  </a:lnTo>
                  <a:lnTo>
                    <a:pt x="13213" y="5962"/>
                  </a:lnTo>
                  <a:lnTo>
                    <a:pt x="12946" y="5135"/>
                  </a:lnTo>
                  <a:lnTo>
                    <a:pt x="12800" y="4770"/>
                  </a:lnTo>
                  <a:lnTo>
                    <a:pt x="12605" y="4429"/>
                  </a:lnTo>
                  <a:lnTo>
                    <a:pt x="12386" y="4113"/>
                  </a:lnTo>
                  <a:lnTo>
                    <a:pt x="12143" y="3797"/>
                  </a:lnTo>
                  <a:lnTo>
                    <a:pt x="12143" y="3773"/>
                  </a:lnTo>
                  <a:lnTo>
                    <a:pt x="12094" y="3675"/>
                  </a:lnTo>
                  <a:lnTo>
                    <a:pt x="12021" y="3602"/>
                  </a:lnTo>
                  <a:lnTo>
                    <a:pt x="11948" y="3554"/>
                  </a:lnTo>
                  <a:lnTo>
                    <a:pt x="11851" y="3505"/>
                  </a:lnTo>
                  <a:lnTo>
                    <a:pt x="11607" y="3286"/>
                  </a:lnTo>
                  <a:lnTo>
                    <a:pt x="11340" y="3091"/>
                  </a:lnTo>
                  <a:lnTo>
                    <a:pt x="11072" y="2897"/>
                  </a:lnTo>
                  <a:lnTo>
                    <a:pt x="10804" y="2726"/>
                  </a:lnTo>
                  <a:lnTo>
                    <a:pt x="10464" y="2556"/>
                  </a:lnTo>
                  <a:lnTo>
                    <a:pt x="10099" y="2386"/>
                  </a:lnTo>
                  <a:lnTo>
                    <a:pt x="9709" y="2264"/>
                  </a:lnTo>
                  <a:lnTo>
                    <a:pt x="9320" y="2191"/>
                  </a:lnTo>
                  <a:lnTo>
                    <a:pt x="8931" y="2142"/>
                  </a:lnTo>
                  <a:lnTo>
                    <a:pt x="8517" y="2094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095119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D641C1B-EFA1-9A7C-890D-746C71B9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6F1D9C-2F60-4C9E-A743-07AC54246C04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1CA0484-098A-41D4-89FE-2F491F0AA09C}"/>
              </a:ext>
            </a:extLst>
          </p:cNvPr>
          <p:cNvSpPr/>
          <p:nvPr/>
        </p:nvSpPr>
        <p:spPr>
          <a:xfrm>
            <a:off x="821772" y="1436576"/>
            <a:ext cx="10548455" cy="530247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457189" lvl="1" indent="-457189">
              <a:lnSpc>
                <a:spcPts val="4267"/>
              </a:lnSpc>
              <a:buFont typeface="Wingdings" panose="05000000000000000000" pitchFamily="2" charset="2"/>
              <a:buChar char="n"/>
            </a:pP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教師專業社群：</a:t>
            </a:r>
            <a:endParaRPr lang="en-US" altLang="zh-TW" sz="2667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066773" lvl="2" indent="-457189">
              <a:lnSpc>
                <a:spcPts val="4267"/>
              </a:lnSpc>
              <a:buFont typeface="Wingdings" panose="05000000000000000000" pitchFamily="2" charset="2"/>
              <a:buChar char="ü"/>
            </a:pP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預計申請期程：</a:t>
            </a:r>
            <a:r>
              <a:rPr lang="zh-TW" altLang="en-US" sz="2667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即日起至</a:t>
            </a:r>
            <a:r>
              <a:rPr lang="en-US" altLang="zh-TW" sz="2667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113/02/28</a:t>
            </a:r>
          </a:p>
          <a:p>
            <a:pPr marL="1066773" lvl="2" indent="-457189">
              <a:lnSpc>
                <a:spcPts val="4267"/>
              </a:lnSpc>
              <a:buFont typeface="Wingdings" panose="05000000000000000000" pitchFamily="2" charset="2"/>
              <a:buChar char="ü"/>
            </a:pP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預計辦理期程：</a:t>
            </a:r>
            <a:r>
              <a:rPr lang="en-US" altLang="zh-TW" sz="2667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113/03/06-113/06/07</a:t>
            </a: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，補助每案上限</a:t>
            </a:r>
            <a:r>
              <a:rPr lang="en-US" altLang="zh-TW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8,000</a:t>
            </a: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元。</a:t>
            </a:r>
            <a:endParaRPr lang="en-US" altLang="zh-TW" sz="2667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lvl="2" indent="-457189">
              <a:lnSpc>
                <a:spcPts val="4267"/>
              </a:lnSpc>
              <a:buFont typeface="Wingdings" panose="05000000000000000000" pitchFamily="2" charset="2"/>
              <a:buChar char="n"/>
            </a:pP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教師專業成長講座：</a:t>
            </a:r>
            <a:endParaRPr lang="en-US" altLang="zh-TW" sz="2667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609585" lvl="2">
              <a:lnSpc>
                <a:spcPct val="150000"/>
              </a:lnSpc>
            </a:pP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預計辦理主題涵蓋教學實踐、課程與教材設計、多元學習評量、數位媒體應用。</a:t>
            </a:r>
            <a:endParaRPr lang="en-US" altLang="zh-TW" sz="2667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57189" lvl="1" indent="-457189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教師傳習制度：</a:t>
            </a:r>
            <a:endParaRPr lang="en-US" altLang="zh-TW" sz="2667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066773" lvl="2" indent="-457189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參加對象：本校當年度新進專任教師。</a:t>
            </a:r>
            <a:endParaRPr lang="en-US" altLang="zh-TW" sz="2667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066773" lvl="2" indent="-457189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每案須執行一學期，補助上限</a:t>
            </a:r>
            <a:r>
              <a:rPr lang="en-US" altLang="zh-TW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2,000</a:t>
            </a:r>
            <a:r>
              <a:rPr lang="zh-TW" altLang="en-US" sz="2667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元。</a:t>
            </a:r>
            <a:endParaRPr lang="en-US" altLang="zh-TW" sz="2667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Google Shape;1974;p24">
            <a:extLst>
              <a:ext uri="{FF2B5EF4-FFF2-40B4-BE49-F238E27FC236}">
                <a16:creationId xmlns:a16="http://schemas.microsoft.com/office/drawing/2014/main" id="{95C4234E-B534-4C12-8B29-68CE6370B1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52214" y="659376"/>
            <a:ext cx="8498171" cy="7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defTabSz="914354">
              <a:defRPr/>
            </a:pPr>
            <a:r>
              <a:rPr lang="en-US" altLang="zh-TW" sz="4800" b="1" dirty="0">
                <a:solidFill>
                  <a:prstClr val="black"/>
                </a:solidFill>
                <a:latin typeface="+mj-ea"/>
                <a:cs typeface="Arial" panose="020B0604020202020204" pitchFamily="34" charset="0"/>
              </a:rPr>
              <a:t>112-2</a:t>
            </a:r>
            <a:r>
              <a:rPr lang="zh-TW" altLang="en-US" sz="4800" b="1" dirty="0">
                <a:solidFill>
                  <a:prstClr val="black"/>
                </a:solidFill>
                <a:latin typeface="+mj-ea"/>
                <a:cs typeface="Arial" panose="020B0604020202020204" pitchFamily="34" charset="0"/>
              </a:rPr>
              <a:t>學期規劃事項</a:t>
            </a:r>
            <a:endParaRPr lang="zh-CN" altLang="en-US" sz="4800" b="1" dirty="0">
              <a:solidFill>
                <a:prstClr val="black"/>
              </a:solidFill>
              <a:latin typeface="+mj-ea"/>
              <a:cs typeface="Arial" panose="020B0604020202020204" pitchFamily="34" charset="0"/>
            </a:endParaRPr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928EB0CA-91A0-4AC8-949D-C9C9FFC47BF9}"/>
              </a:ext>
            </a:extLst>
          </p:cNvPr>
          <p:cNvGrpSpPr/>
          <p:nvPr/>
        </p:nvGrpSpPr>
        <p:grpSpPr>
          <a:xfrm>
            <a:off x="1904779" y="103707"/>
            <a:ext cx="1442636" cy="1383177"/>
            <a:chOff x="795781" y="136799"/>
            <a:chExt cx="1490016" cy="1491867"/>
          </a:xfrm>
        </p:grpSpPr>
        <p:sp>
          <p:nvSpPr>
            <p:cNvPr id="7" name="Google Shape;1936;p19">
              <a:extLst>
                <a:ext uri="{FF2B5EF4-FFF2-40B4-BE49-F238E27FC236}">
                  <a16:creationId xmlns:a16="http://schemas.microsoft.com/office/drawing/2014/main" id="{DB210BC1-864F-4F1F-BC95-7079BAE02084}"/>
                </a:ext>
              </a:extLst>
            </p:cNvPr>
            <p:cNvSpPr/>
            <p:nvPr/>
          </p:nvSpPr>
          <p:spPr>
            <a:xfrm>
              <a:off x="795781" y="136799"/>
              <a:ext cx="1490016" cy="1491867"/>
            </a:xfrm>
            <a:custGeom>
              <a:avLst/>
              <a:gdLst/>
              <a:ahLst/>
              <a:cxnLst/>
              <a:rect l="l" t="t" r="r" b="b"/>
              <a:pathLst>
                <a:path w="89712" h="82958" extrusionOk="0">
                  <a:moveTo>
                    <a:pt x="52672" y="2049"/>
                  </a:moveTo>
                  <a:cubicBezTo>
                    <a:pt x="40979" y="2915"/>
                    <a:pt x="28376" y="5688"/>
                    <a:pt x="19269" y="13072"/>
                  </a:cubicBezTo>
                  <a:cubicBezTo>
                    <a:pt x="7810" y="22364"/>
                    <a:pt x="-450" y="41692"/>
                    <a:pt x="5574" y="55159"/>
                  </a:cubicBezTo>
                  <a:cubicBezTo>
                    <a:pt x="12935" y="71613"/>
                    <a:pt x="33988" y="83483"/>
                    <a:pt x="52004" y="82883"/>
                  </a:cubicBezTo>
                  <a:cubicBezTo>
                    <a:pt x="62654" y="82528"/>
                    <a:pt x="75555" y="78169"/>
                    <a:pt x="80730" y="68854"/>
                  </a:cubicBezTo>
                  <a:cubicBezTo>
                    <a:pt x="89352" y="53334"/>
                    <a:pt x="86569" y="30516"/>
                    <a:pt x="76722" y="15744"/>
                  </a:cubicBezTo>
                  <a:cubicBezTo>
                    <a:pt x="69002" y="4163"/>
                    <a:pt x="51061" y="-2643"/>
                    <a:pt x="37641" y="1047"/>
                  </a:cubicBezTo>
                  <a:cubicBezTo>
                    <a:pt x="22585" y="5187"/>
                    <a:pt x="4685" y="14958"/>
                    <a:pt x="898" y="30107"/>
                  </a:cubicBezTo>
                  <a:cubicBezTo>
                    <a:pt x="-3402" y="47308"/>
                    <a:pt x="8934" y="71200"/>
                    <a:pt x="25616" y="77205"/>
                  </a:cubicBezTo>
                  <a:cubicBezTo>
                    <a:pt x="45696" y="84433"/>
                    <a:pt x="76756" y="77025"/>
                    <a:pt x="86743" y="58165"/>
                  </a:cubicBezTo>
                  <a:cubicBezTo>
                    <a:pt x="93824" y="44791"/>
                    <a:pt x="86932" y="25486"/>
                    <a:pt x="77390" y="13740"/>
                  </a:cubicBezTo>
                  <a:cubicBezTo>
                    <a:pt x="74163" y="9767"/>
                    <a:pt x="71332" y="4292"/>
                    <a:pt x="66367" y="3051"/>
                  </a:cubicBez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8" name="Google Shape;1937;p19">
              <a:extLst>
                <a:ext uri="{FF2B5EF4-FFF2-40B4-BE49-F238E27FC236}">
                  <a16:creationId xmlns:a16="http://schemas.microsoft.com/office/drawing/2014/main" id="{64B1E415-7BEA-493B-BC6D-BD006018FCCE}"/>
                </a:ext>
              </a:extLst>
            </p:cNvPr>
            <p:cNvSpPr/>
            <p:nvPr/>
          </p:nvSpPr>
          <p:spPr>
            <a:xfrm>
              <a:off x="1160653" y="460776"/>
              <a:ext cx="760271" cy="843911"/>
            </a:xfrm>
            <a:custGeom>
              <a:avLst/>
              <a:gdLst/>
              <a:ahLst/>
              <a:cxnLst/>
              <a:rect l="l" t="t" r="r" b="b"/>
              <a:pathLst>
                <a:path w="15817" h="18981" extrusionOk="0">
                  <a:moveTo>
                    <a:pt x="11364" y="1"/>
                  </a:moveTo>
                  <a:lnTo>
                    <a:pt x="11242" y="25"/>
                  </a:lnTo>
                  <a:lnTo>
                    <a:pt x="11169" y="74"/>
                  </a:lnTo>
                  <a:lnTo>
                    <a:pt x="11096" y="171"/>
                  </a:lnTo>
                  <a:lnTo>
                    <a:pt x="10780" y="731"/>
                  </a:lnTo>
                  <a:lnTo>
                    <a:pt x="10634" y="999"/>
                  </a:lnTo>
                  <a:lnTo>
                    <a:pt x="10537" y="1315"/>
                  </a:lnTo>
                  <a:lnTo>
                    <a:pt x="10512" y="1388"/>
                  </a:lnTo>
                  <a:lnTo>
                    <a:pt x="10537" y="1461"/>
                  </a:lnTo>
                  <a:lnTo>
                    <a:pt x="10585" y="1534"/>
                  </a:lnTo>
                  <a:lnTo>
                    <a:pt x="10634" y="1583"/>
                  </a:lnTo>
                  <a:lnTo>
                    <a:pt x="10707" y="1607"/>
                  </a:lnTo>
                  <a:lnTo>
                    <a:pt x="10804" y="1631"/>
                  </a:lnTo>
                  <a:lnTo>
                    <a:pt x="10877" y="1607"/>
                  </a:lnTo>
                  <a:lnTo>
                    <a:pt x="10950" y="1558"/>
                  </a:lnTo>
                  <a:lnTo>
                    <a:pt x="11145" y="1315"/>
                  </a:lnTo>
                  <a:lnTo>
                    <a:pt x="11291" y="1047"/>
                  </a:lnTo>
                  <a:lnTo>
                    <a:pt x="11510" y="731"/>
                  </a:lnTo>
                  <a:lnTo>
                    <a:pt x="11583" y="682"/>
                  </a:lnTo>
                  <a:lnTo>
                    <a:pt x="11656" y="609"/>
                  </a:lnTo>
                  <a:lnTo>
                    <a:pt x="11705" y="463"/>
                  </a:lnTo>
                  <a:lnTo>
                    <a:pt x="11729" y="342"/>
                  </a:lnTo>
                  <a:lnTo>
                    <a:pt x="11705" y="220"/>
                  </a:lnTo>
                  <a:lnTo>
                    <a:pt x="11656" y="123"/>
                  </a:lnTo>
                  <a:lnTo>
                    <a:pt x="11583" y="50"/>
                  </a:lnTo>
                  <a:lnTo>
                    <a:pt x="11486" y="25"/>
                  </a:lnTo>
                  <a:lnTo>
                    <a:pt x="11461" y="1"/>
                  </a:lnTo>
                  <a:close/>
                  <a:moveTo>
                    <a:pt x="3821" y="171"/>
                  </a:moveTo>
                  <a:lnTo>
                    <a:pt x="3748" y="196"/>
                  </a:lnTo>
                  <a:lnTo>
                    <a:pt x="3699" y="244"/>
                  </a:lnTo>
                  <a:lnTo>
                    <a:pt x="3651" y="317"/>
                  </a:lnTo>
                  <a:lnTo>
                    <a:pt x="3651" y="390"/>
                  </a:lnTo>
                  <a:lnTo>
                    <a:pt x="3651" y="463"/>
                  </a:lnTo>
                  <a:lnTo>
                    <a:pt x="3699" y="634"/>
                  </a:lnTo>
                  <a:lnTo>
                    <a:pt x="3772" y="804"/>
                  </a:lnTo>
                  <a:lnTo>
                    <a:pt x="3943" y="1120"/>
                  </a:lnTo>
                  <a:lnTo>
                    <a:pt x="4113" y="1461"/>
                  </a:lnTo>
                  <a:lnTo>
                    <a:pt x="4259" y="1802"/>
                  </a:lnTo>
                  <a:lnTo>
                    <a:pt x="4332" y="1923"/>
                  </a:lnTo>
                  <a:lnTo>
                    <a:pt x="4429" y="1996"/>
                  </a:lnTo>
                  <a:lnTo>
                    <a:pt x="4527" y="2021"/>
                  </a:lnTo>
                  <a:lnTo>
                    <a:pt x="4624" y="1996"/>
                  </a:lnTo>
                  <a:lnTo>
                    <a:pt x="4721" y="1972"/>
                  </a:lnTo>
                  <a:lnTo>
                    <a:pt x="4794" y="1899"/>
                  </a:lnTo>
                  <a:lnTo>
                    <a:pt x="4843" y="1777"/>
                  </a:lnTo>
                  <a:lnTo>
                    <a:pt x="4843" y="1656"/>
                  </a:lnTo>
                  <a:lnTo>
                    <a:pt x="4794" y="1461"/>
                  </a:lnTo>
                  <a:lnTo>
                    <a:pt x="4697" y="1266"/>
                  </a:lnTo>
                  <a:lnTo>
                    <a:pt x="4502" y="901"/>
                  </a:lnTo>
                  <a:lnTo>
                    <a:pt x="4283" y="536"/>
                  </a:lnTo>
                  <a:lnTo>
                    <a:pt x="4162" y="390"/>
                  </a:lnTo>
                  <a:lnTo>
                    <a:pt x="4040" y="244"/>
                  </a:lnTo>
                  <a:lnTo>
                    <a:pt x="3967" y="196"/>
                  </a:lnTo>
                  <a:lnTo>
                    <a:pt x="3894" y="171"/>
                  </a:lnTo>
                  <a:close/>
                  <a:moveTo>
                    <a:pt x="15452" y="4405"/>
                  </a:moveTo>
                  <a:lnTo>
                    <a:pt x="15379" y="4429"/>
                  </a:lnTo>
                  <a:lnTo>
                    <a:pt x="15306" y="4454"/>
                  </a:lnTo>
                  <a:lnTo>
                    <a:pt x="15135" y="4551"/>
                  </a:lnTo>
                  <a:lnTo>
                    <a:pt x="14941" y="4600"/>
                  </a:lnTo>
                  <a:lnTo>
                    <a:pt x="14551" y="4697"/>
                  </a:lnTo>
                  <a:lnTo>
                    <a:pt x="14357" y="4746"/>
                  </a:lnTo>
                  <a:lnTo>
                    <a:pt x="14162" y="4819"/>
                  </a:lnTo>
                  <a:lnTo>
                    <a:pt x="14016" y="4916"/>
                  </a:lnTo>
                  <a:lnTo>
                    <a:pt x="13870" y="5062"/>
                  </a:lnTo>
                  <a:lnTo>
                    <a:pt x="13822" y="5135"/>
                  </a:lnTo>
                  <a:lnTo>
                    <a:pt x="13822" y="5232"/>
                  </a:lnTo>
                  <a:lnTo>
                    <a:pt x="13846" y="5330"/>
                  </a:lnTo>
                  <a:lnTo>
                    <a:pt x="13895" y="5354"/>
                  </a:lnTo>
                  <a:lnTo>
                    <a:pt x="13943" y="5354"/>
                  </a:lnTo>
                  <a:lnTo>
                    <a:pt x="14138" y="5378"/>
                  </a:lnTo>
                  <a:lnTo>
                    <a:pt x="14357" y="5378"/>
                  </a:lnTo>
                  <a:lnTo>
                    <a:pt x="14600" y="5354"/>
                  </a:lnTo>
                  <a:lnTo>
                    <a:pt x="14819" y="5330"/>
                  </a:lnTo>
                  <a:lnTo>
                    <a:pt x="15038" y="5257"/>
                  </a:lnTo>
                  <a:lnTo>
                    <a:pt x="15257" y="5208"/>
                  </a:lnTo>
                  <a:lnTo>
                    <a:pt x="15452" y="5111"/>
                  </a:lnTo>
                  <a:lnTo>
                    <a:pt x="15646" y="5038"/>
                  </a:lnTo>
                  <a:lnTo>
                    <a:pt x="15719" y="4989"/>
                  </a:lnTo>
                  <a:lnTo>
                    <a:pt x="15768" y="4940"/>
                  </a:lnTo>
                  <a:lnTo>
                    <a:pt x="15817" y="4819"/>
                  </a:lnTo>
                  <a:lnTo>
                    <a:pt x="15792" y="4697"/>
                  </a:lnTo>
                  <a:lnTo>
                    <a:pt x="15768" y="4575"/>
                  </a:lnTo>
                  <a:lnTo>
                    <a:pt x="15671" y="4478"/>
                  </a:lnTo>
                  <a:lnTo>
                    <a:pt x="15573" y="4429"/>
                  </a:lnTo>
                  <a:lnTo>
                    <a:pt x="15452" y="4405"/>
                  </a:lnTo>
                  <a:close/>
                  <a:moveTo>
                    <a:pt x="317" y="4697"/>
                  </a:moveTo>
                  <a:lnTo>
                    <a:pt x="220" y="4721"/>
                  </a:lnTo>
                  <a:lnTo>
                    <a:pt x="122" y="4746"/>
                  </a:lnTo>
                  <a:lnTo>
                    <a:pt x="25" y="4794"/>
                  </a:lnTo>
                  <a:lnTo>
                    <a:pt x="1" y="4867"/>
                  </a:lnTo>
                  <a:lnTo>
                    <a:pt x="1" y="4965"/>
                  </a:lnTo>
                  <a:lnTo>
                    <a:pt x="49" y="5038"/>
                  </a:lnTo>
                  <a:lnTo>
                    <a:pt x="195" y="5184"/>
                  </a:lnTo>
                  <a:lnTo>
                    <a:pt x="390" y="5305"/>
                  </a:lnTo>
                  <a:lnTo>
                    <a:pt x="779" y="5524"/>
                  </a:lnTo>
                  <a:lnTo>
                    <a:pt x="1169" y="5743"/>
                  </a:lnTo>
                  <a:lnTo>
                    <a:pt x="1388" y="5841"/>
                  </a:lnTo>
                  <a:lnTo>
                    <a:pt x="1582" y="5938"/>
                  </a:lnTo>
                  <a:lnTo>
                    <a:pt x="1655" y="5962"/>
                  </a:lnTo>
                  <a:lnTo>
                    <a:pt x="1801" y="5962"/>
                  </a:lnTo>
                  <a:lnTo>
                    <a:pt x="1850" y="5938"/>
                  </a:lnTo>
                  <a:lnTo>
                    <a:pt x="1923" y="5841"/>
                  </a:lnTo>
                  <a:lnTo>
                    <a:pt x="1972" y="5743"/>
                  </a:lnTo>
                  <a:lnTo>
                    <a:pt x="1996" y="5622"/>
                  </a:lnTo>
                  <a:lnTo>
                    <a:pt x="1972" y="5476"/>
                  </a:lnTo>
                  <a:lnTo>
                    <a:pt x="1899" y="5378"/>
                  </a:lnTo>
                  <a:lnTo>
                    <a:pt x="1826" y="5330"/>
                  </a:lnTo>
                  <a:lnTo>
                    <a:pt x="1777" y="5305"/>
                  </a:lnTo>
                  <a:lnTo>
                    <a:pt x="1582" y="5208"/>
                  </a:lnTo>
                  <a:lnTo>
                    <a:pt x="1388" y="5111"/>
                  </a:lnTo>
                  <a:lnTo>
                    <a:pt x="974" y="4892"/>
                  </a:lnTo>
                  <a:lnTo>
                    <a:pt x="755" y="4794"/>
                  </a:lnTo>
                  <a:lnTo>
                    <a:pt x="536" y="4721"/>
                  </a:lnTo>
                  <a:lnTo>
                    <a:pt x="317" y="4697"/>
                  </a:lnTo>
                  <a:close/>
                  <a:moveTo>
                    <a:pt x="8809" y="6936"/>
                  </a:moveTo>
                  <a:lnTo>
                    <a:pt x="8736" y="6984"/>
                  </a:lnTo>
                  <a:lnTo>
                    <a:pt x="8663" y="7057"/>
                  </a:lnTo>
                  <a:lnTo>
                    <a:pt x="8566" y="7252"/>
                  </a:lnTo>
                  <a:lnTo>
                    <a:pt x="8468" y="7495"/>
                  </a:lnTo>
                  <a:lnTo>
                    <a:pt x="8420" y="7739"/>
                  </a:lnTo>
                  <a:lnTo>
                    <a:pt x="8395" y="7958"/>
                  </a:lnTo>
                  <a:lnTo>
                    <a:pt x="8395" y="8128"/>
                  </a:lnTo>
                  <a:lnTo>
                    <a:pt x="8322" y="8177"/>
                  </a:lnTo>
                  <a:lnTo>
                    <a:pt x="8201" y="8225"/>
                  </a:lnTo>
                  <a:lnTo>
                    <a:pt x="8079" y="8250"/>
                  </a:lnTo>
                  <a:lnTo>
                    <a:pt x="7982" y="8225"/>
                  </a:lnTo>
                  <a:lnTo>
                    <a:pt x="7909" y="8201"/>
                  </a:lnTo>
                  <a:lnTo>
                    <a:pt x="7982" y="8079"/>
                  </a:lnTo>
                  <a:lnTo>
                    <a:pt x="8055" y="7933"/>
                  </a:lnTo>
                  <a:lnTo>
                    <a:pt x="8103" y="7812"/>
                  </a:lnTo>
                  <a:lnTo>
                    <a:pt x="8103" y="7666"/>
                  </a:lnTo>
                  <a:lnTo>
                    <a:pt x="8103" y="7520"/>
                  </a:lnTo>
                  <a:lnTo>
                    <a:pt x="8055" y="7398"/>
                  </a:lnTo>
                  <a:lnTo>
                    <a:pt x="7957" y="7252"/>
                  </a:lnTo>
                  <a:lnTo>
                    <a:pt x="7836" y="7130"/>
                  </a:lnTo>
                  <a:lnTo>
                    <a:pt x="7763" y="7082"/>
                  </a:lnTo>
                  <a:lnTo>
                    <a:pt x="7617" y="7082"/>
                  </a:lnTo>
                  <a:lnTo>
                    <a:pt x="7544" y="7130"/>
                  </a:lnTo>
                  <a:lnTo>
                    <a:pt x="7446" y="7252"/>
                  </a:lnTo>
                  <a:lnTo>
                    <a:pt x="7373" y="7374"/>
                  </a:lnTo>
                  <a:lnTo>
                    <a:pt x="7325" y="7495"/>
                  </a:lnTo>
                  <a:lnTo>
                    <a:pt x="7300" y="7641"/>
                  </a:lnTo>
                  <a:lnTo>
                    <a:pt x="7300" y="7787"/>
                  </a:lnTo>
                  <a:lnTo>
                    <a:pt x="7300" y="7909"/>
                  </a:lnTo>
                  <a:lnTo>
                    <a:pt x="7325" y="8055"/>
                  </a:lnTo>
                  <a:lnTo>
                    <a:pt x="7373" y="8177"/>
                  </a:lnTo>
                  <a:lnTo>
                    <a:pt x="7179" y="8298"/>
                  </a:lnTo>
                  <a:lnTo>
                    <a:pt x="7081" y="8323"/>
                  </a:lnTo>
                  <a:lnTo>
                    <a:pt x="6984" y="8347"/>
                  </a:lnTo>
                  <a:lnTo>
                    <a:pt x="6911" y="8371"/>
                  </a:lnTo>
                  <a:lnTo>
                    <a:pt x="6814" y="8347"/>
                  </a:lnTo>
                  <a:lnTo>
                    <a:pt x="6692" y="8298"/>
                  </a:lnTo>
                  <a:lnTo>
                    <a:pt x="6570" y="8201"/>
                  </a:lnTo>
                  <a:lnTo>
                    <a:pt x="6497" y="8055"/>
                  </a:lnTo>
                  <a:lnTo>
                    <a:pt x="6449" y="7909"/>
                  </a:lnTo>
                  <a:lnTo>
                    <a:pt x="6449" y="7739"/>
                  </a:lnTo>
                  <a:lnTo>
                    <a:pt x="6497" y="7544"/>
                  </a:lnTo>
                  <a:lnTo>
                    <a:pt x="6497" y="7520"/>
                  </a:lnTo>
                  <a:lnTo>
                    <a:pt x="6473" y="7520"/>
                  </a:lnTo>
                  <a:lnTo>
                    <a:pt x="6449" y="7495"/>
                  </a:lnTo>
                  <a:lnTo>
                    <a:pt x="6424" y="7520"/>
                  </a:lnTo>
                  <a:lnTo>
                    <a:pt x="6327" y="7617"/>
                  </a:lnTo>
                  <a:lnTo>
                    <a:pt x="6254" y="7739"/>
                  </a:lnTo>
                  <a:lnTo>
                    <a:pt x="6230" y="7836"/>
                  </a:lnTo>
                  <a:lnTo>
                    <a:pt x="6206" y="7958"/>
                  </a:lnTo>
                  <a:lnTo>
                    <a:pt x="6206" y="8055"/>
                  </a:lnTo>
                  <a:lnTo>
                    <a:pt x="6206" y="8177"/>
                  </a:lnTo>
                  <a:lnTo>
                    <a:pt x="6254" y="8274"/>
                  </a:lnTo>
                  <a:lnTo>
                    <a:pt x="6303" y="8371"/>
                  </a:lnTo>
                  <a:lnTo>
                    <a:pt x="6376" y="8469"/>
                  </a:lnTo>
                  <a:lnTo>
                    <a:pt x="6449" y="8542"/>
                  </a:lnTo>
                  <a:lnTo>
                    <a:pt x="6546" y="8615"/>
                  </a:lnTo>
                  <a:lnTo>
                    <a:pt x="6643" y="8663"/>
                  </a:lnTo>
                  <a:lnTo>
                    <a:pt x="6765" y="8712"/>
                  </a:lnTo>
                  <a:lnTo>
                    <a:pt x="6862" y="8736"/>
                  </a:lnTo>
                  <a:lnTo>
                    <a:pt x="7008" y="8736"/>
                  </a:lnTo>
                  <a:lnTo>
                    <a:pt x="7130" y="8712"/>
                  </a:lnTo>
                  <a:lnTo>
                    <a:pt x="7349" y="8615"/>
                  </a:lnTo>
                  <a:lnTo>
                    <a:pt x="7592" y="8493"/>
                  </a:lnTo>
                  <a:lnTo>
                    <a:pt x="7690" y="8566"/>
                  </a:lnTo>
                  <a:lnTo>
                    <a:pt x="7836" y="8639"/>
                  </a:lnTo>
                  <a:lnTo>
                    <a:pt x="7982" y="8663"/>
                  </a:lnTo>
                  <a:lnTo>
                    <a:pt x="8128" y="8688"/>
                  </a:lnTo>
                  <a:lnTo>
                    <a:pt x="8225" y="8688"/>
                  </a:lnTo>
                  <a:lnTo>
                    <a:pt x="8347" y="8663"/>
                  </a:lnTo>
                  <a:lnTo>
                    <a:pt x="8566" y="8566"/>
                  </a:lnTo>
                  <a:lnTo>
                    <a:pt x="8639" y="8663"/>
                  </a:lnTo>
                  <a:lnTo>
                    <a:pt x="8736" y="8736"/>
                  </a:lnTo>
                  <a:lnTo>
                    <a:pt x="8833" y="8809"/>
                  </a:lnTo>
                  <a:lnTo>
                    <a:pt x="8931" y="8858"/>
                  </a:lnTo>
                  <a:lnTo>
                    <a:pt x="9174" y="8907"/>
                  </a:lnTo>
                  <a:lnTo>
                    <a:pt x="9417" y="8931"/>
                  </a:lnTo>
                  <a:lnTo>
                    <a:pt x="9661" y="8882"/>
                  </a:lnTo>
                  <a:lnTo>
                    <a:pt x="9880" y="8809"/>
                  </a:lnTo>
                  <a:lnTo>
                    <a:pt x="9977" y="8736"/>
                  </a:lnTo>
                  <a:lnTo>
                    <a:pt x="10074" y="8663"/>
                  </a:lnTo>
                  <a:lnTo>
                    <a:pt x="10172" y="8566"/>
                  </a:lnTo>
                  <a:lnTo>
                    <a:pt x="10269" y="8469"/>
                  </a:lnTo>
                  <a:lnTo>
                    <a:pt x="10293" y="8396"/>
                  </a:lnTo>
                  <a:lnTo>
                    <a:pt x="10293" y="8347"/>
                  </a:lnTo>
                  <a:lnTo>
                    <a:pt x="10269" y="8298"/>
                  </a:lnTo>
                  <a:lnTo>
                    <a:pt x="10245" y="8250"/>
                  </a:lnTo>
                  <a:lnTo>
                    <a:pt x="10172" y="8225"/>
                  </a:lnTo>
                  <a:lnTo>
                    <a:pt x="10123" y="8201"/>
                  </a:lnTo>
                  <a:lnTo>
                    <a:pt x="10001" y="8201"/>
                  </a:lnTo>
                  <a:lnTo>
                    <a:pt x="9782" y="8323"/>
                  </a:lnTo>
                  <a:lnTo>
                    <a:pt x="9563" y="8420"/>
                  </a:lnTo>
                  <a:lnTo>
                    <a:pt x="9442" y="8444"/>
                  </a:lnTo>
                  <a:lnTo>
                    <a:pt x="9344" y="8469"/>
                  </a:lnTo>
                  <a:lnTo>
                    <a:pt x="9223" y="8469"/>
                  </a:lnTo>
                  <a:lnTo>
                    <a:pt x="9101" y="8420"/>
                  </a:lnTo>
                  <a:lnTo>
                    <a:pt x="9004" y="8347"/>
                  </a:lnTo>
                  <a:lnTo>
                    <a:pt x="8931" y="8274"/>
                  </a:lnTo>
                  <a:lnTo>
                    <a:pt x="9052" y="8128"/>
                  </a:lnTo>
                  <a:lnTo>
                    <a:pt x="9150" y="7982"/>
                  </a:lnTo>
                  <a:lnTo>
                    <a:pt x="9247" y="7836"/>
                  </a:lnTo>
                  <a:lnTo>
                    <a:pt x="9296" y="7666"/>
                  </a:lnTo>
                  <a:lnTo>
                    <a:pt x="9320" y="7495"/>
                  </a:lnTo>
                  <a:lnTo>
                    <a:pt x="9296" y="7349"/>
                  </a:lnTo>
                  <a:lnTo>
                    <a:pt x="9247" y="7203"/>
                  </a:lnTo>
                  <a:lnTo>
                    <a:pt x="9150" y="7057"/>
                  </a:lnTo>
                  <a:lnTo>
                    <a:pt x="9052" y="6984"/>
                  </a:lnTo>
                  <a:lnTo>
                    <a:pt x="8955" y="6936"/>
                  </a:lnTo>
                  <a:close/>
                  <a:moveTo>
                    <a:pt x="1947" y="9710"/>
                  </a:moveTo>
                  <a:lnTo>
                    <a:pt x="1801" y="9758"/>
                  </a:lnTo>
                  <a:lnTo>
                    <a:pt x="1582" y="9856"/>
                  </a:lnTo>
                  <a:lnTo>
                    <a:pt x="1363" y="10002"/>
                  </a:lnTo>
                  <a:lnTo>
                    <a:pt x="925" y="10294"/>
                  </a:lnTo>
                  <a:lnTo>
                    <a:pt x="706" y="10415"/>
                  </a:lnTo>
                  <a:lnTo>
                    <a:pt x="585" y="10513"/>
                  </a:lnTo>
                  <a:lnTo>
                    <a:pt x="463" y="10610"/>
                  </a:lnTo>
                  <a:lnTo>
                    <a:pt x="366" y="10707"/>
                  </a:lnTo>
                  <a:lnTo>
                    <a:pt x="317" y="10829"/>
                  </a:lnTo>
                  <a:lnTo>
                    <a:pt x="317" y="10878"/>
                  </a:lnTo>
                  <a:lnTo>
                    <a:pt x="341" y="10926"/>
                  </a:lnTo>
                  <a:lnTo>
                    <a:pt x="366" y="10999"/>
                  </a:lnTo>
                  <a:lnTo>
                    <a:pt x="439" y="11048"/>
                  </a:lnTo>
                  <a:lnTo>
                    <a:pt x="536" y="11097"/>
                  </a:lnTo>
                  <a:lnTo>
                    <a:pt x="633" y="11097"/>
                  </a:lnTo>
                  <a:lnTo>
                    <a:pt x="755" y="11072"/>
                  </a:lnTo>
                  <a:lnTo>
                    <a:pt x="877" y="11048"/>
                  </a:lnTo>
                  <a:lnTo>
                    <a:pt x="1120" y="10926"/>
                  </a:lnTo>
                  <a:lnTo>
                    <a:pt x="1315" y="10829"/>
                  </a:lnTo>
                  <a:lnTo>
                    <a:pt x="1728" y="10610"/>
                  </a:lnTo>
                  <a:lnTo>
                    <a:pt x="1947" y="10488"/>
                  </a:lnTo>
                  <a:lnTo>
                    <a:pt x="2142" y="10342"/>
                  </a:lnTo>
                  <a:lnTo>
                    <a:pt x="2264" y="10245"/>
                  </a:lnTo>
                  <a:lnTo>
                    <a:pt x="2312" y="10123"/>
                  </a:lnTo>
                  <a:lnTo>
                    <a:pt x="2312" y="10002"/>
                  </a:lnTo>
                  <a:lnTo>
                    <a:pt x="2264" y="9880"/>
                  </a:lnTo>
                  <a:lnTo>
                    <a:pt x="2191" y="9783"/>
                  </a:lnTo>
                  <a:lnTo>
                    <a:pt x="2069" y="9734"/>
                  </a:lnTo>
                  <a:lnTo>
                    <a:pt x="1947" y="9710"/>
                  </a:lnTo>
                  <a:close/>
                  <a:moveTo>
                    <a:pt x="14065" y="10026"/>
                  </a:moveTo>
                  <a:lnTo>
                    <a:pt x="13895" y="10050"/>
                  </a:lnTo>
                  <a:lnTo>
                    <a:pt x="13846" y="10075"/>
                  </a:lnTo>
                  <a:lnTo>
                    <a:pt x="13797" y="10123"/>
                  </a:lnTo>
                  <a:lnTo>
                    <a:pt x="13773" y="10172"/>
                  </a:lnTo>
                  <a:lnTo>
                    <a:pt x="13749" y="10221"/>
                  </a:lnTo>
                  <a:lnTo>
                    <a:pt x="13773" y="10318"/>
                  </a:lnTo>
                  <a:lnTo>
                    <a:pt x="13797" y="10367"/>
                  </a:lnTo>
                  <a:lnTo>
                    <a:pt x="13846" y="10415"/>
                  </a:lnTo>
                  <a:lnTo>
                    <a:pt x="14138" y="10586"/>
                  </a:lnTo>
                  <a:lnTo>
                    <a:pt x="14454" y="10756"/>
                  </a:lnTo>
                  <a:lnTo>
                    <a:pt x="14624" y="10878"/>
                  </a:lnTo>
                  <a:lnTo>
                    <a:pt x="14819" y="10975"/>
                  </a:lnTo>
                  <a:lnTo>
                    <a:pt x="15014" y="11048"/>
                  </a:lnTo>
                  <a:lnTo>
                    <a:pt x="15208" y="11097"/>
                  </a:lnTo>
                  <a:lnTo>
                    <a:pt x="15379" y="11097"/>
                  </a:lnTo>
                  <a:lnTo>
                    <a:pt x="15427" y="11072"/>
                  </a:lnTo>
                  <a:lnTo>
                    <a:pt x="15500" y="11024"/>
                  </a:lnTo>
                  <a:lnTo>
                    <a:pt x="15573" y="10951"/>
                  </a:lnTo>
                  <a:lnTo>
                    <a:pt x="15598" y="10829"/>
                  </a:lnTo>
                  <a:lnTo>
                    <a:pt x="15598" y="10707"/>
                  </a:lnTo>
                  <a:lnTo>
                    <a:pt x="15549" y="10586"/>
                  </a:lnTo>
                  <a:lnTo>
                    <a:pt x="15500" y="10537"/>
                  </a:lnTo>
                  <a:lnTo>
                    <a:pt x="15452" y="10513"/>
                  </a:lnTo>
                  <a:lnTo>
                    <a:pt x="15379" y="10464"/>
                  </a:lnTo>
                  <a:lnTo>
                    <a:pt x="15306" y="10464"/>
                  </a:lnTo>
                  <a:lnTo>
                    <a:pt x="15135" y="10415"/>
                  </a:lnTo>
                  <a:lnTo>
                    <a:pt x="14965" y="10367"/>
                  </a:lnTo>
                  <a:lnTo>
                    <a:pt x="14600" y="10196"/>
                  </a:lnTo>
                  <a:lnTo>
                    <a:pt x="14430" y="10099"/>
                  </a:lnTo>
                  <a:lnTo>
                    <a:pt x="14260" y="10050"/>
                  </a:lnTo>
                  <a:lnTo>
                    <a:pt x="14065" y="10026"/>
                  </a:lnTo>
                  <a:close/>
                  <a:moveTo>
                    <a:pt x="8468" y="2605"/>
                  </a:moveTo>
                  <a:lnTo>
                    <a:pt x="8760" y="2629"/>
                  </a:lnTo>
                  <a:lnTo>
                    <a:pt x="9052" y="2678"/>
                  </a:lnTo>
                  <a:lnTo>
                    <a:pt x="9344" y="2726"/>
                  </a:lnTo>
                  <a:lnTo>
                    <a:pt x="9125" y="2799"/>
                  </a:lnTo>
                  <a:lnTo>
                    <a:pt x="9101" y="2824"/>
                  </a:lnTo>
                  <a:lnTo>
                    <a:pt x="9101" y="2848"/>
                  </a:lnTo>
                  <a:lnTo>
                    <a:pt x="9101" y="2872"/>
                  </a:lnTo>
                  <a:lnTo>
                    <a:pt x="9125" y="2897"/>
                  </a:lnTo>
                  <a:lnTo>
                    <a:pt x="9223" y="2945"/>
                  </a:lnTo>
                  <a:lnTo>
                    <a:pt x="9320" y="2970"/>
                  </a:lnTo>
                  <a:lnTo>
                    <a:pt x="9442" y="2945"/>
                  </a:lnTo>
                  <a:lnTo>
                    <a:pt x="9563" y="2921"/>
                  </a:lnTo>
                  <a:lnTo>
                    <a:pt x="9855" y="2872"/>
                  </a:lnTo>
                  <a:lnTo>
                    <a:pt x="10269" y="3043"/>
                  </a:lnTo>
                  <a:lnTo>
                    <a:pt x="10074" y="3067"/>
                  </a:lnTo>
                  <a:lnTo>
                    <a:pt x="9855" y="3116"/>
                  </a:lnTo>
                  <a:lnTo>
                    <a:pt x="9685" y="3189"/>
                  </a:lnTo>
                  <a:lnTo>
                    <a:pt x="9515" y="3262"/>
                  </a:lnTo>
                  <a:lnTo>
                    <a:pt x="9515" y="3286"/>
                  </a:lnTo>
                  <a:lnTo>
                    <a:pt x="9490" y="3310"/>
                  </a:lnTo>
                  <a:lnTo>
                    <a:pt x="9515" y="3335"/>
                  </a:lnTo>
                  <a:lnTo>
                    <a:pt x="9539" y="3359"/>
                  </a:lnTo>
                  <a:lnTo>
                    <a:pt x="9953" y="3335"/>
                  </a:lnTo>
                  <a:lnTo>
                    <a:pt x="10342" y="3310"/>
                  </a:lnTo>
                  <a:lnTo>
                    <a:pt x="10780" y="3310"/>
                  </a:lnTo>
                  <a:lnTo>
                    <a:pt x="11048" y="3505"/>
                  </a:lnTo>
                  <a:lnTo>
                    <a:pt x="10756" y="3578"/>
                  </a:lnTo>
                  <a:lnTo>
                    <a:pt x="10464" y="3675"/>
                  </a:lnTo>
                  <a:lnTo>
                    <a:pt x="10245" y="3797"/>
                  </a:lnTo>
                  <a:lnTo>
                    <a:pt x="10099" y="3918"/>
                  </a:lnTo>
                  <a:lnTo>
                    <a:pt x="10074" y="3943"/>
                  </a:lnTo>
                  <a:lnTo>
                    <a:pt x="10099" y="3943"/>
                  </a:lnTo>
                  <a:lnTo>
                    <a:pt x="10391" y="3918"/>
                  </a:lnTo>
                  <a:lnTo>
                    <a:pt x="10683" y="3870"/>
                  </a:lnTo>
                  <a:lnTo>
                    <a:pt x="10975" y="3821"/>
                  </a:lnTo>
                  <a:lnTo>
                    <a:pt x="11291" y="3773"/>
                  </a:lnTo>
                  <a:lnTo>
                    <a:pt x="11364" y="3773"/>
                  </a:lnTo>
                  <a:lnTo>
                    <a:pt x="11583" y="3967"/>
                  </a:lnTo>
                  <a:lnTo>
                    <a:pt x="11778" y="4186"/>
                  </a:lnTo>
                  <a:lnTo>
                    <a:pt x="11388" y="4210"/>
                  </a:lnTo>
                  <a:lnTo>
                    <a:pt x="10829" y="4259"/>
                  </a:lnTo>
                  <a:lnTo>
                    <a:pt x="10561" y="4283"/>
                  </a:lnTo>
                  <a:lnTo>
                    <a:pt x="10318" y="4381"/>
                  </a:lnTo>
                  <a:lnTo>
                    <a:pt x="10293" y="4405"/>
                  </a:lnTo>
                  <a:lnTo>
                    <a:pt x="10293" y="4429"/>
                  </a:lnTo>
                  <a:lnTo>
                    <a:pt x="10318" y="4454"/>
                  </a:lnTo>
                  <a:lnTo>
                    <a:pt x="10585" y="4527"/>
                  </a:lnTo>
                  <a:lnTo>
                    <a:pt x="11705" y="4527"/>
                  </a:lnTo>
                  <a:lnTo>
                    <a:pt x="11997" y="4502"/>
                  </a:lnTo>
                  <a:lnTo>
                    <a:pt x="12216" y="4867"/>
                  </a:lnTo>
                  <a:lnTo>
                    <a:pt x="11851" y="4867"/>
                  </a:lnTo>
                  <a:lnTo>
                    <a:pt x="11267" y="4892"/>
                  </a:lnTo>
                  <a:lnTo>
                    <a:pt x="10658" y="4940"/>
                  </a:lnTo>
                  <a:lnTo>
                    <a:pt x="10634" y="4940"/>
                  </a:lnTo>
                  <a:lnTo>
                    <a:pt x="10634" y="4965"/>
                  </a:lnTo>
                  <a:lnTo>
                    <a:pt x="10634" y="4989"/>
                  </a:lnTo>
                  <a:lnTo>
                    <a:pt x="10658" y="5013"/>
                  </a:lnTo>
                  <a:lnTo>
                    <a:pt x="10902" y="5086"/>
                  </a:lnTo>
                  <a:lnTo>
                    <a:pt x="11169" y="5111"/>
                  </a:lnTo>
                  <a:lnTo>
                    <a:pt x="12021" y="5111"/>
                  </a:lnTo>
                  <a:lnTo>
                    <a:pt x="12362" y="5135"/>
                  </a:lnTo>
                  <a:lnTo>
                    <a:pt x="12556" y="5622"/>
                  </a:lnTo>
                  <a:lnTo>
                    <a:pt x="11461" y="5622"/>
                  </a:lnTo>
                  <a:lnTo>
                    <a:pt x="11291" y="5646"/>
                  </a:lnTo>
                  <a:lnTo>
                    <a:pt x="11145" y="5695"/>
                  </a:lnTo>
                  <a:lnTo>
                    <a:pt x="10999" y="5768"/>
                  </a:lnTo>
                  <a:lnTo>
                    <a:pt x="10975" y="5792"/>
                  </a:lnTo>
                  <a:lnTo>
                    <a:pt x="10999" y="5841"/>
                  </a:lnTo>
                  <a:lnTo>
                    <a:pt x="11267" y="5889"/>
                  </a:lnTo>
                  <a:lnTo>
                    <a:pt x="11534" y="5889"/>
                  </a:lnTo>
                  <a:lnTo>
                    <a:pt x="12070" y="5914"/>
                  </a:lnTo>
                  <a:lnTo>
                    <a:pt x="12654" y="5938"/>
                  </a:lnTo>
                  <a:lnTo>
                    <a:pt x="12702" y="6060"/>
                  </a:lnTo>
                  <a:lnTo>
                    <a:pt x="12727" y="6181"/>
                  </a:lnTo>
                  <a:lnTo>
                    <a:pt x="12386" y="6181"/>
                  </a:lnTo>
                  <a:lnTo>
                    <a:pt x="11729" y="6254"/>
                  </a:lnTo>
                  <a:lnTo>
                    <a:pt x="11413" y="6279"/>
                  </a:lnTo>
                  <a:lnTo>
                    <a:pt x="11121" y="6352"/>
                  </a:lnTo>
                  <a:lnTo>
                    <a:pt x="11096" y="6352"/>
                  </a:lnTo>
                  <a:lnTo>
                    <a:pt x="11096" y="6376"/>
                  </a:lnTo>
                  <a:lnTo>
                    <a:pt x="11096" y="6400"/>
                  </a:lnTo>
                  <a:lnTo>
                    <a:pt x="11121" y="6425"/>
                  </a:lnTo>
                  <a:lnTo>
                    <a:pt x="11388" y="6473"/>
                  </a:lnTo>
                  <a:lnTo>
                    <a:pt x="11656" y="6498"/>
                  </a:lnTo>
                  <a:lnTo>
                    <a:pt x="12508" y="6498"/>
                  </a:lnTo>
                  <a:lnTo>
                    <a:pt x="12824" y="6522"/>
                  </a:lnTo>
                  <a:lnTo>
                    <a:pt x="12873" y="6838"/>
                  </a:lnTo>
                  <a:lnTo>
                    <a:pt x="12556" y="6838"/>
                  </a:lnTo>
                  <a:lnTo>
                    <a:pt x="12240" y="6863"/>
                  </a:lnTo>
                  <a:lnTo>
                    <a:pt x="11753" y="6887"/>
                  </a:lnTo>
                  <a:lnTo>
                    <a:pt x="11510" y="6911"/>
                  </a:lnTo>
                  <a:lnTo>
                    <a:pt x="11267" y="6936"/>
                  </a:lnTo>
                  <a:lnTo>
                    <a:pt x="11242" y="6936"/>
                  </a:lnTo>
                  <a:lnTo>
                    <a:pt x="11242" y="6960"/>
                  </a:lnTo>
                  <a:lnTo>
                    <a:pt x="11242" y="7009"/>
                  </a:lnTo>
                  <a:lnTo>
                    <a:pt x="11267" y="7009"/>
                  </a:lnTo>
                  <a:lnTo>
                    <a:pt x="11461" y="7082"/>
                  </a:lnTo>
                  <a:lnTo>
                    <a:pt x="11680" y="7130"/>
                  </a:lnTo>
                  <a:lnTo>
                    <a:pt x="12727" y="7130"/>
                  </a:lnTo>
                  <a:lnTo>
                    <a:pt x="12921" y="7106"/>
                  </a:lnTo>
                  <a:lnTo>
                    <a:pt x="12994" y="7593"/>
                  </a:lnTo>
                  <a:lnTo>
                    <a:pt x="12994" y="7593"/>
                  </a:lnTo>
                  <a:lnTo>
                    <a:pt x="12848" y="7568"/>
                  </a:lnTo>
                  <a:lnTo>
                    <a:pt x="12702" y="7568"/>
                  </a:lnTo>
                  <a:lnTo>
                    <a:pt x="12435" y="7593"/>
                  </a:lnTo>
                  <a:lnTo>
                    <a:pt x="11997" y="7593"/>
                  </a:lnTo>
                  <a:lnTo>
                    <a:pt x="11778" y="7617"/>
                  </a:lnTo>
                  <a:lnTo>
                    <a:pt x="11559" y="7690"/>
                  </a:lnTo>
                  <a:lnTo>
                    <a:pt x="11534" y="7690"/>
                  </a:lnTo>
                  <a:lnTo>
                    <a:pt x="11534" y="7739"/>
                  </a:lnTo>
                  <a:lnTo>
                    <a:pt x="11534" y="7763"/>
                  </a:lnTo>
                  <a:lnTo>
                    <a:pt x="11559" y="7787"/>
                  </a:lnTo>
                  <a:lnTo>
                    <a:pt x="11778" y="7836"/>
                  </a:lnTo>
                  <a:lnTo>
                    <a:pt x="11997" y="7860"/>
                  </a:lnTo>
                  <a:lnTo>
                    <a:pt x="12435" y="7860"/>
                  </a:lnTo>
                  <a:lnTo>
                    <a:pt x="12702" y="7885"/>
                  </a:lnTo>
                  <a:lnTo>
                    <a:pt x="12848" y="7885"/>
                  </a:lnTo>
                  <a:lnTo>
                    <a:pt x="12994" y="7860"/>
                  </a:lnTo>
                  <a:lnTo>
                    <a:pt x="12994" y="7909"/>
                  </a:lnTo>
                  <a:lnTo>
                    <a:pt x="12994" y="8250"/>
                  </a:lnTo>
                  <a:lnTo>
                    <a:pt x="12873" y="8201"/>
                  </a:lnTo>
                  <a:lnTo>
                    <a:pt x="12775" y="8201"/>
                  </a:lnTo>
                  <a:lnTo>
                    <a:pt x="12532" y="8177"/>
                  </a:lnTo>
                  <a:lnTo>
                    <a:pt x="12094" y="8177"/>
                  </a:lnTo>
                  <a:lnTo>
                    <a:pt x="11875" y="8201"/>
                  </a:lnTo>
                  <a:lnTo>
                    <a:pt x="11656" y="8250"/>
                  </a:lnTo>
                  <a:lnTo>
                    <a:pt x="11656" y="8274"/>
                  </a:lnTo>
                  <a:lnTo>
                    <a:pt x="11632" y="8298"/>
                  </a:lnTo>
                  <a:lnTo>
                    <a:pt x="11656" y="8298"/>
                  </a:lnTo>
                  <a:lnTo>
                    <a:pt x="11656" y="8323"/>
                  </a:lnTo>
                  <a:lnTo>
                    <a:pt x="12045" y="8396"/>
                  </a:lnTo>
                  <a:lnTo>
                    <a:pt x="12410" y="8444"/>
                  </a:lnTo>
                  <a:lnTo>
                    <a:pt x="12702" y="8469"/>
                  </a:lnTo>
                  <a:lnTo>
                    <a:pt x="12824" y="8493"/>
                  </a:lnTo>
                  <a:lnTo>
                    <a:pt x="12970" y="8469"/>
                  </a:lnTo>
                  <a:lnTo>
                    <a:pt x="12873" y="8858"/>
                  </a:lnTo>
                  <a:lnTo>
                    <a:pt x="12654" y="8809"/>
                  </a:lnTo>
                  <a:lnTo>
                    <a:pt x="12483" y="8785"/>
                  </a:lnTo>
                  <a:lnTo>
                    <a:pt x="12264" y="8736"/>
                  </a:lnTo>
                  <a:lnTo>
                    <a:pt x="11826" y="8736"/>
                  </a:lnTo>
                  <a:lnTo>
                    <a:pt x="11607" y="8809"/>
                  </a:lnTo>
                  <a:lnTo>
                    <a:pt x="11583" y="8834"/>
                  </a:lnTo>
                  <a:lnTo>
                    <a:pt x="11583" y="8858"/>
                  </a:lnTo>
                  <a:lnTo>
                    <a:pt x="11583" y="8882"/>
                  </a:lnTo>
                  <a:lnTo>
                    <a:pt x="11851" y="8882"/>
                  </a:lnTo>
                  <a:lnTo>
                    <a:pt x="12094" y="8931"/>
                  </a:lnTo>
                  <a:lnTo>
                    <a:pt x="12556" y="9053"/>
                  </a:lnTo>
                  <a:lnTo>
                    <a:pt x="12775" y="9126"/>
                  </a:lnTo>
                  <a:lnTo>
                    <a:pt x="12654" y="9345"/>
                  </a:lnTo>
                  <a:lnTo>
                    <a:pt x="12508" y="9296"/>
                  </a:lnTo>
                  <a:lnTo>
                    <a:pt x="12313" y="9272"/>
                  </a:lnTo>
                  <a:lnTo>
                    <a:pt x="12143" y="9223"/>
                  </a:lnTo>
                  <a:lnTo>
                    <a:pt x="11972" y="9199"/>
                  </a:lnTo>
                  <a:lnTo>
                    <a:pt x="11607" y="9199"/>
                  </a:lnTo>
                  <a:lnTo>
                    <a:pt x="11583" y="9223"/>
                  </a:lnTo>
                  <a:lnTo>
                    <a:pt x="11583" y="9247"/>
                  </a:lnTo>
                  <a:lnTo>
                    <a:pt x="11583" y="9272"/>
                  </a:lnTo>
                  <a:lnTo>
                    <a:pt x="11924" y="9418"/>
                  </a:lnTo>
                  <a:lnTo>
                    <a:pt x="12240" y="9564"/>
                  </a:lnTo>
                  <a:lnTo>
                    <a:pt x="12532" y="9637"/>
                  </a:lnTo>
                  <a:lnTo>
                    <a:pt x="12337" y="9929"/>
                  </a:lnTo>
                  <a:lnTo>
                    <a:pt x="12337" y="9977"/>
                  </a:lnTo>
                  <a:lnTo>
                    <a:pt x="12167" y="9904"/>
                  </a:lnTo>
                  <a:lnTo>
                    <a:pt x="11997" y="9880"/>
                  </a:lnTo>
                  <a:lnTo>
                    <a:pt x="11802" y="9831"/>
                  </a:lnTo>
                  <a:lnTo>
                    <a:pt x="11242" y="9831"/>
                  </a:lnTo>
                  <a:lnTo>
                    <a:pt x="11218" y="9856"/>
                  </a:lnTo>
                  <a:lnTo>
                    <a:pt x="11218" y="9880"/>
                  </a:lnTo>
                  <a:lnTo>
                    <a:pt x="11242" y="9880"/>
                  </a:lnTo>
                  <a:lnTo>
                    <a:pt x="11534" y="10002"/>
                  </a:lnTo>
                  <a:lnTo>
                    <a:pt x="11851" y="10123"/>
                  </a:lnTo>
                  <a:lnTo>
                    <a:pt x="12167" y="10245"/>
                  </a:lnTo>
                  <a:lnTo>
                    <a:pt x="11972" y="10513"/>
                  </a:lnTo>
                  <a:lnTo>
                    <a:pt x="11826" y="10488"/>
                  </a:lnTo>
                  <a:lnTo>
                    <a:pt x="11413" y="10391"/>
                  </a:lnTo>
                  <a:lnTo>
                    <a:pt x="11023" y="10342"/>
                  </a:lnTo>
                  <a:lnTo>
                    <a:pt x="10975" y="10342"/>
                  </a:lnTo>
                  <a:lnTo>
                    <a:pt x="10975" y="10367"/>
                  </a:lnTo>
                  <a:lnTo>
                    <a:pt x="10975" y="10391"/>
                  </a:lnTo>
                  <a:lnTo>
                    <a:pt x="10999" y="10440"/>
                  </a:lnTo>
                  <a:lnTo>
                    <a:pt x="11145" y="10537"/>
                  </a:lnTo>
                  <a:lnTo>
                    <a:pt x="11315" y="10610"/>
                  </a:lnTo>
                  <a:lnTo>
                    <a:pt x="11632" y="10732"/>
                  </a:lnTo>
                  <a:lnTo>
                    <a:pt x="11802" y="10780"/>
                  </a:lnTo>
                  <a:lnTo>
                    <a:pt x="11656" y="10999"/>
                  </a:lnTo>
                  <a:lnTo>
                    <a:pt x="11510" y="10951"/>
                  </a:lnTo>
                  <a:lnTo>
                    <a:pt x="11364" y="10926"/>
                  </a:lnTo>
                  <a:lnTo>
                    <a:pt x="11072" y="10853"/>
                  </a:lnTo>
                  <a:lnTo>
                    <a:pt x="10950" y="10853"/>
                  </a:lnTo>
                  <a:lnTo>
                    <a:pt x="10804" y="10902"/>
                  </a:lnTo>
                  <a:lnTo>
                    <a:pt x="10780" y="10926"/>
                  </a:lnTo>
                  <a:lnTo>
                    <a:pt x="10756" y="10951"/>
                  </a:lnTo>
                  <a:lnTo>
                    <a:pt x="10756" y="10999"/>
                  </a:lnTo>
                  <a:lnTo>
                    <a:pt x="10780" y="11048"/>
                  </a:lnTo>
                  <a:lnTo>
                    <a:pt x="10902" y="11121"/>
                  </a:lnTo>
                  <a:lnTo>
                    <a:pt x="11023" y="11170"/>
                  </a:lnTo>
                  <a:lnTo>
                    <a:pt x="11267" y="11243"/>
                  </a:lnTo>
                  <a:lnTo>
                    <a:pt x="11461" y="11291"/>
                  </a:lnTo>
                  <a:lnTo>
                    <a:pt x="11242" y="11583"/>
                  </a:lnTo>
                  <a:lnTo>
                    <a:pt x="11072" y="11535"/>
                  </a:lnTo>
                  <a:lnTo>
                    <a:pt x="10877" y="11535"/>
                  </a:lnTo>
                  <a:lnTo>
                    <a:pt x="10683" y="11583"/>
                  </a:lnTo>
                  <a:lnTo>
                    <a:pt x="10658" y="11608"/>
                  </a:lnTo>
                  <a:lnTo>
                    <a:pt x="10683" y="11632"/>
                  </a:lnTo>
                  <a:lnTo>
                    <a:pt x="10829" y="11681"/>
                  </a:lnTo>
                  <a:lnTo>
                    <a:pt x="10975" y="11729"/>
                  </a:lnTo>
                  <a:lnTo>
                    <a:pt x="11096" y="11778"/>
                  </a:lnTo>
                  <a:lnTo>
                    <a:pt x="10877" y="12143"/>
                  </a:lnTo>
                  <a:lnTo>
                    <a:pt x="10829" y="12118"/>
                  </a:lnTo>
                  <a:lnTo>
                    <a:pt x="10658" y="12045"/>
                  </a:lnTo>
                  <a:lnTo>
                    <a:pt x="10561" y="11997"/>
                  </a:lnTo>
                  <a:lnTo>
                    <a:pt x="10464" y="11972"/>
                  </a:lnTo>
                  <a:lnTo>
                    <a:pt x="10439" y="11997"/>
                  </a:lnTo>
                  <a:lnTo>
                    <a:pt x="10439" y="12045"/>
                  </a:lnTo>
                  <a:lnTo>
                    <a:pt x="10488" y="12118"/>
                  </a:lnTo>
                  <a:lnTo>
                    <a:pt x="10585" y="12191"/>
                  </a:lnTo>
                  <a:lnTo>
                    <a:pt x="10756" y="12313"/>
                  </a:lnTo>
                  <a:lnTo>
                    <a:pt x="10561" y="12654"/>
                  </a:lnTo>
                  <a:lnTo>
                    <a:pt x="10415" y="12629"/>
                  </a:lnTo>
                  <a:lnTo>
                    <a:pt x="10172" y="12629"/>
                  </a:lnTo>
                  <a:lnTo>
                    <a:pt x="10026" y="12654"/>
                  </a:lnTo>
                  <a:lnTo>
                    <a:pt x="10026" y="12678"/>
                  </a:lnTo>
                  <a:lnTo>
                    <a:pt x="10026" y="12702"/>
                  </a:lnTo>
                  <a:lnTo>
                    <a:pt x="10245" y="12800"/>
                  </a:lnTo>
                  <a:lnTo>
                    <a:pt x="10439" y="12897"/>
                  </a:lnTo>
                  <a:lnTo>
                    <a:pt x="10196" y="13384"/>
                  </a:lnTo>
                  <a:lnTo>
                    <a:pt x="9880" y="13384"/>
                  </a:lnTo>
                  <a:lnTo>
                    <a:pt x="9904" y="13432"/>
                  </a:lnTo>
                  <a:lnTo>
                    <a:pt x="10147" y="13505"/>
                  </a:lnTo>
                  <a:lnTo>
                    <a:pt x="10074" y="13700"/>
                  </a:lnTo>
                  <a:lnTo>
                    <a:pt x="10026" y="13895"/>
                  </a:lnTo>
                  <a:lnTo>
                    <a:pt x="9953" y="14284"/>
                  </a:lnTo>
                  <a:lnTo>
                    <a:pt x="9880" y="14673"/>
                  </a:lnTo>
                  <a:lnTo>
                    <a:pt x="9807" y="15087"/>
                  </a:lnTo>
                  <a:lnTo>
                    <a:pt x="9101" y="15111"/>
                  </a:lnTo>
                  <a:lnTo>
                    <a:pt x="9247" y="14673"/>
                  </a:lnTo>
                  <a:lnTo>
                    <a:pt x="9344" y="14235"/>
                  </a:lnTo>
                  <a:lnTo>
                    <a:pt x="9539" y="13359"/>
                  </a:lnTo>
                  <a:lnTo>
                    <a:pt x="9734" y="12459"/>
                  </a:lnTo>
                  <a:lnTo>
                    <a:pt x="9855" y="12021"/>
                  </a:lnTo>
                  <a:lnTo>
                    <a:pt x="9977" y="11583"/>
                  </a:lnTo>
                  <a:lnTo>
                    <a:pt x="10269" y="10659"/>
                  </a:lnTo>
                  <a:lnTo>
                    <a:pt x="10537" y="9734"/>
                  </a:lnTo>
                  <a:lnTo>
                    <a:pt x="10658" y="9320"/>
                  </a:lnTo>
                  <a:lnTo>
                    <a:pt x="10756" y="8858"/>
                  </a:lnTo>
                  <a:lnTo>
                    <a:pt x="10780" y="8639"/>
                  </a:lnTo>
                  <a:lnTo>
                    <a:pt x="10780" y="8396"/>
                  </a:lnTo>
                  <a:lnTo>
                    <a:pt x="10756" y="8177"/>
                  </a:lnTo>
                  <a:lnTo>
                    <a:pt x="10707" y="7958"/>
                  </a:lnTo>
                  <a:lnTo>
                    <a:pt x="10683" y="7933"/>
                  </a:lnTo>
                  <a:lnTo>
                    <a:pt x="10634" y="7933"/>
                  </a:lnTo>
                  <a:lnTo>
                    <a:pt x="10610" y="7958"/>
                  </a:lnTo>
                  <a:lnTo>
                    <a:pt x="10537" y="8177"/>
                  </a:lnTo>
                  <a:lnTo>
                    <a:pt x="10464" y="8420"/>
                  </a:lnTo>
                  <a:lnTo>
                    <a:pt x="10366" y="8882"/>
                  </a:lnTo>
                  <a:lnTo>
                    <a:pt x="10293" y="9369"/>
                  </a:lnTo>
                  <a:lnTo>
                    <a:pt x="10172" y="9831"/>
                  </a:lnTo>
                  <a:lnTo>
                    <a:pt x="9904" y="10756"/>
                  </a:lnTo>
                  <a:lnTo>
                    <a:pt x="9588" y="11656"/>
                  </a:lnTo>
                  <a:lnTo>
                    <a:pt x="9466" y="12094"/>
                  </a:lnTo>
                  <a:lnTo>
                    <a:pt x="9369" y="12532"/>
                  </a:lnTo>
                  <a:lnTo>
                    <a:pt x="9174" y="13384"/>
                  </a:lnTo>
                  <a:lnTo>
                    <a:pt x="8979" y="14260"/>
                  </a:lnTo>
                  <a:lnTo>
                    <a:pt x="8858" y="14698"/>
                  </a:lnTo>
                  <a:lnTo>
                    <a:pt x="8736" y="15111"/>
                  </a:lnTo>
                  <a:lnTo>
                    <a:pt x="8128" y="15136"/>
                  </a:lnTo>
                  <a:lnTo>
                    <a:pt x="7519" y="15087"/>
                  </a:lnTo>
                  <a:lnTo>
                    <a:pt x="7179" y="15063"/>
                  </a:lnTo>
                  <a:lnTo>
                    <a:pt x="7154" y="15038"/>
                  </a:lnTo>
                  <a:lnTo>
                    <a:pt x="7081" y="14698"/>
                  </a:lnTo>
                  <a:lnTo>
                    <a:pt x="7033" y="14357"/>
                  </a:lnTo>
                  <a:lnTo>
                    <a:pt x="6935" y="13651"/>
                  </a:lnTo>
                  <a:lnTo>
                    <a:pt x="6765" y="12605"/>
                  </a:lnTo>
                  <a:lnTo>
                    <a:pt x="6570" y="11583"/>
                  </a:lnTo>
                  <a:lnTo>
                    <a:pt x="6230" y="9880"/>
                  </a:lnTo>
                  <a:lnTo>
                    <a:pt x="6060" y="9028"/>
                  </a:lnTo>
                  <a:lnTo>
                    <a:pt x="5841" y="8177"/>
                  </a:lnTo>
                  <a:lnTo>
                    <a:pt x="5816" y="8152"/>
                  </a:lnTo>
                  <a:lnTo>
                    <a:pt x="5768" y="8128"/>
                  </a:lnTo>
                  <a:lnTo>
                    <a:pt x="5743" y="8128"/>
                  </a:lnTo>
                  <a:lnTo>
                    <a:pt x="5695" y="8152"/>
                  </a:lnTo>
                  <a:lnTo>
                    <a:pt x="5646" y="8298"/>
                  </a:lnTo>
                  <a:lnTo>
                    <a:pt x="5646" y="8420"/>
                  </a:lnTo>
                  <a:lnTo>
                    <a:pt x="5646" y="8542"/>
                  </a:lnTo>
                  <a:lnTo>
                    <a:pt x="5646" y="8663"/>
                  </a:lnTo>
                  <a:lnTo>
                    <a:pt x="5719" y="8931"/>
                  </a:lnTo>
                  <a:lnTo>
                    <a:pt x="5768" y="9199"/>
                  </a:lnTo>
                  <a:lnTo>
                    <a:pt x="5865" y="9734"/>
                  </a:lnTo>
                  <a:lnTo>
                    <a:pt x="5962" y="10245"/>
                  </a:lnTo>
                  <a:lnTo>
                    <a:pt x="6035" y="10780"/>
                  </a:lnTo>
                  <a:lnTo>
                    <a:pt x="6133" y="11316"/>
                  </a:lnTo>
                  <a:lnTo>
                    <a:pt x="6327" y="12337"/>
                  </a:lnTo>
                  <a:lnTo>
                    <a:pt x="6522" y="13384"/>
                  </a:lnTo>
                  <a:lnTo>
                    <a:pt x="6570" y="13773"/>
                  </a:lnTo>
                  <a:lnTo>
                    <a:pt x="6619" y="14211"/>
                  </a:lnTo>
                  <a:lnTo>
                    <a:pt x="6668" y="14625"/>
                  </a:lnTo>
                  <a:lnTo>
                    <a:pt x="6716" y="14819"/>
                  </a:lnTo>
                  <a:lnTo>
                    <a:pt x="6765" y="15014"/>
                  </a:lnTo>
                  <a:lnTo>
                    <a:pt x="6497" y="15038"/>
                  </a:lnTo>
                  <a:lnTo>
                    <a:pt x="6473" y="14625"/>
                  </a:lnTo>
                  <a:lnTo>
                    <a:pt x="6400" y="14235"/>
                  </a:lnTo>
                  <a:lnTo>
                    <a:pt x="6279" y="13846"/>
                  </a:lnTo>
                  <a:lnTo>
                    <a:pt x="6133" y="13481"/>
                  </a:lnTo>
                  <a:lnTo>
                    <a:pt x="5938" y="13116"/>
                  </a:lnTo>
                  <a:lnTo>
                    <a:pt x="5743" y="12775"/>
                  </a:lnTo>
                  <a:lnTo>
                    <a:pt x="5281" y="12070"/>
                  </a:lnTo>
                  <a:lnTo>
                    <a:pt x="4746" y="11267"/>
                  </a:lnTo>
                  <a:lnTo>
                    <a:pt x="4210" y="10415"/>
                  </a:lnTo>
                  <a:lnTo>
                    <a:pt x="3967" y="9977"/>
                  </a:lnTo>
                  <a:lnTo>
                    <a:pt x="3724" y="9539"/>
                  </a:lnTo>
                  <a:lnTo>
                    <a:pt x="3529" y="9077"/>
                  </a:lnTo>
                  <a:lnTo>
                    <a:pt x="3359" y="8615"/>
                  </a:lnTo>
                  <a:lnTo>
                    <a:pt x="3286" y="8396"/>
                  </a:lnTo>
                  <a:lnTo>
                    <a:pt x="3261" y="8152"/>
                  </a:lnTo>
                  <a:lnTo>
                    <a:pt x="3237" y="7909"/>
                  </a:lnTo>
                  <a:lnTo>
                    <a:pt x="3237" y="7666"/>
                  </a:lnTo>
                  <a:lnTo>
                    <a:pt x="3261" y="7155"/>
                  </a:lnTo>
                  <a:lnTo>
                    <a:pt x="3310" y="6668"/>
                  </a:lnTo>
                  <a:lnTo>
                    <a:pt x="3334" y="6376"/>
                  </a:lnTo>
                  <a:lnTo>
                    <a:pt x="3407" y="6108"/>
                  </a:lnTo>
                  <a:lnTo>
                    <a:pt x="3480" y="5841"/>
                  </a:lnTo>
                  <a:lnTo>
                    <a:pt x="3578" y="5597"/>
                  </a:lnTo>
                  <a:lnTo>
                    <a:pt x="3699" y="5354"/>
                  </a:lnTo>
                  <a:lnTo>
                    <a:pt x="3845" y="5111"/>
                  </a:lnTo>
                  <a:lnTo>
                    <a:pt x="4016" y="4892"/>
                  </a:lnTo>
                  <a:lnTo>
                    <a:pt x="4186" y="4673"/>
                  </a:lnTo>
                  <a:lnTo>
                    <a:pt x="4648" y="4162"/>
                  </a:lnTo>
                  <a:lnTo>
                    <a:pt x="5062" y="3748"/>
                  </a:lnTo>
                  <a:lnTo>
                    <a:pt x="5403" y="3432"/>
                  </a:lnTo>
                  <a:lnTo>
                    <a:pt x="5743" y="3189"/>
                  </a:lnTo>
                  <a:lnTo>
                    <a:pt x="6060" y="3018"/>
                  </a:lnTo>
                  <a:lnTo>
                    <a:pt x="6352" y="2872"/>
                  </a:lnTo>
                  <a:lnTo>
                    <a:pt x="6668" y="2775"/>
                  </a:lnTo>
                  <a:lnTo>
                    <a:pt x="6984" y="2702"/>
                  </a:lnTo>
                  <a:lnTo>
                    <a:pt x="7276" y="2653"/>
                  </a:lnTo>
                  <a:lnTo>
                    <a:pt x="7568" y="2629"/>
                  </a:lnTo>
                  <a:lnTo>
                    <a:pt x="7860" y="2605"/>
                  </a:lnTo>
                  <a:close/>
                  <a:moveTo>
                    <a:pt x="6716" y="15525"/>
                  </a:moveTo>
                  <a:lnTo>
                    <a:pt x="6619" y="15720"/>
                  </a:lnTo>
                  <a:lnTo>
                    <a:pt x="6352" y="16158"/>
                  </a:lnTo>
                  <a:lnTo>
                    <a:pt x="6279" y="16109"/>
                  </a:lnTo>
                  <a:lnTo>
                    <a:pt x="6230" y="16060"/>
                  </a:lnTo>
                  <a:lnTo>
                    <a:pt x="6206" y="15963"/>
                  </a:lnTo>
                  <a:lnTo>
                    <a:pt x="6206" y="15866"/>
                  </a:lnTo>
                  <a:lnTo>
                    <a:pt x="6206" y="15768"/>
                  </a:lnTo>
                  <a:lnTo>
                    <a:pt x="6230" y="15695"/>
                  </a:lnTo>
                  <a:lnTo>
                    <a:pt x="6279" y="15598"/>
                  </a:lnTo>
                  <a:lnTo>
                    <a:pt x="6327" y="15549"/>
                  </a:lnTo>
                  <a:lnTo>
                    <a:pt x="6595" y="15525"/>
                  </a:lnTo>
                  <a:close/>
                  <a:moveTo>
                    <a:pt x="6887" y="15525"/>
                  </a:moveTo>
                  <a:lnTo>
                    <a:pt x="7276" y="15549"/>
                  </a:lnTo>
                  <a:lnTo>
                    <a:pt x="7641" y="15598"/>
                  </a:lnTo>
                  <a:lnTo>
                    <a:pt x="8225" y="15647"/>
                  </a:lnTo>
                  <a:lnTo>
                    <a:pt x="8809" y="15671"/>
                  </a:lnTo>
                  <a:lnTo>
                    <a:pt x="8541" y="15963"/>
                  </a:lnTo>
                  <a:lnTo>
                    <a:pt x="8298" y="16255"/>
                  </a:lnTo>
                  <a:lnTo>
                    <a:pt x="7909" y="16231"/>
                  </a:lnTo>
                  <a:lnTo>
                    <a:pt x="8249" y="15744"/>
                  </a:lnTo>
                  <a:lnTo>
                    <a:pt x="8249" y="15720"/>
                  </a:lnTo>
                  <a:lnTo>
                    <a:pt x="8225" y="15695"/>
                  </a:lnTo>
                  <a:lnTo>
                    <a:pt x="8201" y="15671"/>
                  </a:lnTo>
                  <a:lnTo>
                    <a:pt x="8176" y="15695"/>
                  </a:lnTo>
                  <a:lnTo>
                    <a:pt x="7690" y="16231"/>
                  </a:lnTo>
                  <a:lnTo>
                    <a:pt x="7179" y="16182"/>
                  </a:lnTo>
                  <a:lnTo>
                    <a:pt x="7325" y="15939"/>
                  </a:lnTo>
                  <a:lnTo>
                    <a:pt x="7471" y="15671"/>
                  </a:lnTo>
                  <a:lnTo>
                    <a:pt x="7471" y="15647"/>
                  </a:lnTo>
                  <a:lnTo>
                    <a:pt x="7446" y="15622"/>
                  </a:lnTo>
                  <a:lnTo>
                    <a:pt x="7422" y="15647"/>
                  </a:lnTo>
                  <a:lnTo>
                    <a:pt x="7203" y="15890"/>
                  </a:lnTo>
                  <a:lnTo>
                    <a:pt x="6935" y="16182"/>
                  </a:lnTo>
                  <a:lnTo>
                    <a:pt x="6741" y="16206"/>
                  </a:lnTo>
                  <a:lnTo>
                    <a:pt x="6570" y="16255"/>
                  </a:lnTo>
                  <a:lnTo>
                    <a:pt x="6668" y="16060"/>
                  </a:lnTo>
                  <a:lnTo>
                    <a:pt x="6814" y="15817"/>
                  </a:lnTo>
                  <a:lnTo>
                    <a:pt x="6862" y="15671"/>
                  </a:lnTo>
                  <a:lnTo>
                    <a:pt x="6887" y="15525"/>
                  </a:lnTo>
                  <a:close/>
                  <a:moveTo>
                    <a:pt x="9661" y="15622"/>
                  </a:moveTo>
                  <a:lnTo>
                    <a:pt x="9734" y="15671"/>
                  </a:lnTo>
                  <a:lnTo>
                    <a:pt x="9807" y="15695"/>
                  </a:lnTo>
                  <a:lnTo>
                    <a:pt x="9953" y="15695"/>
                  </a:lnTo>
                  <a:lnTo>
                    <a:pt x="9782" y="15793"/>
                  </a:lnTo>
                  <a:lnTo>
                    <a:pt x="9661" y="15939"/>
                  </a:lnTo>
                  <a:lnTo>
                    <a:pt x="9539" y="16085"/>
                  </a:lnTo>
                  <a:lnTo>
                    <a:pt x="9417" y="16279"/>
                  </a:lnTo>
                  <a:lnTo>
                    <a:pt x="9271" y="16279"/>
                  </a:lnTo>
                  <a:lnTo>
                    <a:pt x="9612" y="15817"/>
                  </a:lnTo>
                  <a:lnTo>
                    <a:pt x="9612" y="15793"/>
                  </a:lnTo>
                  <a:lnTo>
                    <a:pt x="9612" y="15768"/>
                  </a:lnTo>
                  <a:lnTo>
                    <a:pt x="9563" y="15768"/>
                  </a:lnTo>
                  <a:lnTo>
                    <a:pt x="9320" y="16012"/>
                  </a:lnTo>
                  <a:lnTo>
                    <a:pt x="9077" y="16255"/>
                  </a:lnTo>
                  <a:lnTo>
                    <a:pt x="8517" y="16255"/>
                  </a:lnTo>
                  <a:lnTo>
                    <a:pt x="8882" y="15720"/>
                  </a:lnTo>
                  <a:lnTo>
                    <a:pt x="8906" y="15695"/>
                  </a:lnTo>
                  <a:lnTo>
                    <a:pt x="8882" y="15671"/>
                  </a:lnTo>
                  <a:lnTo>
                    <a:pt x="9271" y="15671"/>
                  </a:lnTo>
                  <a:lnTo>
                    <a:pt x="9661" y="15622"/>
                  </a:lnTo>
                  <a:close/>
                  <a:moveTo>
                    <a:pt x="10074" y="15768"/>
                  </a:moveTo>
                  <a:lnTo>
                    <a:pt x="10074" y="15841"/>
                  </a:lnTo>
                  <a:lnTo>
                    <a:pt x="10099" y="15939"/>
                  </a:lnTo>
                  <a:lnTo>
                    <a:pt x="10074" y="16060"/>
                  </a:lnTo>
                  <a:lnTo>
                    <a:pt x="10050" y="16182"/>
                  </a:lnTo>
                  <a:lnTo>
                    <a:pt x="9977" y="16304"/>
                  </a:lnTo>
                  <a:lnTo>
                    <a:pt x="9758" y="16279"/>
                  </a:lnTo>
                  <a:lnTo>
                    <a:pt x="9880" y="16012"/>
                  </a:lnTo>
                  <a:lnTo>
                    <a:pt x="9977" y="15890"/>
                  </a:lnTo>
                  <a:lnTo>
                    <a:pt x="10074" y="15768"/>
                  </a:lnTo>
                  <a:close/>
                  <a:moveTo>
                    <a:pt x="6522" y="16571"/>
                  </a:moveTo>
                  <a:lnTo>
                    <a:pt x="6595" y="16620"/>
                  </a:lnTo>
                  <a:lnTo>
                    <a:pt x="6424" y="16888"/>
                  </a:lnTo>
                  <a:lnTo>
                    <a:pt x="6376" y="17034"/>
                  </a:lnTo>
                  <a:lnTo>
                    <a:pt x="6327" y="17180"/>
                  </a:lnTo>
                  <a:lnTo>
                    <a:pt x="6254" y="17082"/>
                  </a:lnTo>
                  <a:lnTo>
                    <a:pt x="6230" y="16985"/>
                  </a:lnTo>
                  <a:lnTo>
                    <a:pt x="6206" y="16912"/>
                  </a:lnTo>
                  <a:lnTo>
                    <a:pt x="6230" y="16815"/>
                  </a:lnTo>
                  <a:lnTo>
                    <a:pt x="6254" y="16839"/>
                  </a:lnTo>
                  <a:lnTo>
                    <a:pt x="6303" y="16839"/>
                  </a:lnTo>
                  <a:lnTo>
                    <a:pt x="6352" y="16815"/>
                  </a:lnTo>
                  <a:lnTo>
                    <a:pt x="6376" y="16766"/>
                  </a:lnTo>
                  <a:lnTo>
                    <a:pt x="6424" y="16596"/>
                  </a:lnTo>
                  <a:lnTo>
                    <a:pt x="6449" y="16596"/>
                  </a:lnTo>
                  <a:lnTo>
                    <a:pt x="6522" y="16571"/>
                  </a:lnTo>
                  <a:close/>
                  <a:moveTo>
                    <a:pt x="7884" y="16693"/>
                  </a:moveTo>
                  <a:lnTo>
                    <a:pt x="7957" y="16717"/>
                  </a:lnTo>
                  <a:lnTo>
                    <a:pt x="7787" y="16985"/>
                  </a:lnTo>
                  <a:lnTo>
                    <a:pt x="7617" y="17253"/>
                  </a:lnTo>
                  <a:lnTo>
                    <a:pt x="7592" y="17326"/>
                  </a:lnTo>
                  <a:lnTo>
                    <a:pt x="7300" y="17326"/>
                  </a:lnTo>
                  <a:lnTo>
                    <a:pt x="7398" y="17107"/>
                  </a:lnTo>
                  <a:lnTo>
                    <a:pt x="7519" y="16888"/>
                  </a:lnTo>
                  <a:lnTo>
                    <a:pt x="7617" y="16717"/>
                  </a:lnTo>
                  <a:lnTo>
                    <a:pt x="7884" y="16693"/>
                  </a:lnTo>
                  <a:close/>
                  <a:moveTo>
                    <a:pt x="8225" y="16717"/>
                  </a:moveTo>
                  <a:lnTo>
                    <a:pt x="8736" y="16742"/>
                  </a:lnTo>
                  <a:lnTo>
                    <a:pt x="8541" y="17034"/>
                  </a:lnTo>
                  <a:lnTo>
                    <a:pt x="8371" y="17326"/>
                  </a:lnTo>
                  <a:lnTo>
                    <a:pt x="7909" y="17326"/>
                  </a:lnTo>
                  <a:lnTo>
                    <a:pt x="7933" y="17277"/>
                  </a:lnTo>
                  <a:lnTo>
                    <a:pt x="8225" y="16717"/>
                  </a:lnTo>
                  <a:close/>
                  <a:moveTo>
                    <a:pt x="9223" y="16742"/>
                  </a:moveTo>
                  <a:lnTo>
                    <a:pt x="8979" y="17350"/>
                  </a:lnTo>
                  <a:lnTo>
                    <a:pt x="8663" y="17350"/>
                  </a:lnTo>
                  <a:lnTo>
                    <a:pt x="8979" y="16742"/>
                  </a:lnTo>
                  <a:close/>
                  <a:moveTo>
                    <a:pt x="9928" y="16742"/>
                  </a:moveTo>
                  <a:lnTo>
                    <a:pt x="9661" y="17253"/>
                  </a:lnTo>
                  <a:lnTo>
                    <a:pt x="9612" y="17350"/>
                  </a:lnTo>
                  <a:lnTo>
                    <a:pt x="9320" y="17350"/>
                  </a:lnTo>
                  <a:lnTo>
                    <a:pt x="9563" y="16742"/>
                  </a:lnTo>
                  <a:close/>
                  <a:moveTo>
                    <a:pt x="10147" y="16839"/>
                  </a:moveTo>
                  <a:lnTo>
                    <a:pt x="10220" y="16961"/>
                  </a:lnTo>
                  <a:lnTo>
                    <a:pt x="10245" y="17107"/>
                  </a:lnTo>
                  <a:lnTo>
                    <a:pt x="10220" y="17228"/>
                  </a:lnTo>
                  <a:lnTo>
                    <a:pt x="10147" y="17350"/>
                  </a:lnTo>
                  <a:lnTo>
                    <a:pt x="9928" y="17350"/>
                  </a:lnTo>
                  <a:lnTo>
                    <a:pt x="9953" y="17277"/>
                  </a:lnTo>
                  <a:lnTo>
                    <a:pt x="10050" y="17082"/>
                  </a:lnTo>
                  <a:lnTo>
                    <a:pt x="10147" y="16839"/>
                  </a:lnTo>
                  <a:close/>
                  <a:moveTo>
                    <a:pt x="6862" y="16693"/>
                  </a:moveTo>
                  <a:lnTo>
                    <a:pt x="7081" y="16717"/>
                  </a:lnTo>
                  <a:lnTo>
                    <a:pt x="7300" y="16717"/>
                  </a:lnTo>
                  <a:lnTo>
                    <a:pt x="7106" y="17009"/>
                  </a:lnTo>
                  <a:lnTo>
                    <a:pt x="6935" y="17326"/>
                  </a:lnTo>
                  <a:lnTo>
                    <a:pt x="6741" y="17350"/>
                  </a:lnTo>
                  <a:lnTo>
                    <a:pt x="6570" y="17399"/>
                  </a:lnTo>
                  <a:lnTo>
                    <a:pt x="6619" y="17204"/>
                  </a:lnTo>
                  <a:lnTo>
                    <a:pt x="6692" y="17034"/>
                  </a:lnTo>
                  <a:lnTo>
                    <a:pt x="6862" y="16693"/>
                  </a:lnTo>
                  <a:close/>
                  <a:moveTo>
                    <a:pt x="6473" y="17618"/>
                  </a:moveTo>
                  <a:lnTo>
                    <a:pt x="6643" y="17691"/>
                  </a:lnTo>
                  <a:lnTo>
                    <a:pt x="6814" y="17715"/>
                  </a:lnTo>
                  <a:lnTo>
                    <a:pt x="6789" y="17910"/>
                  </a:lnTo>
                  <a:lnTo>
                    <a:pt x="6765" y="18080"/>
                  </a:lnTo>
                  <a:lnTo>
                    <a:pt x="6643" y="17983"/>
                  </a:lnTo>
                  <a:lnTo>
                    <a:pt x="6546" y="17861"/>
                  </a:lnTo>
                  <a:lnTo>
                    <a:pt x="6352" y="17642"/>
                  </a:lnTo>
                  <a:lnTo>
                    <a:pt x="6376" y="17618"/>
                  </a:lnTo>
                  <a:lnTo>
                    <a:pt x="6424" y="17642"/>
                  </a:lnTo>
                  <a:lnTo>
                    <a:pt x="6473" y="17618"/>
                  </a:lnTo>
                  <a:close/>
                  <a:moveTo>
                    <a:pt x="7398" y="17739"/>
                  </a:moveTo>
                  <a:lnTo>
                    <a:pt x="7300" y="18031"/>
                  </a:lnTo>
                  <a:lnTo>
                    <a:pt x="7252" y="18177"/>
                  </a:lnTo>
                  <a:lnTo>
                    <a:pt x="7252" y="18299"/>
                  </a:lnTo>
                  <a:lnTo>
                    <a:pt x="7008" y="18202"/>
                  </a:lnTo>
                  <a:lnTo>
                    <a:pt x="7154" y="17739"/>
                  </a:lnTo>
                  <a:close/>
                  <a:moveTo>
                    <a:pt x="8833" y="17715"/>
                  </a:moveTo>
                  <a:lnTo>
                    <a:pt x="8785" y="17837"/>
                  </a:lnTo>
                  <a:lnTo>
                    <a:pt x="8736" y="17983"/>
                  </a:lnTo>
                  <a:lnTo>
                    <a:pt x="8712" y="18104"/>
                  </a:lnTo>
                  <a:lnTo>
                    <a:pt x="8736" y="18153"/>
                  </a:lnTo>
                  <a:lnTo>
                    <a:pt x="8736" y="18202"/>
                  </a:lnTo>
                  <a:lnTo>
                    <a:pt x="8809" y="18250"/>
                  </a:lnTo>
                  <a:lnTo>
                    <a:pt x="8882" y="18250"/>
                  </a:lnTo>
                  <a:lnTo>
                    <a:pt x="8931" y="18226"/>
                  </a:lnTo>
                  <a:lnTo>
                    <a:pt x="9004" y="18153"/>
                  </a:lnTo>
                  <a:lnTo>
                    <a:pt x="9125" y="17958"/>
                  </a:lnTo>
                  <a:lnTo>
                    <a:pt x="9198" y="17739"/>
                  </a:lnTo>
                  <a:lnTo>
                    <a:pt x="9393" y="17739"/>
                  </a:lnTo>
                  <a:lnTo>
                    <a:pt x="9369" y="17861"/>
                  </a:lnTo>
                  <a:lnTo>
                    <a:pt x="9369" y="18007"/>
                  </a:lnTo>
                  <a:lnTo>
                    <a:pt x="9125" y="18153"/>
                  </a:lnTo>
                  <a:lnTo>
                    <a:pt x="8833" y="18275"/>
                  </a:lnTo>
                  <a:lnTo>
                    <a:pt x="8566" y="18372"/>
                  </a:lnTo>
                  <a:lnTo>
                    <a:pt x="8249" y="18421"/>
                  </a:lnTo>
                  <a:lnTo>
                    <a:pt x="8274" y="18275"/>
                  </a:lnTo>
                  <a:lnTo>
                    <a:pt x="8371" y="17983"/>
                  </a:lnTo>
                  <a:lnTo>
                    <a:pt x="8468" y="17715"/>
                  </a:lnTo>
                  <a:close/>
                  <a:moveTo>
                    <a:pt x="8176" y="17715"/>
                  </a:moveTo>
                  <a:lnTo>
                    <a:pt x="8030" y="18056"/>
                  </a:lnTo>
                  <a:lnTo>
                    <a:pt x="7957" y="18250"/>
                  </a:lnTo>
                  <a:lnTo>
                    <a:pt x="7933" y="18445"/>
                  </a:lnTo>
                  <a:lnTo>
                    <a:pt x="7738" y="18421"/>
                  </a:lnTo>
                  <a:lnTo>
                    <a:pt x="7568" y="18396"/>
                  </a:lnTo>
                  <a:lnTo>
                    <a:pt x="7568" y="18226"/>
                  </a:lnTo>
                  <a:lnTo>
                    <a:pt x="7641" y="17983"/>
                  </a:lnTo>
                  <a:lnTo>
                    <a:pt x="7738" y="17715"/>
                  </a:lnTo>
                  <a:close/>
                  <a:moveTo>
                    <a:pt x="8128" y="2094"/>
                  </a:moveTo>
                  <a:lnTo>
                    <a:pt x="7714" y="2142"/>
                  </a:lnTo>
                  <a:lnTo>
                    <a:pt x="7325" y="2191"/>
                  </a:lnTo>
                  <a:lnTo>
                    <a:pt x="6935" y="2264"/>
                  </a:lnTo>
                  <a:lnTo>
                    <a:pt x="6546" y="2386"/>
                  </a:lnTo>
                  <a:lnTo>
                    <a:pt x="6181" y="2507"/>
                  </a:lnTo>
                  <a:lnTo>
                    <a:pt x="5841" y="2653"/>
                  </a:lnTo>
                  <a:lnTo>
                    <a:pt x="5500" y="2824"/>
                  </a:lnTo>
                  <a:lnTo>
                    <a:pt x="5184" y="3018"/>
                  </a:lnTo>
                  <a:lnTo>
                    <a:pt x="4892" y="3237"/>
                  </a:lnTo>
                  <a:lnTo>
                    <a:pt x="4551" y="3554"/>
                  </a:lnTo>
                  <a:lnTo>
                    <a:pt x="4210" y="3918"/>
                  </a:lnTo>
                  <a:lnTo>
                    <a:pt x="3918" y="4332"/>
                  </a:lnTo>
                  <a:lnTo>
                    <a:pt x="3626" y="4746"/>
                  </a:lnTo>
                  <a:lnTo>
                    <a:pt x="3383" y="5159"/>
                  </a:lnTo>
                  <a:lnTo>
                    <a:pt x="3164" y="5549"/>
                  </a:lnTo>
                  <a:lnTo>
                    <a:pt x="3018" y="5889"/>
                  </a:lnTo>
                  <a:lnTo>
                    <a:pt x="2921" y="6157"/>
                  </a:lnTo>
                  <a:lnTo>
                    <a:pt x="2823" y="6595"/>
                  </a:lnTo>
                  <a:lnTo>
                    <a:pt x="2775" y="7057"/>
                  </a:lnTo>
                  <a:lnTo>
                    <a:pt x="2750" y="7495"/>
                  </a:lnTo>
                  <a:lnTo>
                    <a:pt x="2775" y="7958"/>
                  </a:lnTo>
                  <a:lnTo>
                    <a:pt x="2823" y="8396"/>
                  </a:lnTo>
                  <a:lnTo>
                    <a:pt x="2921" y="8834"/>
                  </a:lnTo>
                  <a:lnTo>
                    <a:pt x="3067" y="9272"/>
                  </a:lnTo>
                  <a:lnTo>
                    <a:pt x="3237" y="9685"/>
                  </a:lnTo>
                  <a:lnTo>
                    <a:pt x="3602" y="10367"/>
                  </a:lnTo>
                  <a:lnTo>
                    <a:pt x="3991" y="11024"/>
                  </a:lnTo>
                  <a:lnTo>
                    <a:pt x="4843" y="12337"/>
                  </a:lnTo>
                  <a:lnTo>
                    <a:pt x="5281" y="13019"/>
                  </a:lnTo>
                  <a:lnTo>
                    <a:pt x="5476" y="13384"/>
                  </a:lnTo>
                  <a:lnTo>
                    <a:pt x="5646" y="13724"/>
                  </a:lnTo>
                  <a:lnTo>
                    <a:pt x="5792" y="14089"/>
                  </a:lnTo>
                  <a:lnTo>
                    <a:pt x="5914" y="14454"/>
                  </a:lnTo>
                  <a:lnTo>
                    <a:pt x="5987" y="14844"/>
                  </a:lnTo>
                  <a:lnTo>
                    <a:pt x="5987" y="15282"/>
                  </a:lnTo>
                  <a:lnTo>
                    <a:pt x="5962" y="15379"/>
                  </a:lnTo>
                  <a:lnTo>
                    <a:pt x="5962" y="15428"/>
                  </a:lnTo>
                  <a:lnTo>
                    <a:pt x="5889" y="15525"/>
                  </a:lnTo>
                  <a:lnTo>
                    <a:pt x="5841" y="15647"/>
                  </a:lnTo>
                  <a:lnTo>
                    <a:pt x="5816" y="15768"/>
                  </a:lnTo>
                  <a:lnTo>
                    <a:pt x="5792" y="15914"/>
                  </a:lnTo>
                  <a:lnTo>
                    <a:pt x="5816" y="16036"/>
                  </a:lnTo>
                  <a:lnTo>
                    <a:pt x="5841" y="16158"/>
                  </a:lnTo>
                  <a:lnTo>
                    <a:pt x="5889" y="16279"/>
                  </a:lnTo>
                  <a:lnTo>
                    <a:pt x="5962" y="16377"/>
                  </a:lnTo>
                  <a:lnTo>
                    <a:pt x="5865" y="16474"/>
                  </a:lnTo>
                  <a:lnTo>
                    <a:pt x="5792" y="16620"/>
                  </a:lnTo>
                  <a:lnTo>
                    <a:pt x="5768" y="16766"/>
                  </a:lnTo>
                  <a:lnTo>
                    <a:pt x="5768" y="16912"/>
                  </a:lnTo>
                  <a:lnTo>
                    <a:pt x="5768" y="17058"/>
                  </a:lnTo>
                  <a:lnTo>
                    <a:pt x="5816" y="17204"/>
                  </a:lnTo>
                  <a:lnTo>
                    <a:pt x="5889" y="17350"/>
                  </a:lnTo>
                  <a:lnTo>
                    <a:pt x="5987" y="17472"/>
                  </a:lnTo>
                  <a:lnTo>
                    <a:pt x="5962" y="17496"/>
                  </a:lnTo>
                  <a:lnTo>
                    <a:pt x="5914" y="17618"/>
                  </a:lnTo>
                  <a:lnTo>
                    <a:pt x="5914" y="17715"/>
                  </a:lnTo>
                  <a:lnTo>
                    <a:pt x="5938" y="17837"/>
                  </a:lnTo>
                  <a:lnTo>
                    <a:pt x="5987" y="17934"/>
                  </a:lnTo>
                  <a:lnTo>
                    <a:pt x="6133" y="18129"/>
                  </a:lnTo>
                  <a:lnTo>
                    <a:pt x="6303" y="18299"/>
                  </a:lnTo>
                  <a:lnTo>
                    <a:pt x="6424" y="18421"/>
                  </a:lnTo>
                  <a:lnTo>
                    <a:pt x="6570" y="18518"/>
                  </a:lnTo>
                  <a:lnTo>
                    <a:pt x="6862" y="18688"/>
                  </a:lnTo>
                  <a:lnTo>
                    <a:pt x="7179" y="18810"/>
                  </a:lnTo>
                  <a:lnTo>
                    <a:pt x="7495" y="18859"/>
                  </a:lnTo>
                  <a:lnTo>
                    <a:pt x="7738" y="18883"/>
                  </a:lnTo>
                  <a:lnTo>
                    <a:pt x="7982" y="18883"/>
                  </a:lnTo>
                  <a:lnTo>
                    <a:pt x="8030" y="18956"/>
                  </a:lnTo>
                  <a:lnTo>
                    <a:pt x="8079" y="18980"/>
                  </a:lnTo>
                  <a:lnTo>
                    <a:pt x="8128" y="18980"/>
                  </a:lnTo>
                  <a:lnTo>
                    <a:pt x="8176" y="18956"/>
                  </a:lnTo>
                  <a:lnTo>
                    <a:pt x="8201" y="18907"/>
                  </a:lnTo>
                  <a:lnTo>
                    <a:pt x="8201" y="18883"/>
                  </a:lnTo>
                  <a:lnTo>
                    <a:pt x="8493" y="18834"/>
                  </a:lnTo>
                  <a:lnTo>
                    <a:pt x="8785" y="18761"/>
                  </a:lnTo>
                  <a:lnTo>
                    <a:pt x="9052" y="18664"/>
                  </a:lnTo>
                  <a:lnTo>
                    <a:pt x="9320" y="18542"/>
                  </a:lnTo>
                  <a:lnTo>
                    <a:pt x="9563" y="18396"/>
                  </a:lnTo>
                  <a:lnTo>
                    <a:pt x="9807" y="18226"/>
                  </a:lnTo>
                  <a:lnTo>
                    <a:pt x="10050" y="18056"/>
                  </a:lnTo>
                  <a:lnTo>
                    <a:pt x="10269" y="17837"/>
                  </a:lnTo>
                  <a:lnTo>
                    <a:pt x="10318" y="17764"/>
                  </a:lnTo>
                  <a:lnTo>
                    <a:pt x="10342" y="17691"/>
                  </a:lnTo>
                  <a:lnTo>
                    <a:pt x="10464" y="17593"/>
                  </a:lnTo>
                  <a:lnTo>
                    <a:pt x="10537" y="17447"/>
                  </a:lnTo>
                  <a:lnTo>
                    <a:pt x="10585" y="17301"/>
                  </a:lnTo>
                  <a:lnTo>
                    <a:pt x="10634" y="17107"/>
                  </a:lnTo>
                  <a:lnTo>
                    <a:pt x="10634" y="16936"/>
                  </a:lnTo>
                  <a:lnTo>
                    <a:pt x="10585" y="16742"/>
                  </a:lnTo>
                  <a:lnTo>
                    <a:pt x="10512" y="16596"/>
                  </a:lnTo>
                  <a:lnTo>
                    <a:pt x="10391" y="16474"/>
                  </a:lnTo>
                  <a:lnTo>
                    <a:pt x="10488" y="16255"/>
                  </a:lnTo>
                  <a:lnTo>
                    <a:pt x="10537" y="16036"/>
                  </a:lnTo>
                  <a:lnTo>
                    <a:pt x="10537" y="15817"/>
                  </a:lnTo>
                  <a:lnTo>
                    <a:pt x="10488" y="15574"/>
                  </a:lnTo>
                  <a:lnTo>
                    <a:pt x="10415" y="15476"/>
                  </a:lnTo>
                  <a:lnTo>
                    <a:pt x="10342" y="15379"/>
                  </a:lnTo>
                  <a:lnTo>
                    <a:pt x="10342" y="15306"/>
                  </a:lnTo>
                  <a:lnTo>
                    <a:pt x="10415" y="14965"/>
                  </a:lnTo>
                  <a:lnTo>
                    <a:pt x="10464" y="14625"/>
                  </a:lnTo>
                  <a:lnTo>
                    <a:pt x="10512" y="14284"/>
                  </a:lnTo>
                  <a:lnTo>
                    <a:pt x="10585" y="13943"/>
                  </a:lnTo>
                  <a:lnTo>
                    <a:pt x="10658" y="13700"/>
                  </a:lnTo>
                  <a:lnTo>
                    <a:pt x="10756" y="13457"/>
                  </a:lnTo>
                  <a:lnTo>
                    <a:pt x="10999" y="12994"/>
                  </a:lnTo>
                  <a:lnTo>
                    <a:pt x="11023" y="12970"/>
                  </a:lnTo>
                  <a:lnTo>
                    <a:pt x="11023" y="12946"/>
                  </a:lnTo>
                  <a:lnTo>
                    <a:pt x="11340" y="12459"/>
                  </a:lnTo>
                  <a:lnTo>
                    <a:pt x="11632" y="11972"/>
                  </a:lnTo>
                  <a:lnTo>
                    <a:pt x="12191" y="11194"/>
                  </a:lnTo>
                  <a:lnTo>
                    <a:pt x="12483" y="10780"/>
                  </a:lnTo>
                  <a:lnTo>
                    <a:pt x="12751" y="10367"/>
                  </a:lnTo>
                  <a:lnTo>
                    <a:pt x="12994" y="9953"/>
                  </a:lnTo>
                  <a:lnTo>
                    <a:pt x="13213" y="9515"/>
                  </a:lnTo>
                  <a:lnTo>
                    <a:pt x="13384" y="9053"/>
                  </a:lnTo>
                  <a:lnTo>
                    <a:pt x="13457" y="8809"/>
                  </a:lnTo>
                  <a:lnTo>
                    <a:pt x="13505" y="8590"/>
                  </a:lnTo>
                  <a:lnTo>
                    <a:pt x="13554" y="8152"/>
                  </a:lnTo>
                  <a:lnTo>
                    <a:pt x="13554" y="7714"/>
                  </a:lnTo>
                  <a:lnTo>
                    <a:pt x="13505" y="7276"/>
                  </a:lnTo>
                  <a:lnTo>
                    <a:pt x="13432" y="6838"/>
                  </a:lnTo>
                  <a:lnTo>
                    <a:pt x="13335" y="6400"/>
                  </a:lnTo>
                  <a:lnTo>
                    <a:pt x="13213" y="5962"/>
                  </a:lnTo>
                  <a:lnTo>
                    <a:pt x="12946" y="5135"/>
                  </a:lnTo>
                  <a:lnTo>
                    <a:pt x="12800" y="4770"/>
                  </a:lnTo>
                  <a:lnTo>
                    <a:pt x="12605" y="4429"/>
                  </a:lnTo>
                  <a:lnTo>
                    <a:pt x="12386" y="4113"/>
                  </a:lnTo>
                  <a:lnTo>
                    <a:pt x="12143" y="3797"/>
                  </a:lnTo>
                  <a:lnTo>
                    <a:pt x="12143" y="3773"/>
                  </a:lnTo>
                  <a:lnTo>
                    <a:pt x="12094" y="3675"/>
                  </a:lnTo>
                  <a:lnTo>
                    <a:pt x="12021" y="3602"/>
                  </a:lnTo>
                  <a:lnTo>
                    <a:pt x="11948" y="3554"/>
                  </a:lnTo>
                  <a:lnTo>
                    <a:pt x="11851" y="3505"/>
                  </a:lnTo>
                  <a:lnTo>
                    <a:pt x="11607" y="3286"/>
                  </a:lnTo>
                  <a:lnTo>
                    <a:pt x="11340" y="3091"/>
                  </a:lnTo>
                  <a:lnTo>
                    <a:pt x="11072" y="2897"/>
                  </a:lnTo>
                  <a:lnTo>
                    <a:pt x="10804" y="2726"/>
                  </a:lnTo>
                  <a:lnTo>
                    <a:pt x="10464" y="2556"/>
                  </a:lnTo>
                  <a:lnTo>
                    <a:pt x="10099" y="2386"/>
                  </a:lnTo>
                  <a:lnTo>
                    <a:pt x="9709" y="2264"/>
                  </a:lnTo>
                  <a:lnTo>
                    <a:pt x="9320" y="2191"/>
                  </a:lnTo>
                  <a:lnTo>
                    <a:pt x="8931" y="2142"/>
                  </a:lnTo>
                  <a:lnTo>
                    <a:pt x="8517" y="2094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7614462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D641C1B-EFA1-9A7C-890D-746C71B9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6F1D9C-2F60-4C9E-A743-07AC54246C04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60E0F9F-979F-446F-85EC-62A8C2F122CE}"/>
              </a:ext>
            </a:extLst>
          </p:cNvPr>
          <p:cNvSpPr/>
          <p:nvPr/>
        </p:nvSpPr>
        <p:spPr>
          <a:xfrm>
            <a:off x="402332" y="1875154"/>
            <a:ext cx="11522968" cy="43265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457189" lvl="1" indent="-457189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教學實踐研究計畫：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85" lvl="2">
              <a:lnSpc>
                <a:spcPct val="150000"/>
              </a:lnSpc>
            </a:pP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預計辦理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場教學實踐研究計畫講座。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lvl="1" indent="-457189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教學助理：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575" lvl="2" indent="-38099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112-2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核定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位教師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教練通過教學助理申請，聘期為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03/01-06/15(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共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3.5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個月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，每位教學助理共計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小時，部分課程尚須追蹤是否開課。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575" lvl="2" indent="-38099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112-2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預計辦理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場說明會、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場增能講座或研習、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場工作檢討會、</a:t>
            </a:r>
            <a:r>
              <a:rPr lang="en-US" altLang="zh-TW" sz="2667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TW" altLang="en-US" sz="2667" dirty="0">
                <a:latin typeface="Arial" panose="020B0604020202020204" pitchFamily="34" charset="0"/>
                <a:cs typeface="Arial" panose="020B0604020202020204" pitchFamily="34" charset="0"/>
              </a:rPr>
              <a:t>場校內線上海報成果票選活動。</a:t>
            </a:r>
            <a:endParaRPr lang="en-US" altLang="zh-TW" sz="26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Google Shape;1974;p24">
            <a:extLst>
              <a:ext uri="{FF2B5EF4-FFF2-40B4-BE49-F238E27FC236}">
                <a16:creationId xmlns:a16="http://schemas.microsoft.com/office/drawing/2014/main" id="{510CEFC1-9BA3-44AC-9886-0D4E619365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99975" y="797579"/>
            <a:ext cx="9174000" cy="7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defTabSz="914354">
              <a:defRPr/>
            </a:pPr>
            <a:r>
              <a:rPr lang="en-US" altLang="zh-TW" sz="4800" b="1" dirty="0">
                <a:solidFill>
                  <a:prstClr val="black"/>
                </a:solidFill>
                <a:latin typeface="+mj-ea"/>
                <a:cs typeface="Arial" panose="020B0604020202020204" pitchFamily="34" charset="0"/>
              </a:rPr>
              <a:t>112-2</a:t>
            </a:r>
            <a:r>
              <a:rPr lang="zh-TW" altLang="en-US" sz="4800" b="1" dirty="0">
                <a:solidFill>
                  <a:prstClr val="black"/>
                </a:solidFill>
                <a:latin typeface="+mj-ea"/>
                <a:cs typeface="Arial" panose="020B0604020202020204" pitchFamily="34" charset="0"/>
              </a:rPr>
              <a:t>學期規劃事項</a:t>
            </a:r>
            <a:endParaRPr lang="zh-CN" altLang="en-US" sz="4800" b="1" dirty="0">
              <a:solidFill>
                <a:prstClr val="black"/>
              </a:solidFill>
              <a:latin typeface="+mj-ea"/>
              <a:cs typeface="Arial" panose="020B0604020202020204" pitchFamily="34" charset="0"/>
            </a:endParaRPr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11FD5261-1ADD-4C86-9DE0-04B6086E9084}"/>
              </a:ext>
            </a:extLst>
          </p:cNvPr>
          <p:cNvGrpSpPr/>
          <p:nvPr/>
        </p:nvGrpSpPr>
        <p:grpSpPr>
          <a:xfrm>
            <a:off x="1955423" y="400613"/>
            <a:ext cx="1400805" cy="1383177"/>
            <a:chOff x="795781" y="136799"/>
            <a:chExt cx="1490016" cy="1491867"/>
          </a:xfrm>
        </p:grpSpPr>
        <p:sp>
          <p:nvSpPr>
            <p:cNvPr id="7" name="Google Shape;1936;p19">
              <a:extLst>
                <a:ext uri="{FF2B5EF4-FFF2-40B4-BE49-F238E27FC236}">
                  <a16:creationId xmlns:a16="http://schemas.microsoft.com/office/drawing/2014/main" id="{C75ED444-96F1-40CF-99DE-493DEEA4AB1A}"/>
                </a:ext>
              </a:extLst>
            </p:cNvPr>
            <p:cNvSpPr/>
            <p:nvPr/>
          </p:nvSpPr>
          <p:spPr>
            <a:xfrm>
              <a:off x="795781" y="136799"/>
              <a:ext cx="1490016" cy="1491867"/>
            </a:xfrm>
            <a:custGeom>
              <a:avLst/>
              <a:gdLst/>
              <a:ahLst/>
              <a:cxnLst/>
              <a:rect l="l" t="t" r="r" b="b"/>
              <a:pathLst>
                <a:path w="89712" h="82958" extrusionOk="0">
                  <a:moveTo>
                    <a:pt x="52672" y="2049"/>
                  </a:moveTo>
                  <a:cubicBezTo>
                    <a:pt x="40979" y="2915"/>
                    <a:pt x="28376" y="5688"/>
                    <a:pt x="19269" y="13072"/>
                  </a:cubicBezTo>
                  <a:cubicBezTo>
                    <a:pt x="7810" y="22364"/>
                    <a:pt x="-450" y="41692"/>
                    <a:pt x="5574" y="55159"/>
                  </a:cubicBezTo>
                  <a:cubicBezTo>
                    <a:pt x="12935" y="71613"/>
                    <a:pt x="33988" y="83483"/>
                    <a:pt x="52004" y="82883"/>
                  </a:cubicBezTo>
                  <a:cubicBezTo>
                    <a:pt x="62654" y="82528"/>
                    <a:pt x="75555" y="78169"/>
                    <a:pt x="80730" y="68854"/>
                  </a:cubicBezTo>
                  <a:cubicBezTo>
                    <a:pt x="89352" y="53334"/>
                    <a:pt x="86569" y="30516"/>
                    <a:pt x="76722" y="15744"/>
                  </a:cubicBezTo>
                  <a:cubicBezTo>
                    <a:pt x="69002" y="4163"/>
                    <a:pt x="51061" y="-2643"/>
                    <a:pt x="37641" y="1047"/>
                  </a:cubicBezTo>
                  <a:cubicBezTo>
                    <a:pt x="22585" y="5187"/>
                    <a:pt x="4685" y="14958"/>
                    <a:pt x="898" y="30107"/>
                  </a:cubicBezTo>
                  <a:cubicBezTo>
                    <a:pt x="-3402" y="47308"/>
                    <a:pt x="8934" y="71200"/>
                    <a:pt x="25616" y="77205"/>
                  </a:cubicBezTo>
                  <a:cubicBezTo>
                    <a:pt x="45696" y="84433"/>
                    <a:pt x="76756" y="77025"/>
                    <a:pt x="86743" y="58165"/>
                  </a:cubicBezTo>
                  <a:cubicBezTo>
                    <a:pt x="93824" y="44791"/>
                    <a:pt x="86932" y="25486"/>
                    <a:pt x="77390" y="13740"/>
                  </a:cubicBezTo>
                  <a:cubicBezTo>
                    <a:pt x="74163" y="9767"/>
                    <a:pt x="71332" y="4292"/>
                    <a:pt x="66367" y="3051"/>
                  </a:cubicBez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8" name="Google Shape;1937;p19">
              <a:extLst>
                <a:ext uri="{FF2B5EF4-FFF2-40B4-BE49-F238E27FC236}">
                  <a16:creationId xmlns:a16="http://schemas.microsoft.com/office/drawing/2014/main" id="{CA98ABF1-9928-46F1-8479-C9942FCC580C}"/>
                </a:ext>
              </a:extLst>
            </p:cNvPr>
            <p:cNvSpPr/>
            <p:nvPr/>
          </p:nvSpPr>
          <p:spPr>
            <a:xfrm>
              <a:off x="1160653" y="460776"/>
              <a:ext cx="760271" cy="843911"/>
            </a:xfrm>
            <a:custGeom>
              <a:avLst/>
              <a:gdLst/>
              <a:ahLst/>
              <a:cxnLst/>
              <a:rect l="l" t="t" r="r" b="b"/>
              <a:pathLst>
                <a:path w="15817" h="18981" extrusionOk="0">
                  <a:moveTo>
                    <a:pt x="11364" y="1"/>
                  </a:moveTo>
                  <a:lnTo>
                    <a:pt x="11242" y="25"/>
                  </a:lnTo>
                  <a:lnTo>
                    <a:pt x="11169" y="74"/>
                  </a:lnTo>
                  <a:lnTo>
                    <a:pt x="11096" y="171"/>
                  </a:lnTo>
                  <a:lnTo>
                    <a:pt x="10780" y="731"/>
                  </a:lnTo>
                  <a:lnTo>
                    <a:pt x="10634" y="999"/>
                  </a:lnTo>
                  <a:lnTo>
                    <a:pt x="10537" y="1315"/>
                  </a:lnTo>
                  <a:lnTo>
                    <a:pt x="10512" y="1388"/>
                  </a:lnTo>
                  <a:lnTo>
                    <a:pt x="10537" y="1461"/>
                  </a:lnTo>
                  <a:lnTo>
                    <a:pt x="10585" y="1534"/>
                  </a:lnTo>
                  <a:lnTo>
                    <a:pt x="10634" y="1583"/>
                  </a:lnTo>
                  <a:lnTo>
                    <a:pt x="10707" y="1607"/>
                  </a:lnTo>
                  <a:lnTo>
                    <a:pt x="10804" y="1631"/>
                  </a:lnTo>
                  <a:lnTo>
                    <a:pt x="10877" y="1607"/>
                  </a:lnTo>
                  <a:lnTo>
                    <a:pt x="10950" y="1558"/>
                  </a:lnTo>
                  <a:lnTo>
                    <a:pt x="11145" y="1315"/>
                  </a:lnTo>
                  <a:lnTo>
                    <a:pt x="11291" y="1047"/>
                  </a:lnTo>
                  <a:lnTo>
                    <a:pt x="11510" y="731"/>
                  </a:lnTo>
                  <a:lnTo>
                    <a:pt x="11583" y="682"/>
                  </a:lnTo>
                  <a:lnTo>
                    <a:pt x="11656" y="609"/>
                  </a:lnTo>
                  <a:lnTo>
                    <a:pt x="11705" y="463"/>
                  </a:lnTo>
                  <a:lnTo>
                    <a:pt x="11729" y="342"/>
                  </a:lnTo>
                  <a:lnTo>
                    <a:pt x="11705" y="220"/>
                  </a:lnTo>
                  <a:lnTo>
                    <a:pt x="11656" y="123"/>
                  </a:lnTo>
                  <a:lnTo>
                    <a:pt x="11583" y="50"/>
                  </a:lnTo>
                  <a:lnTo>
                    <a:pt x="11486" y="25"/>
                  </a:lnTo>
                  <a:lnTo>
                    <a:pt x="11461" y="1"/>
                  </a:lnTo>
                  <a:close/>
                  <a:moveTo>
                    <a:pt x="3821" y="171"/>
                  </a:moveTo>
                  <a:lnTo>
                    <a:pt x="3748" y="196"/>
                  </a:lnTo>
                  <a:lnTo>
                    <a:pt x="3699" y="244"/>
                  </a:lnTo>
                  <a:lnTo>
                    <a:pt x="3651" y="317"/>
                  </a:lnTo>
                  <a:lnTo>
                    <a:pt x="3651" y="390"/>
                  </a:lnTo>
                  <a:lnTo>
                    <a:pt x="3651" y="463"/>
                  </a:lnTo>
                  <a:lnTo>
                    <a:pt x="3699" y="634"/>
                  </a:lnTo>
                  <a:lnTo>
                    <a:pt x="3772" y="804"/>
                  </a:lnTo>
                  <a:lnTo>
                    <a:pt x="3943" y="1120"/>
                  </a:lnTo>
                  <a:lnTo>
                    <a:pt x="4113" y="1461"/>
                  </a:lnTo>
                  <a:lnTo>
                    <a:pt x="4259" y="1802"/>
                  </a:lnTo>
                  <a:lnTo>
                    <a:pt x="4332" y="1923"/>
                  </a:lnTo>
                  <a:lnTo>
                    <a:pt x="4429" y="1996"/>
                  </a:lnTo>
                  <a:lnTo>
                    <a:pt x="4527" y="2021"/>
                  </a:lnTo>
                  <a:lnTo>
                    <a:pt x="4624" y="1996"/>
                  </a:lnTo>
                  <a:lnTo>
                    <a:pt x="4721" y="1972"/>
                  </a:lnTo>
                  <a:lnTo>
                    <a:pt x="4794" y="1899"/>
                  </a:lnTo>
                  <a:lnTo>
                    <a:pt x="4843" y="1777"/>
                  </a:lnTo>
                  <a:lnTo>
                    <a:pt x="4843" y="1656"/>
                  </a:lnTo>
                  <a:lnTo>
                    <a:pt x="4794" y="1461"/>
                  </a:lnTo>
                  <a:lnTo>
                    <a:pt x="4697" y="1266"/>
                  </a:lnTo>
                  <a:lnTo>
                    <a:pt x="4502" y="901"/>
                  </a:lnTo>
                  <a:lnTo>
                    <a:pt x="4283" y="536"/>
                  </a:lnTo>
                  <a:lnTo>
                    <a:pt x="4162" y="390"/>
                  </a:lnTo>
                  <a:lnTo>
                    <a:pt x="4040" y="244"/>
                  </a:lnTo>
                  <a:lnTo>
                    <a:pt x="3967" y="196"/>
                  </a:lnTo>
                  <a:lnTo>
                    <a:pt x="3894" y="171"/>
                  </a:lnTo>
                  <a:close/>
                  <a:moveTo>
                    <a:pt x="15452" y="4405"/>
                  </a:moveTo>
                  <a:lnTo>
                    <a:pt x="15379" y="4429"/>
                  </a:lnTo>
                  <a:lnTo>
                    <a:pt x="15306" y="4454"/>
                  </a:lnTo>
                  <a:lnTo>
                    <a:pt x="15135" y="4551"/>
                  </a:lnTo>
                  <a:lnTo>
                    <a:pt x="14941" y="4600"/>
                  </a:lnTo>
                  <a:lnTo>
                    <a:pt x="14551" y="4697"/>
                  </a:lnTo>
                  <a:lnTo>
                    <a:pt x="14357" y="4746"/>
                  </a:lnTo>
                  <a:lnTo>
                    <a:pt x="14162" y="4819"/>
                  </a:lnTo>
                  <a:lnTo>
                    <a:pt x="14016" y="4916"/>
                  </a:lnTo>
                  <a:lnTo>
                    <a:pt x="13870" y="5062"/>
                  </a:lnTo>
                  <a:lnTo>
                    <a:pt x="13822" y="5135"/>
                  </a:lnTo>
                  <a:lnTo>
                    <a:pt x="13822" y="5232"/>
                  </a:lnTo>
                  <a:lnTo>
                    <a:pt x="13846" y="5330"/>
                  </a:lnTo>
                  <a:lnTo>
                    <a:pt x="13895" y="5354"/>
                  </a:lnTo>
                  <a:lnTo>
                    <a:pt x="13943" y="5354"/>
                  </a:lnTo>
                  <a:lnTo>
                    <a:pt x="14138" y="5378"/>
                  </a:lnTo>
                  <a:lnTo>
                    <a:pt x="14357" y="5378"/>
                  </a:lnTo>
                  <a:lnTo>
                    <a:pt x="14600" y="5354"/>
                  </a:lnTo>
                  <a:lnTo>
                    <a:pt x="14819" y="5330"/>
                  </a:lnTo>
                  <a:lnTo>
                    <a:pt x="15038" y="5257"/>
                  </a:lnTo>
                  <a:lnTo>
                    <a:pt x="15257" y="5208"/>
                  </a:lnTo>
                  <a:lnTo>
                    <a:pt x="15452" y="5111"/>
                  </a:lnTo>
                  <a:lnTo>
                    <a:pt x="15646" y="5038"/>
                  </a:lnTo>
                  <a:lnTo>
                    <a:pt x="15719" y="4989"/>
                  </a:lnTo>
                  <a:lnTo>
                    <a:pt x="15768" y="4940"/>
                  </a:lnTo>
                  <a:lnTo>
                    <a:pt x="15817" y="4819"/>
                  </a:lnTo>
                  <a:lnTo>
                    <a:pt x="15792" y="4697"/>
                  </a:lnTo>
                  <a:lnTo>
                    <a:pt x="15768" y="4575"/>
                  </a:lnTo>
                  <a:lnTo>
                    <a:pt x="15671" y="4478"/>
                  </a:lnTo>
                  <a:lnTo>
                    <a:pt x="15573" y="4429"/>
                  </a:lnTo>
                  <a:lnTo>
                    <a:pt x="15452" y="4405"/>
                  </a:lnTo>
                  <a:close/>
                  <a:moveTo>
                    <a:pt x="317" y="4697"/>
                  </a:moveTo>
                  <a:lnTo>
                    <a:pt x="220" y="4721"/>
                  </a:lnTo>
                  <a:lnTo>
                    <a:pt x="122" y="4746"/>
                  </a:lnTo>
                  <a:lnTo>
                    <a:pt x="25" y="4794"/>
                  </a:lnTo>
                  <a:lnTo>
                    <a:pt x="1" y="4867"/>
                  </a:lnTo>
                  <a:lnTo>
                    <a:pt x="1" y="4965"/>
                  </a:lnTo>
                  <a:lnTo>
                    <a:pt x="49" y="5038"/>
                  </a:lnTo>
                  <a:lnTo>
                    <a:pt x="195" y="5184"/>
                  </a:lnTo>
                  <a:lnTo>
                    <a:pt x="390" y="5305"/>
                  </a:lnTo>
                  <a:lnTo>
                    <a:pt x="779" y="5524"/>
                  </a:lnTo>
                  <a:lnTo>
                    <a:pt x="1169" y="5743"/>
                  </a:lnTo>
                  <a:lnTo>
                    <a:pt x="1388" y="5841"/>
                  </a:lnTo>
                  <a:lnTo>
                    <a:pt x="1582" y="5938"/>
                  </a:lnTo>
                  <a:lnTo>
                    <a:pt x="1655" y="5962"/>
                  </a:lnTo>
                  <a:lnTo>
                    <a:pt x="1801" y="5962"/>
                  </a:lnTo>
                  <a:lnTo>
                    <a:pt x="1850" y="5938"/>
                  </a:lnTo>
                  <a:lnTo>
                    <a:pt x="1923" y="5841"/>
                  </a:lnTo>
                  <a:lnTo>
                    <a:pt x="1972" y="5743"/>
                  </a:lnTo>
                  <a:lnTo>
                    <a:pt x="1996" y="5622"/>
                  </a:lnTo>
                  <a:lnTo>
                    <a:pt x="1972" y="5476"/>
                  </a:lnTo>
                  <a:lnTo>
                    <a:pt x="1899" y="5378"/>
                  </a:lnTo>
                  <a:lnTo>
                    <a:pt x="1826" y="5330"/>
                  </a:lnTo>
                  <a:lnTo>
                    <a:pt x="1777" y="5305"/>
                  </a:lnTo>
                  <a:lnTo>
                    <a:pt x="1582" y="5208"/>
                  </a:lnTo>
                  <a:lnTo>
                    <a:pt x="1388" y="5111"/>
                  </a:lnTo>
                  <a:lnTo>
                    <a:pt x="974" y="4892"/>
                  </a:lnTo>
                  <a:lnTo>
                    <a:pt x="755" y="4794"/>
                  </a:lnTo>
                  <a:lnTo>
                    <a:pt x="536" y="4721"/>
                  </a:lnTo>
                  <a:lnTo>
                    <a:pt x="317" y="4697"/>
                  </a:lnTo>
                  <a:close/>
                  <a:moveTo>
                    <a:pt x="8809" y="6936"/>
                  </a:moveTo>
                  <a:lnTo>
                    <a:pt x="8736" y="6984"/>
                  </a:lnTo>
                  <a:lnTo>
                    <a:pt x="8663" y="7057"/>
                  </a:lnTo>
                  <a:lnTo>
                    <a:pt x="8566" y="7252"/>
                  </a:lnTo>
                  <a:lnTo>
                    <a:pt x="8468" y="7495"/>
                  </a:lnTo>
                  <a:lnTo>
                    <a:pt x="8420" y="7739"/>
                  </a:lnTo>
                  <a:lnTo>
                    <a:pt x="8395" y="7958"/>
                  </a:lnTo>
                  <a:lnTo>
                    <a:pt x="8395" y="8128"/>
                  </a:lnTo>
                  <a:lnTo>
                    <a:pt x="8322" y="8177"/>
                  </a:lnTo>
                  <a:lnTo>
                    <a:pt x="8201" y="8225"/>
                  </a:lnTo>
                  <a:lnTo>
                    <a:pt x="8079" y="8250"/>
                  </a:lnTo>
                  <a:lnTo>
                    <a:pt x="7982" y="8225"/>
                  </a:lnTo>
                  <a:lnTo>
                    <a:pt x="7909" y="8201"/>
                  </a:lnTo>
                  <a:lnTo>
                    <a:pt x="7982" y="8079"/>
                  </a:lnTo>
                  <a:lnTo>
                    <a:pt x="8055" y="7933"/>
                  </a:lnTo>
                  <a:lnTo>
                    <a:pt x="8103" y="7812"/>
                  </a:lnTo>
                  <a:lnTo>
                    <a:pt x="8103" y="7666"/>
                  </a:lnTo>
                  <a:lnTo>
                    <a:pt x="8103" y="7520"/>
                  </a:lnTo>
                  <a:lnTo>
                    <a:pt x="8055" y="7398"/>
                  </a:lnTo>
                  <a:lnTo>
                    <a:pt x="7957" y="7252"/>
                  </a:lnTo>
                  <a:lnTo>
                    <a:pt x="7836" y="7130"/>
                  </a:lnTo>
                  <a:lnTo>
                    <a:pt x="7763" y="7082"/>
                  </a:lnTo>
                  <a:lnTo>
                    <a:pt x="7617" y="7082"/>
                  </a:lnTo>
                  <a:lnTo>
                    <a:pt x="7544" y="7130"/>
                  </a:lnTo>
                  <a:lnTo>
                    <a:pt x="7446" y="7252"/>
                  </a:lnTo>
                  <a:lnTo>
                    <a:pt x="7373" y="7374"/>
                  </a:lnTo>
                  <a:lnTo>
                    <a:pt x="7325" y="7495"/>
                  </a:lnTo>
                  <a:lnTo>
                    <a:pt x="7300" y="7641"/>
                  </a:lnTo>
                  <a:lnTo>
                    <a:pt x="7300" y="7787"/>
                  </a:lnTo>
                  <a:lnTo>
                    <a:pt x="7300" y="7909"/>
                  </a:lnTo>
                  <a:lnTo>
                    <a:pt x="7325" y="8055"/>
                  </a:lnTo>
                  <a:lnTo>
                    <a:pt x="7373" y="8177"/>
                  </a:lnTo>
                  <a:lnTo>
                    <a:pt x="7179" y="8298"/>
                  </a:lnTo>
                  <a:lnTo>
                    <a:pt x="7081" y="8323"/>
                  </a:lnTo>
                  <a:lnTo>
                    <a:pt x="6984" y="8347"/>
                  </a:lnTo>
                  <a:lnTo>
                    <a:pt x="6911" y="8371"/>
                  </a:lnTo>
                  <a:lnTo>
                    <a:pt x="6814" y="8347"/>
                  </a:lnTo>
                  <a:lnTo>
                    <a:pt x="6692" y="8298"/>
                  </a:lnTo>
                  <a:lnTo>
                    <a:pt x="6570" y="8201"/>
                  </a:lnTo>
                  <a:lnTo>
                    <a:pt x="6497" y="8055"/>
                  </a:lnTo>
                  <a:lnTo>
                    <a:pt x="6449" y="7909"/>
                  </a:lnTo>
                  <a:lnTo>
                    <a:pt x="6449" y="7739"/>
                  </a:lnTo>
                  <a:lnTo>
                    <a:pt x="6497" y="7544"/>
                  </a:lnTo>
                  <a:lnTo>
                    <a:pt x="6497" y="7520"/>
                  </a:lnTo>
                  <a:lnTo>
                    <a:pt x="6473" y="7520"/>
                  </a:lnTo>
                  <a:lnTo>
                    <a:pt x="6449" y="7495"/>
                  </a:lnTo>
                  <a:lnTo>
                    <a:pt x="6424" y="7520"/>
                  </a:lnTo>
                  <a:lnTo>
                    <a:pt x="6327" y="7617"/>
                  </a:lnTo>
                  <a:lnTo>
                    <a:pt x="6254" y="7739"/>
                  </a:lnTo>
                  <a:lnTo>
                    <a:pt x="6230" y="7836"/>
                  </a:lnTo>
                  <a:lnTo>
                    <a:pt x="6206" y="7958"/>
                  </a:lnTo>
                  <a:lnTo>
                    <a:pt x="6206" y="8055"/>
                  </a:lnTo>
                  <a:lnTo>
                    <a:pt x="6206" y="8177"/>
                  </a:lnTo>
                  <a:lnTo>
                    <a:pt x="6254" y="8274"/>
                  </a:lnTo>
                  <a:lnTo>
                    <a:pt x="6303" y="8371"/>
                  </a:lnTo>
                  <a:lnTo>
                    <a:pt x="6376" y="8469"/>
                  </a:lnTo>
                  <a:lnTo>
                    <a:pt x="6449" y="8542"/>
                  </a:lnTo>
                  <a:lnTo>
                    <a:pt x="6546" y="8615"/>
                  </a:lnTo>
                  <a:lnTo>
                    <a:pt x="6643" y="8663"/>
                  </a:lnTo>
                  <a:lnTo>
                    <a:pt x="6765" y="8712"/>
                  </a:lnTo>
                  <a:lnTo>
                    <a:pt x="6862" y="8736"/>
                  </a:lnTo>
                  <a:lnTo>
                    <a:pt x="7008" y="8736"/>
                  </a:lnTo>
                  <a:lnTo>
                    <a:pt x="7130" y="8712"/>
                  </a:lnTo>
                  <a:lnTo>
                    <a:pt x="7349" y="8615"/>
                  </a:lnTo>
                  <a:lnTo>
                    <a:pt x="7592" y="8493"/>
                  </a:lnTo>
                  <a:lnTo>
                    <a:pt x="7690" y="8566"/>
                  </a:lnTo>
                  <a:lnTo>
                    <a:pt x="7836" y="8639"/>
                  </a:lnTo>
                  <a:lnTo>
                    <a:pt x="7982" y="8663"/>
                  </a:lnTo>
                  <a:lnTo>
                    <a:pt x="8128" y="8688"/>
                  </a:lnTo>
                  <a:lnTo>
                    <a:pt x="8225" y="8688"/>
                  </a:lnTo>
                  <a:lnTo>
                    <a:pt x="8347" y="8663"/>
                  </a:lnTo>
                  <a:lnTo>
                    <a:pt x="8566" y="8566"/>
                  </a:lnTo>
                  <a:lnTo>
                    <a:pt x="8639" y="8663"/>
                  </a:lnTo>
                  <a:lnTo>
                    <a:pt x="8736" y="8736"/>
                  </a:lnTo>
                  <a:lnTo>
                    <a:pt x="8833" y="8809"/>
                  </a:lnTo>
                  <a:lnTo>
                    <a:pt x="8931" y="8858"/>
                  </a:lnTo>
                  <a:lnTo>
                    <a:pt x="9174" y="8907"/>
                  </a:lnTo>
                  <a:lnTo>
                    <a:pt x="9417" y="8931"/>
                  </a:lnTo>
                  <a:lnTo>
                    <a:pt x="9661" y="8882"/>
                  </a:lnTo>
                  <a:lnTo>
                    <a:pt x="9880" y="8809"/>
                  </a:lnTo>
                  <a:lnTo>
                    <a:pt x="9977" y="8736"/>
                  </a:lnTo>
                  <a:lnTo>
                    <a:pt x="10074" y="8663"/>
                  </a:lnTo>
                  <a:lnTo>
                    <a:pt x="10172" y="8566"/>
                  </a:lnTo>
                  <a:lnTo>
                    <a:pt x="10269" y="8469"/>
                  </a:lnTo>
                  <a:lnTo>
                    <a:pt x="10293" y="8396"/>
                  </a:lnTo>
                  <a:lnTo>
                    <a:pt x="10293" y="8347"/>
                  </a:lnTo>
                  <a:lnTo>
                    <a:pt x="10269" y="8298"/>
                  </a:lnTo>
                  <a:lnTo>
                    <a:pt x="10245" y="8250"/>
                  </a:lnTo>
                  <a:lnTo>
                    <a:pt x="10172" y="8225"/>
                  </a:lnTo>
                  <a:lnTo>
                    <a:pt x="10123" y="8201"/>
                  </a:lnTo>
                  <a:lnTo>
                    <a:pt x="10001" y="8201"/>
                  </a:lnTo>
                  <a:lnTo>
                    <a:pt x="9782" y="8323"/>
                  </a:lnTo>
                  <a:lnTo>
                    <a:pt x="9563" y="8420"/>
                  </a:lnTo>
                  <a:lnTo>
                    <a:pt x="9442" y="8444"/>
                  </a:lnTo>
                  <a:lnTo>
                    <a:pt x="9344" y="8469"/>
                  </a:lnTo>
                  <a:lnTo>
                    <a:pt x="9223" y="8469"/>
                  </a:lnTo>
                  <a:lnTo>
                    <a:pt x="9101" y="8420"/>
                  </a:lnTo>
                  <a:lnTo>
                    <a:pt x="9004" y="8347"/>
                  </a:lnTo>
                  <a:lnTo>
                    <a:pt x="8931" y="8274"/>
                  </a:lnTo>
                  <a:lnTo>
                    <a:pt x="9052" y="8128"/>
                  </a:lnTo>
                  <a:lnTo>
                    <a:pt x="9150" y="7982"/>
                  </a:lnTo>
                  <a:lnTo>
                    <a:pt x="9247" y="7836"/>
                  </a:lnTo>
                  <a:lnTo>
                    <a:pt x="9296" y="7666"/>
                  </a:lnTo>
                  <a:lnTo>
                    <a:pt x="9320" y="7495"/>
                  </a:lnTo>
                  <a:lnTo>
                    <a:pt x="9296" y="7349"/>
                  </a:lnTo>
                  <a:lnTo>
                    <a:pt x="9247" y="7203"/>
                  </a:lnTo>
                  <a:lnTo>
                    <a:pt x="9150" y="7057"/>
                  </a:lnTo>
                  <a:lnTo>
                    <a:pt x="9052" y="6984"/>
                  </a:lnTo>
                  <a:lnTo>
                    <a:pt x="8955" y="6936"/>
                  </a:lnTo>
                  <a:close/>
                  <a:moveTo>
                    <a:pt x="1947" y="9710"/>
                  </a:moveTo>
                  <a:lnTo>
                    <a:pt x="1801" y="9758"/>
                  </a:lnTo>
                  <a:lnTo>
                    <a:pt x="1582" y="9856"/>
                  </a:lnTo>
                  <a:lnTo>
                    <a:pt x="1363" y="10002"/>
                  </a:lnTo>
                  <a:lnTo>
                    <a:pt x="925" y="10294"/>
                  </a:lnTo>
                  <a:lnTo>
                    <a:pt x="706" y="10415"/>
                  </a:lnTo>
                  <a:lnTo>
                    <a:pt x="585" y="10513"/>
                  </a:lnTo>
                  <a:lnTo>
                    <a:pt x="463" y="10610"/>
                  </a:lnTo>
                  <a:lnTo>
                    <a:pt x="366" y="10707"/>
                  </a:lnTo>
                  <a:lnTo>
                    <a:pt x="317" y="10829"/>
                  </a:lnTo>
                  <a:lnTo>
                    <a:pt x="317" y="10878"/>
                  </a:lnTo>
                  <a:lnTo>
                    <a:pt x="341" y="10926"/>
                  </a:lnTo>
                  <a:lnTo>
                    <a:pt x="366" y="10999"/>
                  </a:lnTo>
                  <a:lnTo>
                    <a:pt x="439" y="11048"/>
                  </a:lnTo>
                  <a:lnTo>
                    <a:pt x="536" y="11097"/>
                  </a:lnTo>
                  <a:lnTo>
                    <a:pt x="633" y="11097"/>
                  </a:lnTo>
                  <a:lnTo>
                    <a:pt x="755" y="11072"/>
                  </a:lnTo>
                  <a:lnTo>
                    <a:pt x="877" y="11048"/>
                  </a:lnTo>
                  <a:lnTo>
                    <a:pt x="1120" y="10926"/>
                  </a:lnTo>
                  <a:lnTo>
                    <a:pt x="1315" y="10829"/>
                  </a:lnTo>
                  <a:lnTo>
                    <a:pt x="1728" y="10610"/>
                  </a:lnTo>
                  <a:lnTo>
                    <a:pt x="1947" y="10488"/>
                  </a:lnTo>
                  <a:lnTo>
                    <a:pt x="2142" y="10342"/>
                  </a:lnTo>
                  <a:lnTo>
                    <a:pt x="2264" y="10245"/>
                  </a:lnTo>
                  <a:lnTo>
                    <a:pt x="2312" y="10123"/>
                  </a:lnTo>
                  <a:lnTo>
                    <a:pt x="2312" y="10002"/>
                  </a:lnTo>
                  <a:lnTo>
                    <a:pt x="2264" y="9880"/>
                  </a:lnTo>
                  <a:lnTo>
                    <a:pt x="2191" y="9783"/>
                  </a:lnTo>
                  <a:lnTo>
                    <a:pt x="2069" y="9734"/>
                  </a:lnTo>
                  <a:lnTo>
                    <a:pt x="1947" y="9710"/>
                  </a:lnTo>
                  <a:close/>
                  <a:moveTo>
                    <a:pt x="14065" y="10026"/>
                  </a:moveTo>
                  <a:lnTo>
                    <a:pt x="13895" y="10050"/>
                  </a:lnTo>
                  <a:lnTo>
                    <a:pt x="13846" y="10075"/>
                  </a:lnTo>
                  <a:lnTo>
                    <a:pt x="13797" y="10123"/>
                  </a:lnTo>
                  <a:lnTo>
                    <a:pt x="13773" y="10172"/>
                  </a:lnTo>
                  <a:lnTo>
                    <a:pt x="13749" y="10221"/>
                  </a:lnTo>
                  <a:lnTo>
                    <a:pt x="13773" y="10318"/>
                  </a:lnTo>
                  <a:lnTo>
                    <a:pt x="13797" y="10367"/>
                  </a:lnTo>
                  <a:lnTo>
                    <a:pt x="13846" y="10415"/>
                  </a:lnTo>
                  <a:lnTo>
                    <a:pt x="14138" y="10586"/>
                  </a:lnTo>
                  <a:lnTo>
                    <a:pt x="14454" y="10756"/>
                  </a:lnTo>
                  <a:lnTo>
                    <a:pt x="14624" y="10878"/>
                  </a:lnTo>
                  <a:lnTo>
                    <a:pt x="14819" y="10975"/>
                  </a:lnTo>
                  <a:lnTo>
                    <a:pt x="15014" y="11048"/>
                  </a:lnTo>
                  <a:lnTo>
                    <a:pt x="15208" y="11097"/>
                  </a:lnTo>
                  <a:lnTo>
                    <a:pt x="15379" y="11097"/>
                  </a:lnTo>
                  <a:lnTo>
                    <a:pt x="15427" y="11072"/>
                  </a:lnTo>
                  <a:lnTo>
                    <a:pt x="15500" y="11024"/>
                  </a:lnTo>
                  <a:lnTo>
                    <a:pt x="15573" y="10951"/>
                  </a:lnTo>
                  <a:lnTo>
                    <a:pt x="15598" y="10829"/>
                  </a:lnTo>
                  <a:lnTo>
                    <a:pt x="15598" y="10707"/>
                  </a:lnTo>
                  <a:lnTo>
                    <a:pt x="15549" y="10586"/>
                  </a:lnTo>
                  <a:lnTo>
                    <a:pt x="15500" y="10537"/>
                  </a:lnTo>
                  <a:lnTo>
                    <a:pt x="15452" y="10513"/>
                  </a:lnTo>
                  <a:lnTo>
                    <a:pt x="15379" y="10464"/>
                  </a:lnTo>
                  <a:lnTo>
                    <a:pt x="15306" y="10464"/>
                  </a:lnTo>
                  <a:lnTo>
                    <a:pt x="15135" y="10415"/>
                  </a:lnTo>
                  <a:lnTo>
                    <a:pt x="14965" y="10367"/>
                  </a:lnTo>
                  <a:lnTo>
                    <a:pt x="14600" y="10196"/>
                  </a:lnTo>
                  <a:lnTo>
                    <a:pt x="14430" y="10099"/>
                  </a:lnTo>
                  <a:lnTo>
                    <a:pt x="14260" y="10050"/>
                  </a:lnTo>
                  <a:lnTo>
                    <a:pt x="14065" y="10026"/>
                  </a:lnTo>
                  <a:close/>
                  <a:moveTo>
                    <a:pt x="8468" y="2605"/>
                  </a:moveTo>
                  <a:lnTo>
                    <a:pt x="8760" y="2629"/>
                  </a:lnTo>
                  <a:lnTo>
                    <a:pt x="9052" y="2678"/>
                  </a:lnTo>
                  <a:lnTo>
                    <a:pt x="9344" y="2726"/>
                  </a:lnTo>
                  <a:lnTo>
                    <a:pt x="9125" y="2799"/>
                  </a:lnTo>
                  <a:lnTo>
                    <a:pt x="9101" y="2824"/>
                  </a:lnTo>
                  <a:lnTo>
                    <a:pt x="9101" y="2848"/>
                  </a:lnTo>
                  <a:lnTo>
                    <a:pt x="9101" y="2872"/>
                  </a:lnTo>
                  <a:lnTo>
                    <a:pt x="9125" y="2897"/>
                  </a:lnTo>
                  <a:lnTo>
                    <a:pt x="9223" y="2945"/>
                  </a:lnTo>
                  <a:lnTo>
                    <a:pt x="9320" y="2970"/>
                  </a:lnTo>
                  <a:lnTo>
                    <a:pt x="9442" y="2945"/>
                  </a:lnTo>
                  <a:lnTo>
                    <a:pt x="9563" y="2921"/>
                  </a:lnTo>
                  <a:lnTo>
                    <a:pt x="9855" y="2872"/>
                  </a:lnTo>
                  <a:lnTo>
                    <a:pt x="10269" y="3043"/>
                  </a:lnTo>
                  <a:lnTo>
                    <a:pt x="10074" y="3067"/>
                  </a:lnTo>
                  <a:lnTo>
                    <a:pt x="9855" y="3116"/>
                  </a:lnTo>
                  <a:lnTo>
                    <a:pt x="9685" y="3189"/>
                  </a:lnTo>
                  <a:lnTo>
                    <a:pt x="9515" y="3262"/>
                  </a:lnTo>
                  <a:lnTo>
                    <a:pt x="9515" y="3286"/>
                  </a:lnTo>
                  <a:lnTo>
                    <a:pt x="9490" y="3310"/>
                  </a:lnTo>
                  <a:lnTo>
                    <a:pt x="9515" y="3335"/>
                  </a:lnTo>
                  <a:lnTo>
                    <a:pt x="9539" y="3359"/>
                  </a:lnTo>
                  <a:lnTo>
                    <a:pt x="9953" y="3335"/>
                  </a:lnTo>
                  <a:lnTo>
                    <a:pt x="10342" y="3310"/>
                  </a:lnTo>
                  <a:lnTo>
                    <a:pt x="10780" y="3310"/>
                  </a:lnTo>
                  <a:lnTo>
                    <a:pt x="11048" y="3505"/>
                  </a:lnTo>
                  <a:lnTo>
                    <a:pt x="10756" y="3578"/>
                  </a:lnTo>
                  <a:lnTo>
                    <a:pt x="10464" y="3675"/>
                  </a:lnTo>
                  <a:lnTo>
                    <a:pt x="10245" y="3797"/>
                  </a:lnTo>
                  <a:lnTo>
                    <a:pt x="10099" y="3918"/>
                  </a:lnTo>
                  <a:lnTo>
                    <a:pt x="10074" y="3943"/>
                  </a:lnTo>
                  <a:lnTo>
                    <a:pt x="10099" y="3943"/>
                  </a:lnTo>
                  <a:lnTo>
                    <a:pt x="10391" y="3918"/>
                  </a:lnTo>
                  <a:lnTo>
                    <a:pt x="10683" y="3870"/>
                  </a:lnTo>
                  <a:lnTo>
                    <a:pt x="10975" y="3821"/>
                  </a:lnTo>
                  <a:lnTo>
                    <a:pt x="11291" y="3773"/>
                  </a:lnTo>
                  <a:lnTo>
                    <a:pt x="11364" y="3773"/>
                  </a:lnTo>
                  <a:lnTo>
                    <a:pt x="11583" y="3967"/>
                  </a:lnTo>
                  <a:lnTo>
                    <a:pt x="11778" y="4186"/>
                  </a:lnTo>
                  <a:lnTo>
                    <a:pt x="11388" y="4210"/>
                  </a:lnTo>
                  <a:lnTo>
                    <a:pt x="10829" y="4259"/>
                  </a:lnTo>
                  <a:lnTo>
                    <a:pt x="10561" y="4283"/>
                  </a:lnTo>
                  <a:lnTo>
                    <a:pt x="10318" y="4381"/>
                  </a:lnTo>
                  <a:lnTo>
                    <a:pt x="10293" y="4405"/>
                  </a:lnTo>
                  <a:lnTo>
                    <a:pt x="10293" y="4429"/>
                  </a:lnTo>
                  <a:lnTo>
                    <a:pt x="10318" y="4454"/>
                  </a:lnTo>
                  <a:lnTo>
                    <a:pt x="10585" y="4527"/>
                  </a:lnTo>
                  <a:lnTo>
                    <a:pt x="11705" y="4527"/>
                  </a:lnTo>
                  <a:lnTo>
                    <a:pt x="11997" y="4502"/>
                  </a:lnTo>
                  <a:lnTo>
                    <a:pt x="12216" y="4867"/>
                  </a:lnTo>
                  <a:lnTo>
                    <a:pt x="11851" y="4867"/>
                  </a:lnTo>
                  <a:lnTo>
                    <a:pt x="11267" y="4892"/>
                  </a:lnTo>
                  <a:lnTo>
                    <a:pt x="10658" y="4940"/>
                  </a:lnTo>
                  <a:lnTo>
                    <a:pt x="10634" y="4940"/>
                  </a:lnTo>
                  <a:lnTo>
                    <a:pt x="10634" y="4965"/>
                  </a:lnTo>
                  <a:lnTo>
                    <a:pt x="10634" y="4989"/>
                  </a:lnTo>
                  <a:lnTo>
                    <a:pt x="10658" y="5013"/>
                  </a:lnTo>
                  <a:lnTo>
                    <a:pt x="10902" y="5086"/>
                  </a:lnTo>
                  <a:lnTo>
                    <a:pt x="11169" y="5111"/>
                  </a:lnTo>
                  <a:lnTo>
                    <a:pt x="12021" y="5111"/>
                  </a:lnTo>
                  <a:lnTo>
                    <a:pt x="12362" y="5135"/>
                  </a:lnTo>
                  <a:lnTo>
                    <a:pt x="12556" y="5622"/>
                  </a:lnTo>
                  <a:lnTo>
                    <a:pt x="11461" y="5622"/>
                  </a:lnTo>
                  <a:lnTo>
                    <a:pt x="11291" y="5646"/>
                  </a:lnTo>
                  <a:lnTo>
                    <a:pt x="11145" y="5695"/>
                  </a:lnTo>
                  <a:lnTo>
                    <a:pt x="10999" y="5768"/>
                  </a:lnTo>
                  <a:lnTo>
                    <a:pt x="10975" y="5792"/>
                  </a:lnTo>
                  <a:lnTo>
                    <a:pt x="10999" y="5841"/>
                  </a:lnTo>
                  <a:lnTo>
                    <a:pt x="11267" y="5889"/>
                  </a:lnTo>
                  <a:lnTo>
                    <a:pt x="11534" y="5889"/>
                  </a:lnTo>
                  <a:lnTo>
                    <a:pt x="12070" y="5914"/>
                  </a:lnTo>
                  <a:lnTo>
                    <a:pt x="12654" y="5938"/>
                  </a:lnTo>
                  <a:lnTo>
                    <a:pt x="12702" y="6060"/>
                  </a:lnTo>
                  <a:lnTo>
                    <a:pt x="12727" y="6181"/>
                  </a:lnTo>
                  <a:lnTo>
                    <a:pt x="12386" y="6181"/>
                  </a:lnTo>
                  <a:lnTo>
                    <a:pt x="11729" y="6254"/>
                  </a:lnTo>
                  <a:lnTo>
                    <a:pt x="11413" y="6279"/>
                  </a:lnTo>
                  <a:lnTo>
                    <a:pt x="11121" y="6352"/>
                  </a:lnTo>
                  <a:lnTo>
                    <a:pt x="11096" y="6352"/>
                  </a:lnTo>
                  <a:lnTo>
                    <a:pt x="11096" y="6376"/>
                  </a:lnTo>
                  <a:lnTo>
                    <a:pt x="11096" y="6400"/>
                  </a:lnTo>
                  <a:lnTo>
                    <a:pt x="11121" y="6425"/>
                  </a:lnTo>
                  <a:lnTo>
                    <a:pt x="11388" y="6473"/>
                  </a:lnTo>
                  <a:lnTo>
                    <a:pt x="11656" y="6498"/>
                  </a:lnTo>
                  <a:lnTo>
                    <a:pt x="12508" y="6498"/>
                  </a:lnTo>
                  <a:lnTo>
                    <a:pt x="12824" y="6522"/>
                  </a:lnTo>
                  <a:lnTo>
                    <a:pt x="12873" y="6838"/>
                  </a:lnTo>
                  <a:lnTo>
                    <a:pt x="12556" y="6838"/>
                  </a:lnTo>
                  <a:lnTo>
                    <a:pt x="12240" y="6863"/>
                  </a:lnTo>
                  <a:lnTo>
                    <a:pt x="11753" y="6887"/>
                  </a:lnTo>
                  <a:lnTo>
                    <a:pt x="11510" y="6911"/>
                  </a:lnTo>
                  <a:lnTo>
                    <a:pt x="11267" y="6936"/>
                  </a:lnTo>
                  <a:lnTo>
                    <a:pt x="11242" y="6936"/>
                  </a:lnTo>
                  <a:lnTo>
                    <a:pt x="11242" y="6960"/>
                  </a:lnTo>
                  <a:lnTo>
                    <a:pt x="11242" y="7009"/>
                  </a:lnTo>
                  <a:lnTo>
                    <a:pt x="11267" y="7009"/>
                  </a:lnTo>
                  <a:lnTo>
                    <a:pt x="11461" y="7082"/>
                  </a:lnTo>
                  <a:lnTo>
                    <a:pt x="11680" y="7130"/>
                  </a:lnTo>
                  <a:lnTo>
                    <a:pt x="12727" y="7130"/>
                  </a:lnTo>
                  <a:lnTo>
                    <a:pt x="12921" y="7106"/>
                  </a:lnTo>
                  <a:lnTo>
                    <a:pt x="12994" y="7593"/>
                  </a:lnTo>
                  <a:lnTo>
                    <a:pt x="12994" y="7593"/>
                  </a:lnTo>
                  <a:lnTo>
                    <a:pt x="12848" y="7568"/>
                  </a:lnTo>
                  <a:lnTo>
                    <a:pt x="12702" y="7568"/>
                  </a:lnTo>
                  <a:lnTo>
                    <a:pt x="12435" y="7593"/>
                  </a:lnTo>
                  <a:lnTo>
                    <a:pt x="11997" y="7593"/>
                  </a:lnTo>
                  <a:lnTo>
                    <a:pt x="11778" y="7617"/>
                  </a:lnTo>
                  <a:lnTo>
                    <a:pt x="11559" y="7690"/>
                  </a:lnTo>
                  <a:lnTo>
                    <a:pt x="11534" y="7690"/>
                  </a:lnTo>
                  <a:lnTo>
                    <a:pt x="11534" y="7739"/>
                  </a:lnTo>
                  <a:lnTo>
                    <a:pt x="11534" y="7763"/>
                  </a:lnTo>
                  <a:lnTo>
                    <a:pt x="11559" y="7787"/>
                  </a:lnTo>
                  <a:lnTo>
                    <a:pt x="11778" y="7836"/>
                  </a:lnTo>
                  <a:lnTo>
                    <a:pt x="11997" y="7860"/>
                  </a:lnTo>
                  <a:lnTo>
                    <a:pt x="12435" y="7860"/>
                  </a:lnTo>
                  <a:lnTo>
                    <a:pt x="12702" y="7885"/>
                  </a:lnTo>
                  <a:lnTo>
                    <a:pt x="12848" y="7885"/>
                  </a:lnTo>
                  <a:lnTo>
                    <a:pt x="12994" y="7860"/>
                  </a:lnTo>
                  <a:lnTo>
                    <a:pt x="12994" y="7909"/>
                  </a:lnTo>
                  <a:lnTo>
                    <a:pt x="12994" y="8250"/>
                  </a:lnTo>
                  <a:lnTo>
                    <a:pt x="12873" y="8201"/>
                  </a:lnTo>
                  <a:lnTo>
                    <a:pt x="12775" y="8201"/>
                  </a:lnTo>
                  <a:lnTo>
                    <a:pt x="12532" y="8177"/>
                  </a:lnTo>
                  <a:lnTo>
                    <a:pt x="12094" y="8177"/>
                  </a:lnTo>
                  <a:lnTo>
                    <a:pt x="11875" y="8201"/>
                  </a:lnTo>
                  <a:lnTo>
                    <a:pt x="11656" y="8250"/>
                  </a:lnTo>
                  <a:lnTo>
                    <a:pt x="11656" y="8274"/>
                  </a:lnTo>
                  <a:lnTo>
                    <a:pt x="11632" y="8298"/>
                  </a:lnTo>
                  <a:lnTo>
                    <a:pt x="11656" y="8298"/>
                  </a:lnTo>
                  <a:lnTo>
                    <a:pt x="11656" y="8323"/>
                  </a:lnTo>
                  <a:lnTo>
                    <a:pt x="12045" y="8396"/>
                  </a:lnTo>
                  <a:lnTo>
                    <a:pt x="12410" y="8444"/>
                  </a:lnTo>
                  <a:lnTo>
                    <a:pt x="12702" y="8469"/>
                  </a:lnTo>
                  <a:lnTo>
                    <a:pt x="12824" y="8493"/>
                  </a:lnTo>
                  <a:lnTo>
                    <a:pt x="12970" y="8469"/>
                  </a:lnTo>
                  <a:lnTo>
                    <a:pt x="12873" y="8858"/>
                  </a:lnTo>
                  <a:lnTo>
                    <a:pt x="12654" y="8809"/>
                  </a:lnTo>
                  <a:lnTo>
                    <a:pt x="12483" y="8785"/>
                  </a:lnTo>
                  <a:lnTo>
                    <a:pt x="12264" y="8736"/>
                  </a:lnTo>
                  <a:lnTo>
                    <a:pt x="11826" y="8736"/>
                  </a:lnTo>
                  <a:lnTo>
                    <a:pt x="11607" y="8809"/>
                  </a:lnTo>
                  <a:lnTo>
                    <a:pt x="11583" y="8834"/>
                  </a:lnTo>
                  <a:lnTo>
                    <a:pt x="11583" y="8858"/>
                  </a:lnTo>
                  <a:lnTo>
                    <a:pt x="11583" y="8882"/>
                  </a:lnTo>
                  <a:lnTo>
                    <a:pt x="11851" y="8882"/>
                  </a:lnTo>
                  <a:lnTo>
                    <a:pt x="12094" y="8931"/>
                  </a:lnTo>
                  <a:lnTo>
                    <a:pt x="12556" y="9053"/>
                  </a:lnTo>
                  <a:lnTo>
                    <a:pt x="12775" y="9126"/>
                  </a:lnTo>
                  <a:lnTo>
                    <a:pt x="12654" y="9345"/>
                  </a:lnTo>
                  <a:lnTo>
                    <a:pt x="12508" y="9296"/>
                  </a:lnTo>
                  <a:lnTo>
                    <a:pt x="12313" y="9272"/>
                  </a:lnTo>
                  <a:lnTo>
                    <a:pt x="12143" y="9223"/>
                  </a:lnTo>
                  <a:lnTo>
                    <a:pt x="11972" y="9199"/>
                  </a:lnTo>
                  <a:lnTo>
                    <a:pt x="11607" y="9199"/>
                  </a:lnTo>
                  <a:lnTo>
                    <a:pt x="11583" y="9223"/>
                  </a:lnTo>
                  <a:lnTo>
                    <a:pt x="11583" y="9247"/>
                  </a:lnTo>
                  <a:lnTo>
                    <a:pt x="11583" y="9272"/>
                  </a:lnTo>
                  <a:lnTo>
                    <a:pt x="11924" y="9418"/>
                  </a:lnTo>
                  <a:lnTo>
                    <a:pt x="12240" y="9564"/>
                  </a:lnTo>
                  <a:lnTo>
                    <a:pt x="12532" y="9637"/>
                  </a:lnTo>
                  <a:lnTo>
                    <a:pt x="12337" y="9929"/>
                  </a:lnTo>
                  <a:lnTo>
                    <a:pt x="12337" y="9977"/>
                  </a:lnTo>
                  <a:lnTo>
                    <a:pt x="12167" y="9904"/>
                  </a:lnTo>
                  <a:lnTo>
                    <a:pt x="11997" y="9880"/>
                  </a:lnTo>
                  <a:lnTo>
                    <a:pt x="11802" y="9831"/>
                  </a:lnTo>
                  <a:lnTo>
                    <a:pt x="11242" y="9831"/>
                  </a:lnTo>
                  <a:lnTo>
                    <a:pt x="11218" y="9856"/>
                  </a:lnTo>
                  <a:lnTo>
                    <a:pt x="11218" y="9880"/>
                  </a:lnTo>
                  <a:lnTo>
                    <a:pt x="11242" y="9880"/>
                  </a:lnTo>
                  <a:lnTo>
                    <a:pt x="11534" y="10002"/>
                  </a:lnTo>
                  <a:lnTo>
                    <a:pt x="11851" y="10123"/>
                  </a:lnTo>
                  <a:lnTo>
                    <a:pt x="12167" y="10245"/>
                  </a:lnTo>
                  <a:lnTo>
                    <a:pt x="11972" y="10513"/>
                  </a:lnTo>
                  <a:lnTo>
                    <a:pt x="11826" y="10488"/>
                  </a:lnTo>
                  <a:lnTo>
                    <a:pt x="11413" y="10391"/>
                  </a:lnTo>
                  <a:lnTo>
                    <a:pt x="11023" y="10342"/>
                  </a:lnTo>
                  <a:lnTo>
                    <a:pt x="10975" y="10342"/>
                  </a:lnTo>
                  <a:lnTo>
                    <a:pt x="10975" y="10367"/>
                  </a:lnTo>
                  <a:lnTo>
                    <a:pt x="10975" y="10391"/>
                  </a:lnTo>
                  <a:lnTo>
                    <a:pt x="10999" y="10440"/>
                  </a:lnTo>
                  <a:lnTo>
                    <a:pt x="11145" y="10537"/>
                  </a:lnTo>
                  <a:lnTo>
                    <a:pt x="11315" y="10610"/>
                  </a:lnTo>
                  <a:lnTo>
                    <a:pt x="11632" y="10732"/>
                  </a:lnTo>
                  <a:lnTo>
                    <a:pt x="11802" y="10780"/>
                  </a:lnTo>
                  <a:lnTo>
                    <a:pt x="11656" y="10999"/>
                  </a:lnTo>
                  <a:lnTo>
                    <a:pt x="11510" y="10951"/>
                  </a:lnTo>
                  <a:lnTo>
                    <a:pt x="11364" y="10926"/>
                  </a:lnTo>
                  <a:lnTo>
                    <a:pt x="11072" y="10853"/>
                  </a:lnTo>
                  <a:lnTo>
                    <a:pt x="10950" y="10853"/>
                  </a:lnTo>
                  <a:lnTo>
                    <a:pt x="10804" y="10902"/>
                  </a:lnTo>
                  <a:lnTo>
                    <a:pt x="10780" y="10926"/>
                  </a:lnTo>
                  <a:lnTo>
                    <a:pt x="10756" y="10951"/>
                  </a:lnTo>
                  <a:lnTo>
                    <a:pt x="10756" y="10999"/>
                  </a:lnTo>
                  <a:lnTo>
                    <a:pt x="10780" y="11048"/>
                  </a:lnTo>
                  <a:lnTo>
                    <a:pt x="10902" y="11121"/>
                  </a:lnTo>
                  <a:lnTo>
                    <a:pt x="11023" y="11170"/>
                  </a:lnTo>
                  <a:lnTo>
                    <a:pt x="11267" y="11243"/>
                  </a:lnTo>
                  <a:lnTo>
                    <a:pt x="11461" y="11291"/>
                  </a:lnTo>
                  <a:lnTo>
                    <a:pt x="11242" y="11583"/>
                  </a:lnTo>
                  <a:lnTo>
                    <a:pt x="11072" y="11535"/>
                  </a:lnTo>
                  <a:lnTo>
                    <a:pt x="10877" y="11535"/>
                  </a:lnTo>
                  <a:lnTo>
                    <a:pt x="10683" y="11583"/>
                  </a:lnTo>
                  <a:lnTo>
                    <a:pt x="10658" y="11608"/>
                  </a:lnTo>
                  <a:lnTo>
                    <a:pt x="10683" y="11632"/>
                  </a:lnTo>
                  <a:lnTo>
                    <a:pt x="10829" y="11681"/>
                  </a:lnTo>
                  <a:lnTo>
                    <a:pt x="10975" y="11729"/>
                  </a:lnTo>
                  <a:lnTo>
                    <a:pt x="11096" y="11778"/>
                  </a:lnTo>
                  <a:lnTo>
                    <a:pt x="10877" y="12143"/>
                  </a:lnTo>
                  <a:lnTo>
                    <a:pt x="10829" y="12118"/>
                  </a:lnTo>
                  <a:lnTo>
                    <a:pt x="10658" y="12045"/>
                  </a:lnTo>
                  <a:lnTo>
                    <a:pt x="10561" y="11997"/>
                  </a:lnTo>
                  <a:lnTo>
                    <a:pt x="10464" y="11972"/>
                  </a:lnTo>
                  <a:lnTo>
                    <a:pt x="10439" y="11997"/>
                  </a:lnTo>
                  <a:lnTo>
                    <a:pt x="10439" y="12045"/>
                  </a:lnTo>
                  <a:lnTo>
                    <a:pt x="10488" y="12118"/>
                  </a:lnTo>
                  <a:lnTo>
                    <a:pt x="10585" y="12191"/>
                  </a:lnTo>
                  <a:lnTo>
                    <a:pt x="10756" y="12313"/>
                  </a:lnTo>
                  <a:lnTo>
                    <a:pt x="10561" y="12654"/>
                  </a:lnTo>
                  <a:lnTo>
                    <a:pt x="10415" y="12629"/>
                  </a:lnTo>
                  <a:lnTo>
                    <a:pt x="10172" y="12629"/>
                  </a:lnTo>
                  <a:lnTo>
                    <a:pt x="10026" y="12654"/>
                  </a:lnTo>
                  <a:lnTo>
                    <a:pt x="10026" y="12678"/>
                  </a:lnTo>
                  <a:lnTo>
                    <a:pt x="10026" y="12702"/>
                  </a:lnTo>
                  <a:lnTo>
                    <a:pt x="10245" y="12800"/>
                  </a:lnTo>
                  <a:lnTo>
                    <a:pt x="10439" y="12897"/>
                  </a:lnTo>
                  <a:lnTo>
                    <a:pt x="10196" y="13384"/>
                  </a:lnTo>
                  <a:lnTo>
                    <a:pt x="9880" y="13384"/>
                  </a:lnTo>
                  <a:lnTo>
                    <a:pt x="9904" y="13432"/>
                  </a:lnTo>
                  <a:lnTo>
                    <a:pt x="10147" y="13505"/>
                  </a:lnTo>
                  <a:lnTo>
                    <a:pt x="10074" y="13700"/>
                  </a:lnTo>
                  <a:lnTo>
                    <a:pt x="10026" y="13895"/>
                  </a:lnTo>
                  <a:lnTo>
                    <a:pt x="9953" y="14284"/>
                  </a:lnTo>
                  <a:lnTo>
                    <a:pt x="9880" y="14673"/>
                  </a:lnTo>
                  <a:lnTo>
                    <a:pt x="9807" y="15087"/>
                  </a:lnTo>
                  <a:lnTo>
                    <a:pt x="9101" y="15111"/>
                  </a:lnTo>
                  <a:lnTo>
                    <a:pt x="9247" y="14673"/>
                  </a:lnTo>
                  <a:lnTo>
                    <a:pt x="9344" y="14235"/>
                  </a:lnTo>
                  <a:lnTo>
                    <a:pt x="9539" y="13359"/>
                  </a:lnTo>
                  <a:lnTo>
                    <a:pt x="9734" y="12459"/>
                  </a:lnTo>
                  <a:lnTo>
                    <a:pt x="9855" y="12021"/>
                  </a:lnTo>
                  <a:lnTo>
                    <a:pt x="9977" y="11583"/>
                  </a:lnTo>
                  <a:lnTo>
                    <a:pt x="10269" y="10659"/>
                  </a:lnTo>
                  <a:lnTo>
                    <a:pt x="10537" y="9734"/>
                  </a:lnTo>
                  <a:lnTo>
                    <a:pt x="10658" y="9320"/>
                  </a:lnTo>
                  <a:lnTo>
                    <a:pt x="10756" y="8858"/>
                  </a:lnTo>
                  <a:lnTo>
                    <a:pt x="10780" y="8639"/>
                  </a:lnTo>
                  <a:lnTo>
                    <a:pt x="10780" y="8396"/>
                  </a:lnTo>
                  <a:lnTo>
                    <a:pt x="10756" y="8177"/>
                  </a:lnTo>
                  <a:lnTo>
                    <a:pt x="10707" y="7958"/>
                  </a:lnTo>
                  <a:lnTo>
                    <a:pt x="10683" y="7933"/>
                  </a:lnTo>
                  <a:lnTo>
                    <a:pt x="10634" y="7933"/>
                  </a:lnTo>
                  <a:lnTo>
                    <a:pt x="10610" y="7958"/>
                  </a:lnTo>
                  <a:lnTo>
                    <a:pt x="10537" y="8177"/>
                  </a:lnTo>
                  <a:lnTo>
                    <a:pt x="10464" y="8420"/>
                  </a:lnTo>
                  <a:lnTo>
                    <a:pt x="10366" y="8882"/>
                  </a:lnTo>
                  <a:lnTo>
                    <a:pt x="10293" y="9369"/>
                  </a:lnTo>
                  <a:lnTo>
                    <a:pt x="10172" y="9831"/>
                  </a:lnTo>
                  <a:lnTo>
                    <a:pt x="9904" y="10756"/>
                  </a:lnTo>
                  <a:lnTo>
                    <a:pt x="9588" y="11656"/>
                  </a:lnTo>
                  <a:lnTo>
                    <a:pt x="9466" y="12094"/>
                  </a:lnTo>
                  <a:lnTo>
                    <a:pt x="9369" y="12532"/>
                  </a:lnTo>
                  <a:lnTo>
                    <a:pt x="9174" y="13384"/>
                  </a:lnTo>
                  <a:lnTo>
                    <a:pt x="8979" y="14260"/>
                  </a:lnTo>
                  <a:lnTo>
                    <a:pt x="8858" y="14698"/>
                  </a:lnTo>
                  <a:lnTo>
                    <a:pt x="8736" y="15111"/>
                  </a:lnTo>
                  <a:lnTo>
                    <a:pt x="8128" y="15136"/>
                  </a:lnTo>
                  <a:lnTo>
                    <a:pt x="7519" y="15087"/>
                  </a:lnTo>
                  <a:lnTo>
                    <a:pt x="7179" y="15063"/>
                  </a:lnTo>
                  <a:lnTo>
                    <a:pt x="7154" y="15038"/>
                  </a:lnTo>
                  <a:lnTo>
                    <a:pt x="7081" y="14698"/>
                  </a:lnTo>
                  <a:lnTo>
                    <a:pt x="7033" y="14357"/>
                  </a:lnTo>
                  <a:lnTo>
                    <a:pt x="6935" y="13651"/>
                  </a:lnTo>
                  <a:lnTo>
                    <a:pt x="6765" y="12605"/>
                  </a:lnTo>
                  <a:lnTo>
                    <a:pt x="6570" y="11583"/>
                  </a:lnTo>
                  <a:lnTo>
                    <a:pt x="6230" y="9880"/>
                  </a:lnTo>
                  <a:lnTo>
                    <a:pt x="6060" y="9028"/>
                  </a:lnTo>
                  <a:lnTo>
                    <a:pt x="5841" y="8177"/>
                  </a:lnTo>
                  <a:lnTo>
                    <a:pt x="5816" y="8152"/>
                  </a:lnTo>
                  <a:lnTo>
                    <a:pt x="5768" y="8128"/>
                  </a:lnTo>
                  <a:lnTo>
                    <a:pt x="5743" y="8128"/>
                  </a:lnTo>
                  <a:lnTo>
                    <a:pt x="5695" y="8152"/>
                  </a:lnTo>
                  <a:lnTo>
                    <a:pt x="5646" y="8298"/>
                  </a:lnTo>
                  <a:lnTo>
                    <a:pt x="5646" y="8420"/>
                  </a:lnTo>
                  <a:lnTo>
                    <a:pt x="5646" y="8542"/>
                  </a:lnTo>
                  <a:lnTo>
                    <a:pt x="5646" y="8663"/>
                  </a:lnTo>
                  <a:lnTo>
                    <a:pt x="5719" y="8931"/>
                  </a:lnTo>
                  <a:lnTo>
                    <a:pt x="5768" y="9199"/>
                  </a:lnTo>
                  <a:lnTo>
                    <a:pt x="5865" y="9734"/>
                  </a:lnTo>
                  <a:lnTo>
                    <a:pt x="5962" y="10245"/>
                  </a:lnTo>
                  <a:lnTo>
                    <a:pt x="6035" y="10780"/>
                  </a:lnTo>
                  <a:lnTo>
                    <a:pt x="6133" y="11316"/>
                  </a:lnTo>
                  <a:lnTo>
                    <a:pt x="6327" y="12337"/>
                  </a:lnTo>
                  <a:lnTo>
                    <a:pt x="6522" y="13384"/>
                  </a:lnTo>
                  <a:lnTo>
                    <a:pt x="6570" y="13773"/>
                  </a:lnTo>
                  <a:lnTo>
                    <a:pt x="6619" y="14211"/>
                  </a:lnTo>
                  <a:lnTo>
                    <a:pt x="6668" y="14625"/>
                  </a:lnTo>
                  <a:lnTo>
                    <a:pt x="6716" y="14819"/>
                  </a:lnTo>
                  <a:lnTo>
                    <a:pt x="6765" y="15014"/>
                  </a:lnTo>
                  <a:lnTo>
                    <a:pt x="6497" y="15038"/>
                  </a:lnTo>
                  <a:lnTo>
                    <a:pt x="6473" y="14625"/>
                  </a:lnTo>
                  <a:lnTo>
                    <a:pt x="6400" y="14235"/>
                  </a:lnTo>
                  <a:lnTo>
                    <a:pt x="6279" y="13846"/>
                  </a:lnTo>
                  <a:lnTo>
                    <a:pt x="6133" y="13481"/>
                  </a:lnTo>
                  <a:lnTo>
                    <a:pt x="5938" y="13116"/>
                  </a:lnTo>
                  <a:lnTo>
                    <a:pt x="5743" y="12775"/>
                  </a:lnTo>
                  <a:lnTo>
                    <a:pt x="5281" y="12070"/>
                  </a:lnTo>
                  <a:lnTo>
                    <a:pt x="4746" y="11267"/>
                  </a:lnTo>
                  <a:lnTo>
                    <a:pt x="4210" y="10415"/>
                  </a:lnTo>
                  <a:lnTo>
                    <a:pt x="3967" y="9977"/>
                  </a:lnTo>
                  <a:lnTo>
                    <a:pt x="3724" y="9539"/>
                  </a:lnTo>
                  <a:lnTo>
                    <a:pt x="3529" y="9077"/>
                  </a:lnTo>
                  <a:lnTo>
                    <a:pt x="3359" y="8615"/>
                  </a:lnTo>
                  <a:lnTo>
                    <a:pt x="3286" y="8396"/>
                  </a:lnTo>
                  <a:lnTo>
                    <a:pt x="3261" y="8152"/>
                  </a:lnTo>
                  <a:lnTo>
                    <a:pt x="3237" y="7909"/>
                  </a:lnTo>
                  <a:lnTo>
                    <a:pt x="3237" y="7666"/>
                  </a:lnTo>
                  <a:lnTo>
                    <a:pt x="3261" y="7155"/>
                  </a:lnTo>
                  <a:lnTo>
                    <a:pt x="3310" y="6668"/>
                  </a:lnTo>
                  <a:lnTo>
                    <a:pt x="3334" y="6376"/>
                  </a:lnTo>
                  <a:lnTo>
                    <a:pt x="3407" y="6108"/>
                  </a:lnTo>
                  <a:lnTo>
                    <a:pt x="3480" y="5841"/>
                  </a:lnTo>
                  <a:lnTo>
                    <a:pt x="3578" y="5597"/>
                  </a:lnTo>
                  <a:lnTo>
                    <a:pt x="3699" y="5354"/>
                  </a:lnTo>
                  <a:lnTo>
                    <a:pt x="3845" y="5111"/>
                  </a:lnTo>
                  <a:lnTo>
                    <a:pt x="4016" y="4892"/>
                  </a:lnTo>
                  <a:lnTo>
                    <a:pt x="4186" y="4673"/>
                  </a:lnTo>
                  <a:lnTo>
                    <a:pt x="4648" y="4162"/>
                  </a:lnTo>
                  <a:lnTo>
                    <a:pt x="5062" y="3748"/>
                  </a:lnTo>
                  <a:lnTo>
                    <a:pt x="5403" y="3432"/>
                  </a:lnTo>
                  <a:lnTo>
                    <a:pt x="5743" y="3189"/>
                  </a:lnTo>
                  <a:lnTo>
                    <a:pt x="6060" y="3018"/>
                  </a:lnTo>
                  <a:lnTo>
                    <a:pt x="6352" y="2872"/>
                  </a:lnTo>
                  <a:lnTo>
                    <a:pt x="6668" y="2775"/>
                  </a:lnTo>
                  <a:lnTo>
                    <a:pt x="6984" y="2702"/>
                  </a:lnTo>
                  <a:lnTo>
                    <a:pt x="7276" y="2653"/>
                  </a:lnTo>
                  <a:lnTo>
                    <a:pt x="7568" y="2629"/>
                  </a:lnTo>
                  <a:lnTo>
                    <a:pt x="7860" y="2605"/>
                  </a:lnTo>
                  <a:close/>
                  <a:moveTo>
                    <a:pt x="6716" y="15525"/>
                  </a:moveTo>
                  <a:lnTo>
                    <a:pt x="6619" y="15720"/>
                  </a:lnTo>
                  <a:lnTo>
                    <a:pt x="6352" y="16158"/>
                  </a:lnTo>
                  <a:lnTo>
                    <a:pt x="6279" y="16109"/>
                  </a:lnTo>
                  <a:lnTo>
                    <a:pt x="6230" y="16060"/>
                  </a:lnTo>
                  <a:lnTo>
                    <a:pt x="6206" y="15963"/>
                  </a:lnTo>
                  <a:lnTo>
                    <a:pt x="6206" y="15866"/>
                  </a:lnTo>
                  <a:lnTo>
                    <a:pt x="6206" y="15768"/>
                  </a:lnTo>
                  <a:lnTo>
                    <a:pt x="6230" y="15695"/>
                  </a:lnTo>
                  <a:lnTo>
                    <a:pt x="6279" y="15598"/>
                  </a:lnTo>
                  <a:lnTo>
                    <a:pt x="6327" y="15549"/>
                  </a:lnTo>
                  <a:lnTo>
                    <a:pt x="6595" y="15525"/>
                  </a:lnTo>
                  <a:close/>
                  <a:moveTo>
                    <a:pt x="6887" y="15525"/>
                  </a:moveTo>
                  <a:lnTo>
                    <a:pt x="7276" y="15549"/>
                  </a:lnTo>
                  <a:lnTo>
                    <a:pt x="7641" y="15598"/>
                  </a:lnTo>
                  <a:lnTo>
                    <a:pt x="8225" y="15647"/>
                  </a:lnTo>
                  <a:lnTo>
                    <a:pt x="8809" y="15671"/>
                  </a:lnTo>
                  <a:lnTo>
                    <a:pt x="8541" y="15963"/>
                  </a:lnTo>
                  <a:lnTo>
                    <a:pt x="8298" y="16255"/>
                  </a:lnTo>
                  <a:lnTo>
                    <a:pt x="7909" y="16231"/>
                  </a:lnTo>
                  <a:lnTo>
                    <a:pt x="8249" y="15744"/>
                  </a:lnTo>
                  <a:lnTo>
                    <a:pt x="8249" y="15720"/>
                  </a:lnTo>
                  <a:lnTo>
                    <a:pt x="8225" y="15695"/>
                  </a:lnTo>
                  <a:lnTo>
                    <a:pt x="8201" y="15671"/>
                  </a:lnTo>
                  <a:lnTo>
                    <a:pt x="8176" y="15695"/>
                  </a:lnTo>
                  <a:lnTo>
                    <a:pt x="7690" y="16231"/>
                  </a:lnTo>
                  <a:lnTo>
                    <a:pt x="7179" y="16182"/>
                  </a:lnTo>
                  <a:lnTo>
                    <a:pt x="7325" y="15939"/>
                  </a:lnTo>
                  <a:lnTo>
                    <a:pt x="7471" y="15671"/>
                  </a:lnTo>
                  <a:lnTo>
                    <a:pt x="7471" y="15647"/>
                  </a:lnTo>
                  <a:lnTo>
                    <a:pt x="7446" y="15622"/>
                  </a:lnTo>
                  <a:lnTo>
                    <a:pt x="7422" y="15647"/>
                  </a:lnTo>
                  <a:lnTo>
                    <a:pt x="7203" y="15890"/>
                  </a:lnTo>
                  <a:lnTo>
                    <a:pt x="6935" y="16182"/>
                  </a:lnTo>
                  <a:lnTo>
                    <a:pt x="6741" y="16206"/>
                  </a:lnTo>
                  <a:lnTo>
                    <a:pt x="6570" y="16255"/>
                  </a:lnTo>
                  <a:lnTo>
                    <a:pt x="6668" y="16060"/>
                  </a:lnTo>
                  <a:lnTo>
                    <a:pt x="6814" y="15817"/>
                  </a:lnTo>
                  <a:lnTo>
                    <a:pt x="6862" y="15671"/>
                  </a:lnTo>
                  <a:lnTo>
                    <a:pt x="6887" y="15525"/>
                  </a:lnTo>
                  <a:close/>
                  <a:moveTo>
                    <a:pt x="9661" y="15622"/>
                  </a:moveTo>
                  <a:lnTo>
                    <a:pt x="9734" y="15671"/>
                  </a:lnTo>
                  <a:lnTo>
                    <a:pt x="9807" y="15695"/>
                  </a:lnTo>
                  <a:lnTo>
                    <a:pt x="9953" y="15695"/>
                  </a:lnTo>
                  <a:lnTo>
                    <a:pt x="9782" y="15793"/>
                  </a:lnTo>
                  <a:lnTo>
                    <a:pt x="9661" y="15939"/>
                  </a:lnTo>
                  <a:lnTo>
                    <a:pt x="9539" y="16085"/>
                  </a:lnTo>
                  <a:lnTo>
                    <a:pt x="9417" y="16279"/>
                  </a:lnTo>
                  <a:lnTo>
                    <a:pt x="9271" y="16279"/>
                  </a:lnTo>
                  <a:lnTo>
                    <a:pt x="9612" y="15817"/>
                  </a:lnTo>
                  <a:lnTo>
                    <a:pt x="9612" y="15793"/>
                  </a:lnTo>
                  <a:lnTo>
                    <a:pt x="9612" y="15768"/>
                  </a:lnTo>
                  <a:lnTo>
                    <a:pt x="9563" y="15768"/>
                  </a:lnTo>
                  <a:lnTo>
                    <a:pt x="9320" y="16012"/>
                  </a:lnTo>
                  <a:lnTo>
                    <a:pt x="9077" y="16255"/>
                  </a:lnTo>
                  <a:lnTo>
                    <a:pt x="8517" y="16255"/>
                  </a:lnTo>
                  <a:lnTo>
                    <a:pt x="8882" y="15720"/>
                  </a:lnTo>
                  <a:lnTo>
                    <a:pt x="8906" y="15695"/>
                  </a:lnTo>
                  <a:lnTo>
                    <a:pt x="8882" y="15671"/>
                  </a:lnTo>
                  <a:lnTo>
                    <a:pt x="9271" y="15671"/>
                  </a:lnTo>
                  <a:lnTo>
                    <a:pt x="9661" y="15622"/>
                  </a:lnTo>
                  <a:close/>
                  <a:moveTo>
                    <a:pt x="10074" y="15768"/>
                  </a:moveTo>
                  <a:lnTo>
                    <a:pt x="10074" y="15841"/>
                  </a:lnTo>
                  <a:lnTo>
                    <a:pt x="10099" y="15939"/>
                  </a:lnTo>
                  <a:lnTo>
                    <a:pt x="10074" y="16060"/>
                  </a:lnTo>
                  <a:lnTo>
                    <a:pt x="10050" y="16182"/>
                  </a:lnTo>
                  <a:lnTo>
                    <a:pt x="9977" y="16304"/>
                  </a:lnTo>
                  <a:lnTo>
                    <a:pt x="9758" y="16279"/>
                  </a:lnTo>
                  <a:lnTo>
                    <a:pt x="9880" y="16012"/>
                  </a:lnTo>
                  <a:lnTo>
                    <a:pt x="9977" y="15890"/>
                  </a:lnTo>
                  <a:lnTo>
                    <a:pt x="10074" y="15768"/>
                  </a:lnTo>
                  <a:close/>
                  <a:moveTo>
                    <a:pt x="6522" y="16571"/>
                  </a:moveTo>
                  <a:lnTo>
                    <a:pt x="6595" y="16620"/>
                  </a:lnTo>
                  <a:lnTo>
                    <a:pt x="6424" y="16888"/>
                  </a:lnTo>
                  <a:lnTo>
                    <a:pt x="6376" y="17034"/>
                  </a:lnTo>
                  <a:lnTo>
                    <a:pt x="6327" y="17180"/>
                  </a:lnTo>
                  <a:lnTo>
                    <a:pt x="6254" y="17082"/>
                  </a:lnTo>
                  <a:lnTo>
                    <a:pt x="6230" y="16985"/>
                  </a:lnTo>
                  <a:lnTo>
                    <a:pt x="6206" y="16912"/>
                  </a:lnTo>
                  <a:lnTo>
                    <a:pt x="6230" y="16815"/>
                  </a:lnTo>
                  <a:lnTo>
                    <a:pt x="6254" y="16839"/>
                  </a:lnTo>
                  <a:lnTo>
                    <a:pt x="6303" y="16839"/>
                  </a:lnTo>
                  <a:lnTo>
                    <a:pt x="6352" y="16815"/>
                  </a:lnTo>
                  <a:lnTo>
                    <a:pt x="6376" y="16766"/>
                  </a:lnTo>
                  <a:lnTo>
                    <a:pt x="6424" y="16596"/>
                  </a:lnTo>
                  <a:lnTo>
                    <a:pt x="6449" y="16596"/>
                  </a:lnTo>
                  <a:lnTo>
                    <a:pt x="6522" y="16571"/>
                  </a:lnTo>
                  <a:close/>
                  <a:moveTo>
                    <a:pt x="7884" y="16693"/>
                  </a:moveTo>
                  <a:lnTo>
                    <a:pt x="7957" y="16717"/>
                  </a:lnTo>
                  <a:lnTo>
                    <a:pt x="7787" y="16985"/>
                  </a:lnTo>
                  <a:lnTo>
                    <a:pt x="7617" y="17253"/>
                  </a:lnTo>
                  <a:lnTo>
                    <a:pt x="7592" y="17326"/>
                  </a:lnTo>
                  <a:lnTo>
                    <a:pt x="7300" y="17326"/>
                  </a:lnTo>
                  <a:lnTo>
                    <a:pt x="7398" y="17107"/>
                  </a:lnTo>
                  <a:lnTo>
                    <a:pt x="7519" y="16888"/>
                  </a:lnTo>
                  <a:lnTo>
                    <a:pt x="7617" y="16717"/>
                  </a:lnTo>
                  <a:lnTo>
                    <a:pt x="7884" y="16693"/>
                  </a:lnTo>
                  <a:close/>
                  <a:moveTo>
                    <a:pt x="8225" y="16717"/>
                  </a:moveTo>
                  <a:lnTo>
                    <a:pt x="8736" y="16742"/>
                  </a:lnTo>
                  <a:lnTo>
                    <a:pt x="8541" y="17034"/>
                  </a:lnTo>
                  <a:lnTo>
                    <a:pt x="8371" y="17326"/>
                  </a:lnTo>
                  <a:lnTo>
                    <a:pt x="7909" y="17326"/>
                  </a:lnTo>
                  <a:lnTo>
                    <a:pt x="7933" y="17277"/>
                  </a:lnTo>
                  <a:lnTo>
                    <a:pt x="8225" y="16717"/>
                  </a:lnTo>
                  <a:close/>
                  <a:moveTo>
                    <a:pt x="9223" y="16742"/>
                  </a:moveTo>
                  <a:lnTo>
                    <a:pt x="8979" y="17350"/>
                  </a:lnTo>
                  <a:lnTo>
                    <a:pt x="8663" y="17350"/>
                  </a:lnTo>
                  <a:lnTo>
                    <a:pt x="8979" y="16742"/>
                  </a:lnTo>
                  <a:close/>
                  <a:moveTo>
                    <a:pt x="9928" y="16742"/>
                  </a:moveTo>
                  <a:lnTo>
                    <a:pt x="9661" y="17253"/>
                  </a:lnTo>
                  <a:lnTo>
                    <a:pt x="9612" y="17350"/>
                  </a:lnTo>
                  <a:lnTo>
                    <a:pt x="9320" y="17350"/>
                  </a:lnTo>
                  <a:lnTo>
                    <a:pt x="9563" y="16742"/>
                  </a:lnTo>
                  <a:close/>
                  <a:moveTo>
                    <a:pt x="10147" y="16839"/>
                  </a:moveTo>
                  <a:lnTo>
                    <a:pt x="10220" y="16961"/>
                  </a:lnTo>
                  <a:lnTo>
                    <a:pt x="10245" y="17107"/>
                  </a:lnTo>
                  <a:lnTo>
                    <a:pt x="10220" y="17228"/>
                  </a:lnTo>
                  <a:lnTo>
                    <a:pt x="10147" y="17350"/>
                  </a:lnTo>
                  <a:lnTo>
                    <a:pt x="9928" y="17350"/>
                  </a:lnTo>
                  <a:lnTo>
                    <a:pt x="9953" y="17277"/>
                  </a:lnTo>
                  <a:lnTo>
                    <a:pt x="10050" y="17082"/>
                  </a:lnTo>
                  <a:lnTo>
                    <a:pt x="10147" y="16839"/>
                  </a:lnTo>
                  <a:close/>
                  <a:moveTo>
                    <a:pt x="6862" y="16693"/>
                  </a:moveTo>
                  <a:lnTo>
                    <a:pt x="7081" y="16717"/>
                  </a:lnTo>
                  <a:lnTo>
                    <a:pt x="7300" y="16717"/>
                  </a:lnTo>
                  <a:lnTo>
                    <a:pt x="7106" y="17009"/>
                  </a:lnTo>
                  <a:lnTo>
                    <a:pt x="6935" y="17326"/>
                  </a:lnTo>
                  <a:lnTo>
                    <a:pt x="6741" y="17350"/>
                  </a:lnTo>
                  <a:lnTo>
                    <a:pt x="6570" y="17399"/>
                  </a:lnTo>
                  <a:lnTo>
                    <a:pt x="6619" y="17204"/>
                  </a:lnTo>
                  <a:lnTo>
                    <a:pt x="6692" y="17034"/>
                  </a:lnTo>
                  <a:lnTo>
                    <a:pt x="6862" y="16693"/>
                  </a:lnTo>
                  <a:close/>
                  <a:moveTo>
                    <a:pt x="6473" y="17618"/>
                  </a:moveTo>
                  <a:lnTo>
                    <a:pt x="6643" y="17691"/>
                  </a:lnTo>
                  <a:lnTo>
                    <a:pt x="6814" y="17715"/>
                  </a:lnTo>
                  <a:lnTo>
                    <a:pt x="6789" y="17910"/>
                  </a:lnTo>
                  <a:lnTo>
                    <a:pt x="6765" y="18080"/>
                  </a:lnTo>
                  <a:lnTo>
                    <a:pt x="6643" y="17983"/>
                  </a:lnTo>
                  <a:lnTo>
                    <a:pt x="6546" y="17861"/>
                  </a:lnTo>
                  <a:lnTo>
                    <a:pt x="6352" y="17642"/>
                  </a:lnTo>
                  <a:lnTo>
                    <a:pt x="6376" y="17618"/>
                  </a:lnTo>
                  <a:lnTo>
                    <a:pt x="6424" y="17642"/>
                  </a:lnTo>
                  <a:lnTo>
                    <a:pt x="6473" y="17618"/>
                  </a:lnTo>
                  <a:close/>
                  <a:moveTo>
                    <a:pt x="7398" y="17739"/>
                  </a:moveTo>
                  <a:lnTo>
                    <a:pt x="7300" y="18031"/>
                  </a:lnTo>
                  <a:lnTo>
                    <a:pt x="7252" y="18177"/>
                  </a:lnTo>
                  <a:lnTo>
                    <a:pt x="7252" y="18299"/>
                  </a:lnTo>
                  <a:lnTo>
                    <a:pt x="7008" y="18202"/>
                  </a:lnTo>
                  <a:lnTo>
                    <a:pt x="7154" y="17739"/>
                  </a:lnTo>
                  <a:close/>
                  <a:moveTo>
                    <a:pt x="8833" y="17715"/>
                  </a:moveTo>
                  <a:lnTo>
                    <a:pt x="8785" y="17837"/>
                  </a:lnTo>
                  <a:lnTo>
                    <a:pt x="8736" y="17983"/>
                  </a:lnTo>
                  <a:lnTo>
                    <a:pt x="8712" y="18104"/>
                  </a:lnTo>
                  <a:lnTo>
                    <a:pt x="8736" y="18153"/>
                  </a:lnTo>
                  <a:lnTo>
                    <a:pt x="8736" y="18202"/>
                  </a:lnTo>
                  <a:lnTo>
                    <a:pt x="8809" y="18250"/>
                  </a:lnTo>
                  <a:lnTo>
                    <a:pt x="8882" y="18250"/>
                  </a:lnTo>
                  <a:lnTo>
                    <a:pt x="8931" y="18226"/>
                  </a:lnTo>
                  <a:lnTo>
                    <a:pt x="9004" y="18153"/>
                  </a:lnTo>
                  <a:lnTo>
                    <a:pt x="9125" y="17958"/>
                  </a:lnTo>
                  <a:lnTo>
                    <a:pt x="9198" y="17739"/>
                  </a:lnTo>
                  <a:lnTo>
                    <a:pt x="9393" y="17739"/>
                  </a:lnTo>
                  <a:lnTo>
                    <a:pt x="9369" y="17861"/>
                  </a:lnTo>
                  <a:lnTo>
                    <a:pt x="9369" y="18007"/>
                  </a:lnTo>
                  <a:lnTo>
                    <a:pt x="9125" y="18153"/>
                  </a:lnTo>
                  <a:lnTo>
                    <a:pt x="8833" y="18275"/>
                  </a:lnTo>
                  <a:lnTo>
                    <a:pt x="8566" y="18372"/>
                  </a:lnTo>
                  <a:lnTo>
                    <a:pt x="8249" y="18421"/>
                  </a:lnTo>
                  <a:lnTo>
                    <a:pt x="8274" y="18275"/>
                  </a:lnTo>
                  <a:lnTo>
                    <a:pt x="8371" y="17983"/>
                  </a:lnTo>
                  <a:lnTo>
                    <a:pt x="8468" y="17715"/>
                  </a:lnTo>
                  <a:close/>
                  <a:moveTo>
                    <a:pt x="8176" y="17715"/>
                  </a:moveTo>
                  <a:lnTo>
                    <a:pt x="8030" y="18056"/>
                  </a:lnTo>
                  <a:lnTo>
                    <a:pt x="7957" y="18250"/>
                  </a:lnTo>
                  <a:lnTo>
                    <a:pt x="7933" y="18445"/>
                  </a:lnTo>
                  <a:lnTo>
                    <a:pt x="7738" y="18421"/>
                  </a:lnTo>
                  <a:lnTo>
                    <a:pt x="7568" y="18396"/>
                  </a:lnTo>
                  <a:lnTo>
                    <a:pt x="7568" y="18226"/>
                  </a:lnTo>
                  <a:lnTo>
                    <a:pt x="7641" y="17983"/>
                  </a:lnTo>
                  <a:lnTo>
                    <a:pt x="7738" y="17715"/>
                  </a:lnTo>
                  <a:close/>
                  <a:moveTo>
                    <a:pt x="8128" y="2094"/>
                  </a:moveTo>
                  <a:lnTo>
                    <a:pt x="7714" y="2142"/>
                  </a:lnTo>
                  <a:lnTo>
                    <a:pt x="7325" y="2191"/>
                  </a:lnTo>
                  <a:lnTo>
                    <a:pt x="6935" y="2264"/>
                  </a:lnTo>
                  <a:lnTo>
                    <a:pt x="6546" y="2386"/>
                  </a:lnTo>
                  <a:lnTo>
                    <a:pt x="6181" y="2507"/>
                  </a:lnTo>
                  <a:lnTo>
                    <a:pt x="5841" y="2653"/>
                  </a:lnTo>
                  <a:lnTo>
                    <a:pt x="5500" y="2824"/>
                  </a:lnTo>
                  <a:lnTo>
                    <a:pt x="5184" y="3018"/>
                  </a:lnTo>
                  <a:lnTo>
                    <a:pt x="4892" y="3237"/>
                  </a:lnTo>
                  <a:lnTo>
                    <a:pt x="4551" y="3554"/>
                  </a:lnTo>
                  <a:lnTo>
                    <a:pt x="4210" y="3918"/>
                  </a:lnTo>
                  <a:lnTo>
                    <a:pt x="3918" y="4332"/>
                  </a:lnTo>
                  <a:lnTo>
                    <a:pt x="3626" y="4746"/>
                  </a:lnTo>
                  <a:lnTo>
                    <a:pt x="3383" y="5159"/>
                  </a:lnTo>
                  <a:lnTo>
                    <a:pt x="3164" y="5549"/>
                  </a:lnTo>
                  <a:lnTo>
                    <a:pt x="3018" y="5889"/>
                  </a:lnTo>
                  <a:lnTo>
                    <a:pt x="2921" y="6157"/>
                  </a:lnTo>
                  <a:lnTo>
                    <a:pt x="2823" y="6595"/>
                  </a:lnTo>
                  <a:lnTo>
                    <a:pt x="2775" y="7057"/>
                  </a:lnTo>
                  <a:lnTo>
                    <a:pt x="2750" y="7495"/>
                  </a:lnTo>
                  <a:lnTo>
                    <a:pt x="2775" y="7958"/>
                  </a:lnTo>
                  <a:lnTo>
                    <a:pt x="2823" y="8396"/>
                  </a:lnTo>
                  <a:lnTo>
                    <a:pt x="2921" y="8834"/>
                  </a:lnTo>
                  <a:lnTo>
                    <a:pt x="3067" y="9272"/>
                  </a:lnTo>
                  <a:lnTo>
                    <a:pt x="3237" y="9685"/>
                  </a:lnTo>
                  <a:lnTo>
                    <a:pt x="3602" y="10367"/>
                  </a:lnTo>
                  <a:lnTo>
                    <a:pt x="3991" y="11024"/>
                  </a:lnTo>
                  <a:lnTo>
                    <a:pt x="4843" y="12337"/>
                  </a:lnTo>
                  <a:lnTo>
                    <a:pt x="5281" y="13019"/>
                  </a:lnTo>
                  <a:lnTo>
                    <a:pt x="5476" y="13384"/>
                  </a:lnTo>
                  <a:lnTo>
                    <a:pt x="5646" y="13724"/>
                  </a:lnTo>
                  <a:lnTo>
                    <a:pt x="5792" y="14089"/>
                  </a:lnTo>
                  <a:lnTo>
                    <a:pt x="5914" y="14454"/>
                  </a:lnTo>
                  <a:lnTo>
                    <a:pt x="5987" y="14844"/>
                  </a:lnTo>
                  <a:lnTo>
                    <a:pt x="5987" y="15282"/>
                  </a:lnTo>
                  <a:lnTo>
                    <a:pt x="5962" y="15379"/>
                  </a:lnTo>
                  <a:lnTo>
                    <a:pt x="5962" y="15428"/>
                  </a:lnTo>
                  <a:lnTo>
                    <a:pt x="5889" y="15525"/>
                  </a:lnTo>
                  <a:lnTo>
                    <a:pt x="5841" y="15647"/>
                  </a:lnTo>
                  <a:lnTo>
                    <a:pt x="5816" y="15768"/>
                  </a:lnTo>
                  <a:lnTo>
                    <a:pt x="5792" y="15914"/>
                  </a:lnTo>
                  <a:lnTo>
                    <a:pt x="5816" y="16036"/>
                  </a:lnTo>
                  <a:lnTo>
                    <a:pt x="5841" y="16158"/>
                  </a:lnTo>
                  <a:lnTo>
                    <a:pt x="5889" y="16279"/>
                  </a:lnTo>
                  <a:lnTo>
                    <a:pt x="5962" y="16377"/>
                  </a:lnTo>
                  <a:lnTo>
                    <a:pt x="5865" y="16474"/>
                  </a:lnTo>
                  <a:lnTo>
                    <a:pt x="5792" y="16620"/>
                  </a:lnTo>
                  <a:lnTo>
                    <a:pt x="5768" y="16766"/>
                  </a:lnTo>
                  <a:lnTo>
                    <a:pt x="5768" y="16912"/>
                  </a:lnTo>
                  <a:lnTo>
                    <a:pt x="5768" y="17058"/>
                  </a:lnTo>
                  <a:lnTo>
                    <a:pt x="5816" y="17204"/>
                  </a:lnTo>
                  <a:lnTo>
                    <a:pt x="5889" y="17350"/>
                  </a:lnTo>
                  <a:lnTo>
                    <a:pt x="5987" y="17472"/>
                  </a:lnTo>
                  <a:lnTo>
                    <a:pt x="5962" y="17496"/>
                  </a:lnTo>
                  <a:lnTo>
                    <a:pt x="5914" y="17618"/>
                  </a:lnTo>
                  <a:lnTo>
                    <a:pt x="5914" y="17715"/>
                  </a:lnTo>
                  <a:lnTo>
                    <a:pt x="5938" y="17837"/>
                  </a:lnTo>
                  <a:lnTo>
                    <a:pt x="5987" y="17934"/>
                  </a:lnTo>
                  <a:lnTo>
                    <a:pt x="6133" y="18129"/>
                  </a:lnTo>
                  <a:lnTo>
                    <a:pt x="6303" y="18299"/>
                  </a:lnTo>
                  <a:lnTo>
                    <a:pt x="6424" y="18421"/>
                  </a:lnTo>
                  <a:lnTo>
                    <a:pt x="6570" y="18518"/>
                  </a:lnTo>
                  <a:lnTo>
                    <a:pt x="6862" y="18688"/>
                  </a:lnTo>
                  <a:lnTo>
                    <a:pt x="7179" y="18810"/>
                  </a:lnTo>
                  <a:lnTo>
                    <a:pt x="7495" y="18859"/>
                  </a:lnTo>
                  <a:lnTo>
                    <a:pt x="7738" y="18883"/>
                  </a:lnTo>
                  <a:lnTo>
                    <a:pt x="7982" y="18883"/>
                  </a:lnTo>
                  <a:lnTo>
                    <a:pt x="8030" y="18956"/>
                  </a:lnTo>
                  <a:lnTo>
                    <a:pt x="8079" y="18980"/>
                  </a:lnTo>
                  <a:lnTo>
                    <a:pt x="8128" y="18980"/>
                  </a:lnTo>
                  <a:lnTo>
                    <a:pt x="8176" y="18956"/>
                  </a:lnTo>
                  <a:lnTo>
                    <a:pt x="8201" y="18907"/>
                  </a:lnTo>
                  <a:lnTo>
                    <a:pt x="8201" y="18883"/>
                  </a:lnTo>
                  <a:lnTo>
                    <a:pt x="8493" y="18834"/>
                  </a:lnTo>
                  <a:lnTo>
                    <a:pt x="8785" y="18761"/>
                  </a:lnTo>
                  <a:lnTo>
                    <a:pt x="9052" y="18664"/>
                  </a:lnTo>
                  <a:lnTo>
                    <a:pt x="9320" y="18542"/>
                  </a:lnTo>
                  <a:lnTo>
                    <a:pt x="9563" y="18396"/>
                  </a:lnTo>
                  <a:lnTo>
                    <a:pt x="9807" y="18226"/>
                  </a:lnTo>
                  <a:lnTo>
                    <a:pt x="10050" y="18056"/>
                  </a:lnTo>
                  <a:lnTo>
                    <a:pt x="10269" y="17837"/>
                  </a:lnTo>
                  <a:lnTo>
                    <a:pt x="10318" y="17764"/>
                  </a:lnTo>
                  <a:lnTo>
                    <a:pt x="10342" y="17691"/>
                  </a:lnTo>
                  <a:lnTo>
                    <a:pt x="10464" y="17593"/>
                  </a:lnTo>
                  <a:lnTo>
                    <a:pt x="10537" y="17447"/>
                  </a:lnTo>
                  <a:lnTo>
                    <a:pt x="10585" y="17301"/>
                  </a:lnTo>
                  <a:lnTo>
                    <a:pt x="10634" y="17107"/>
                  </a:lnTo>
                  <a:lnTo>
                    <a:pt x="10634" y="16936"/>
                  </a:lnTo>
                  <a:lnTo>
                    <a:pt x="10585" y="16742"/>
                  </a:lnTo>
                  <a:lnTo>
                    <a:pt x="10512" y="16596"/>
                  </a:lnTo>
                  <a:lnTo>
                    <a:pt x="10391" y="16474"/>
                  </a:lnTo>
                  <a:lnTo>
                    <a:pt x="10488" y="16255"/>
                  </a:lnTo>
                  <a:lnTo>
                    <a:pt x="10537" y="16036"/>
                  </a:lnTo>
                  <a:lnTo>
                    <a:pt x="10537" y="15817"/>
                  </a:lnTo>
                  <a:lnTo>
                    <a:pt x="10488" y="15574"/>
                  </a:lnTo>
                  <a:lnTo>
                    <a:pt x="10415" y="15476"/>
                  </a:lnTo>
                  <a:lnTo>
                    <a:pt x="10342" y="15379"/>
                  </a:lnTo>
                  <a:lnTo>
                    <a:pt x="10342" y="15306"/>
                  </a:lnTo>
                  <a:lnTo>
                    <a:pt x="10415" y="14965"/>
                  </a:lnTo>
                  <a:lnTo>
                    <a:pt x="10464" y="14625"/>
                  </a:lnTo>
                  <a:lnTo>
                    <a:pt x="10512" y="14284"/>
                  </a:lnTo>
                  <a:lnTo>
                    <a:pt x="10585" y="13943"/>
                  </a:lnTo>
                  <a:lnTo>
                    <a:pt x="10658" y="13700"/>
                  </a:lnTo>
                  <a:lnTo>
                    <a:pt x="10756" y="13457"/>
                  </a:lnTo>
                  <a:lnTo>
                    <a:pt x="10999" y="12994"/>
                  </a:lnTo>
                  <a:lnTo>
                    <a:pt x="11023" y="12970"/>
                  </a:lnTo>
                  <a:lnTo>
                    <a:pt x="11023" y="12946"/>
                  </a:lnTo>
                  <a:lnTo>
                    <a:pt x="11340" y="12459"/>
                  </a:lnTo>
                  <a:lnTo>
                    <a:pt x="11632" y="11972"/>
                  </a:lnTo>
                  <a:lnTo>
                    <a:pt x="12191" y="11194"/>
                  </a:lnTo>
                  <a:lnTo>
                    <a:pt x="12483" y="10780"/>
                  </a:lnTo>
                  <a:lnTo>
                    <a:pt x="12751" y="10367"/>
                  </a:lnTo>
                  <a:lnTo>
                    <a:pt x="12994" y="9953"/>
                  </a:lnTo>
                  <a:lnTo>
                    <a:pt x="13213" y="9515"/>
                  </a:lnTo>
                  <a:lnTo>
                    <a:pt x="13384" y="9053"/>
                  </a:lnTo>
                  <a:lnTo>
                    <a:pt x="13457" y="8809"/>
                  </a:lnTo>
                  <a:lnTo>
                    <a:pt x="13505" y="8590"/>
                  </a:lnTo>
                  <a:lnTo>
                    <a:pt x="13554" y="8152"/>
                  </a:lnTo>
                  <a:lnTo>
                    <a:pt x="13554" y="7714"/>
                  </a:lnTo>
                  <a:lnTo>
                    <a:pt x="13505" y="7276"/>
                  </a:lnTo>
                  <a:lnTo>
                    <a:pt x="13432" y="6838"/>
                  </a:lnTo>
                  <a:lnTo>
                    <a:pt x="13335" y="6400"/>
                  </a:lnTo>
                  <a:lnTo>
                    <a:pt x="13213" y="5962"/>
                  </a:lnTo>
                  <a:lnTo>
                    <a:pt x="12946" y="5135"/>
                  </a:lnTo>
                  <a:lnTo>
                    <a:pt x="12800" y="4770"/>
                  </a:lnTo>
                  <a:lnTo>
                    <a:pt x="12605" y="4429"/>
                  </a:lnTo>
                  <a:lnTo>
                    <a:pt x="12386" y="4113"/>
                  </a:lnTo>
                  <a:lnTo>
                    <a:pt x="12143" y="3797"/>
                  </a:lnTo>
                  <a:lnTo>
                    <a:pt x="12143" y="3773"/>
                  </a:lnTo>
                  <a:lnTo>
                    <a:pt x="12094" y="3675"/>
                  </a:lnTo>
                  <a:lnTo>
                    <a:pt x="12021" y="3602"/>
                  </a:lnTo>
                  <a:lnTo>
                    <a:pt x="11948" y="3554"/>
                  </a:lnTo>
                  <a:lnTo>
                    <a:pt x="11851" y="3505"/>
                  </a:lnTo>
                  <a:lnTo>
                    <a:pt x="11607" y="3286"/>
                  </a:lnTo>
                  <a:lnTo>
                    <a:pt x="11340" y="3091"/>
                  </a:lnTo>
                  <a:lnTo>
                    <a:pt x="11072" y="2897"/>
                  </a:lnTo>
                  <a:lnTo>
                    <a:pt x="10804" y="2726"/>
                  </a:lnTo>
                  <a:lnTo>
                    <a:pt x="10464" y="2556"/>
                  </a:lnTo>
                  <a:lnTo>
                    <a:pt x="10099" y="2386"/>
                  </a:lnTo>
                  <a:lnTo>
                    <a:pt x="9709" y="2264"/>
                  </a:lnTo>
                  <a:lnTo>
                    <a:pt x="9320" y="2191"/>
                  </a:lnTo>
                  <a:lnTo>
                    <a:pt x="8931" y="2142"/>
                  </a:lnTo>
                  <a:lnTo>
                    <a:pt x="8517" y="2094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3384220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1524000" y="2154243"/>
            <a:ext cx="9144000" cy="1790700"/>
          </a:xfrm>
        </p:spPr>
        <p:txBody>
          <a:bodyPr rtlCol="0">
            <a:normAutofit/>
          </a:bodyPr>
          <a:lstStyle/>
          <a:p>
            <a:pPr algn="ctr" rtl="0"/>
            <a:r>
              <a:rPr lang="zh-TW" altLang="en-US" sz="8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感謝閱覽</a:t>
            </a:r>
          </a:p>
        </p:txBody>
      </p:sp>
      <p:pic>
        <p:nvPicPr>
          <p:cNvPr id="4" name="圖片 3" descr="Download Of Thanks Letter Text Logo Calligraphy Drawing HQ PNG Image ...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63" y="3183817"/>
            <a:ext cx="10058400" cy="405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3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53248" y="1143000"/>
            <a:ext cx="8431184" cy="5852120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第</a:t>
            </a:r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zh-TW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階段必、選修課程</a:t>
            </a:r>
            <a:r>
              <a:rPr lang="zh-TW" altLang="zh-TW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網路最後加退選</a:t>
            </a:r>
            <a:endParaRPr lang="en-US" altLang="zh-TW" sz="32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TW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一</a:t>
            </a:r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zh-TW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選課辦法：</a:t>
            </a:r>
          </a:p>
          <a:p>
            <a:pPr lvl="1"/>
            <a:r>
              <a:rPr lang="zh-TW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本階段只提供前兩階段選課後，未達選課上限人數之課程予學生網路加退選課，學生應於開學第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TW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週先行試聽尚有餘額之課程，再於網路開放時間上網決選。</a:t>
            </a:r>
          </a:p>
          <a:p>
            <a:pPr marL="114300" indent="0">
              <a:buNone/>
            </a:pPr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TW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二</a:t>
            </a:r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zh-TW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選課辦理時間：</a:t>
            </a:r>
            <a:endParaRPr lang="en-US" altLang="zh-TW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zh-TW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zh-TW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自</a:t>
            </a:r>
            <a:r>
              <a:rPr lang="en-US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r>
              <a:rPr lang="zh-TW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年</a:t>
            </a:r>
            <a:r>
              <a:rPr lang="en-US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zh-TW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月</a:t>
            </a:r>
            <a:r>
              <a:rPr lang="en-US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TW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日</a:t>
            </a:r>
            <a:r>
              <a:rPr lang="en-US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TW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星期</a:t>
            </a:r>
            <a:r>
              <a:rPr lang="zh-TW" alt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五</a:t>
            </a:r>
            <a:r>
              <a:rPr lang="en-US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TW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中午</a:t>
            </a:r>
            <a:r>
              <a:rPr lang="en-US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zh-TW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時至下午</a:t>
            </a:r>
            <a:r>
              <a:rPr lang="en-US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zh-TW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時止。</a:t>
            </a:r>
            <a:endParaRPr lang="zh-TW" altLang="zh-TW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zh-TW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應屆畢業生暨延修</a:t>
            </a:r>
            <a:r>
              <a:rPr lang="zh-TW" altLang="zh-TW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同學自中午</a:t>
            </a:r>
            <a:r>
              <a:rPr lang="en-US" altLang="zh-TW" sz="20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12:00</a:t>
            </a:r>
            <a:r>
              <a:rPr lang="zh-TW" altLang="zh-TW" sz="20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開始</a:t>
            </a:r>
            <a:endParaRPr lang="en-US" altLang="zh-TW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zh-TW" altLang="zh-TW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其餘年級同學</a:t>
            </a:r>
            <a:r>
              <a:rPr lang="zh-TW" altLang="zh-TW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自中午</a:t>
            </a:r>
            <a:r>
              <a:rPr lang="en-US" altLang="zh-TW" sz="20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12:30</a:t>
            </a:r>
            <a:r>
              <a:rPr lang="zh-TW" altLang="zh-TW" sz="20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開始</a:t>
            </a:r>
            <a:endParaRPr lang="zh-TW" altLang="zh-TW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TW" altLang="en-US" sz="2800" dirty="0"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847528" y="0"/>
            <a:ext cx="7620000" cy="1143000"/>
          </a:xfrm>
        </p:spPr>
        <p:txBody>
          <a:bodyPr/>
          <a:lstStyle/>
          <a:p>
            <a:r>
              <a:rPr lang="zh-TW" altLang="en-US" u="sng" dirty="0">
                <a:latin typeface="+mj-ea"/>
                <a:cs typeface="Arial" panose="020B0604020202020204" pitchFamily="34" charset="0"/>
              </a:rPr>
              <a:t>學生</a:t>
            </a:r>
            <a:r>
              <a:rPr lang="zh-TW" altLang="en-US" dirty="0">
                <a:latin typeface="+mj-ea"/>
                <a:cs typeface="Arial" panose="020B0604020202020204" pitchFamily="34" charset="0"/>
              </a:rPr>
              <a:t>選課期程暨注意事項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9E24ABE-CB82-B75F-93A7-5A66C3D7C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41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75520" y="0"/>
            <a:ext cx="8892480" cy="1143000"/>
          </a:xfrm>
        </p:spPr>
        <p:txBody>
          <a:bodyPr/>
          <a:lstStyle/>
          <a:p>
            <a:r>
              <a:rPr lang="zh-TW" altLang="en-US" dirty="0">
                <a:latin typeface="+mj-ea"/>
              </a:rPr>
              <a:t>人工選課公告</a:t>
            </a:r>
            <a:r>
              <a:rPr lang="en-US" altLang="zh-TW" dirty="0">
                <a:latin typeface="+mj-ea"/>
              </a:rPr>
              <a:t>(</a:t>
            </a:r>
            <a:r>
              <a:rPr lang="zh-TW" altLang="en-US" dirty="0">
                <a:latin typeface="+mj-ea"/>
              </a:rPr>
              <a:t>含校際選課</a:t>
            </a:r>
            <a:r>
              <a:rPr lang="en-US" altLang="zh-TW" dirty="0">
                <a:latin typeface="+mj-ea"/>
              </a:rPr>
              <a:t>)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75520" y="1268760"/>
            <a:ext cx="7992888" cy="5132040"/>
          </a:xfrm>
        </p:spPr>
        <p:txBody>
          <a:bodyPr>
            <a:normAutofit/>
          </a:bodyPr>
          <a:lstStyle/>
          <a:p>
            <a:r>
              <a:rPr lang="en-US" altLang="zh-TW" sz="2800" b="1" dirty="0"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  <a:r>
              <a:rPr lang="zh-TW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學年度第</a:t>
            </a:r>
            <a:r>
              <a:rPr lang="en-US" altLang="zh-TW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TW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學期</a:t>
            </a:r>
            <a:r>
              <a:rPr lang="zh-TW" altLang="en-US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人工選課</a:t>
            </a:r>
            <a:r>
              <a:rPr lang="zh-TW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辦理期間</a:t>
            </a:r>
            <a:endParaRPr lang="en-US" altLang="zh-TW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zh-TW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自</a:t>
            </a:r>
            <a:r>
              <a:rPr lang="en-US" altLang="zh-TW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年</a:t>
            </a:r>
            <a:r>
              <a:rPr lang="en-US" altLang="zh-TW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月</a:t>
            </a:r>
            <a:r>
              <a:rPr lang="en-US" altLang="zh-TW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日</a:t>
            </a:r>
            <a:r>
              <a:rPr lang="en-US" altLang="zh-TW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一</a:t>
            </a:r>
            <a:r>
              <a:rPr lang="en-US" altLang="zh-TW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起至</a:t>
            </a:r>
            <a:r>
              <a:rPr lang="en-US" altLang="zh-TW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月</a:t>
            </a:r>
            <a:r>
              <a:rPr lang="en-US" altLang="zh-TW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日</a:t>
            </a:r>
            <a:r>
              <a:rPr lang="en-US" altLang="zh-TW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五</a:t>
            </a:r>
            <a:r>
              <a:rPr lang="en-US" altLang="zh-TW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止</a:t>
            </a:r>
          </a:p>
          <a:p>
            <a:r>
              <a:rPr lang="zh-TW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人工選課身分資格</a:t>
            </a:r>
            <a:r>
              <a:rPr lang="zh-TW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</a:p>
          <a:p>
            <a:pPr lvl="1"/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跨學制修課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如碩士班或進修教育中心學生選修學士班課程、學士班上修碩士班課程等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</a:p>
          <a:p>
            <a:pPr lvl="1"/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經學系核准之上修與非重補修之跨系必修課程。</a:t>
            </a:r>
          </a:p>
          <a:p>
            <a:pPr lvl="1"/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校際選課、提前入學、交換生及當學期轉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復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學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系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生選課。</a:t>
            </a:r>
          </a:p>
          <a:p>
            <a:pPr lvl="1"/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授課教師得視開學第一週學生到課狀況，且該課程大綱已選定為人工五人加選方式，方可填具</a:t>
            </a:r>
            <a:r>
              <a:rPr lang="zh-TW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授課教師課程</a:t>
            </a:r>
            <a:r>
              <a:rPr lang="en-US" altLang="zh-TW" sz="2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TW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加選</a:t>
            </a:r>
            <a:r>
              <a:rPr lang="en-US" altLang="zh-TW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TW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選課表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zh-TW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一門課以五人為限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TW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開學第一周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zh-TW" sz="2000" u="sng" dirty="0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r>
              <a:rPr lang="zh-TW" alt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年</a:t>
            </a:r>
            <a:r>
              <a:rPr lang="en-US" altLang="zh-TW" sz="2000" u="sng" dirty="0">
                <a:latin typeface="Arial" panose="020B0604020202020204" pitchFamily="34" charset="0"/>
                <a:cs typeface="Arial" panose="020B0604020202020204" pitchFamily="34" charset="0"/>
              </a:rPr>
              <a:t>2/19(</a:t>
            </a:r>
            <a:r>
              <a:rPr lang="zh-TW" alt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一</a:t>
            </a:r>
            <a:r>
              <a:rPr lang="en-US" altLang="zh-TW" sz="2000" u="sng" dirty="0">
                <a:latin typeface="Arial" panose="020B0604020202020204" pitchFamily="34" charset="0"/>
                <a:cs typeface="Arial" panose="020B0604020202020204" pitchFamily="34" charset="0"/>
              </a:rPr>
              <a:t>)~2/23(</a:t>
            </a:r>
            <a:r>
              <a:rPr lang="zh-TW" alt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五</a:t>
            </a:r>
            <a:r>
              <a:rPr lang="en-US" altLang="zh-TW" sz="2000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TW" alt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C482EE8-44D0-A71B-7286-DB03226F7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55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75520" y="0"/>
            <a:ext cx="8568952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u="sng" dirty="0">
                <a:latin typeface="+mj-ea"/>
                <a:cs typeface="Arial" panose="020B0604020202020204" pitchFamily="34" charset="0"/>
              </a:rPr>
              <a:t>學生</a:t>
            </a:r>
            <a:r>
              <a:rPr lang="zh-TW" altLang="en-US" dirty="0">
                <a:latin typeface="+mj-ea"/>
                <a:cs typeface="Arial" panose="020B0604020202020204" pitchFamily="34" charset="0"/>
              </a:rPr>
              <a:t>跨校選課 臺灣國立大學系統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97216" y="1347888"/>
            <a:ext cx="8915400" cy="3777622"/>
          </a:xfrm>
        </p:spPr>
        <p:txBody>
          <a:bodyPr/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跨校選課合作協議 大學部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門課程免費</a:t>
            </a:r>
            <a:endParaRPr lang="en-US" altLang="zh-TW" sz="28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學年度起生效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188" y="2636912"/>
            <a:ext cx="8061576" cy="35523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矩形 5"/>
          <p:cNvSpPr/>
          <p:nvPr/>
        </p:nvSpPr>
        <p:spPr>
          <a:xfrm>
            <a:off x="2007576" y="4995592"/>
            <a:ext cx="7787208" cy="5145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6208">
            <a:off x="8830707" y="1155433"/>
            <a:ext cx="1715499" cy="1715499"/>
          </a:xfrm>
          <a:prstGeom prst="rect">
            <a:avLst/>
          </a:prstGeom>
        </p:spPr>
      </p:pic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28DE919A-CF18-5F1A-3ED2-49278BC8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10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6146" y="275303"/>
            <a:ext cx="10224042" cy="74116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zh-TW" dirty="0">
                <a:latin typeface="+mj-ea"/>
                <a:cs typeface="Arial" panose="020B0604020202020204" pitchFamily="34" charset="0"/>
              </a:rPr>
              <a:t>教師請假調課補課代課處理原則</a:t>
            </a:r>
            <a:r>
              <a:rPr lang="en-US" altLang="zh-TW" sz="1800" dirty="0">
                <a:latin typeface="+mj-ea"/>
                <a:cs typeface="Arial" panose="020B0604020202020204" pitchFamily="34" charset="0"/>
              </a:rPr>
              <a:t>(</a:t>
            </a:r>
            <a:r>
              <a:rPr lang="zh-TW" altLang="en-US" sz="1800" dirty="0">
                <a:latin typeface="+mj-ea"/>
                <a:cs typeface="Arial" panose="020B0604020202020204" pitchFamily="34" charset="0"/>
              </a:rPr>
              <a:t>詳細申請步驟說明請掃</a:t>
            </a:r>
            <a:r>
              <a:rPr lang="en-US" altLang="zh-TW" sz="1800" dirty="0" err="1">
                <a:latin typeface="+mj-ea"/>
                <a:cs typeface="Arial" panose="020B0604020202020204" pitchFamily="34" charset="0"/>
              </a:rPr>
              <a:t>QRcode</a:t>
            </a:r>
            <a:r>
              <a:rPr lang="en-US" altLang="zh-TW" sz="1800" dirty="0">
                <a:latin typeface="+mj-ea"/>
                <a:cs typeface="Arial" panose="020B0604020202020204" pitchFamily="34" charset="0"/>
              </a:rPr>
              <a:t>)</a:t>
            </a:r>
            <a:endParaRPr lang="zh-TW" altLang="en-US" dirty="0">
              <a:latin typeface="+mj-ea"/>
              <a:cs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0710" y="1139470"/>
            <a:ext cx="8986684" cy="448458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依</a:t>
            </a:r>
            <a:r>
              <a:rPr lang="en-US" altLang="zh-TW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108.6.27.</a:t>
            </a:r>
            <a:r>
              <a:rPr lang="zh-TW" altLang="zh-TW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教師請假調課補課代課處理原則研商會議</a:t>
            </a:r>
            <a:r>
              <a:rPr lang="zh-TW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，</a:t>
            </a:r>
            <a:r>
              <a:rPr lang="zh-TW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依據本校教師請假調課補課代課處理要點第三點：「本校各級教師應依教師法及本校聘約善盡授課義務」，以及第三點：「專任教師，如有短期請假，應自行調、補課，並於請假單缺課處理欄填具調、補課說明」。</a:t>
            </a:r>
            <a:r>
              <a:rPr lang="zh-TW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決議如下：</a:t>
            </a:r>
            <a:endParaRPr lang="en-US" altLang="zh-TW" sz="20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54013" indent="-239713">
              <a:buNone/>
            </a:pPr>
            <a:r>
              <a:rPr lang="en-US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</a:t>
            </a:r>
            <a:r>
              <a:rPr lang="zh-TW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zh-TW" altLang="en-US" sz="2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專任</a:t>
            </a:r>
            <a:r>
              <a:rPr lang="zh-TW" altLang="zh-TW" sz="2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教師</a:t>
            </a:r>
            <a:r>
              <a:rPr lang="zh-TW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請假</a:t>
            </a:r>
            <a:r>
              <a:rPr lang="zh-TW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：</a:t>
            </a:r>
            <a:r>
              <a:rPr lang="zh-TW" altLang="en-US" sz="2000" b="1" dirty="0">
                <a:highlight>
                  <a:srgbClr val="FFFF00"/>
                </a:highligh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請至新一代校務系統</a:t>
            </a:r>
            <a:r>
              <a:rPr lang="zh-TW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→教務系統→課程課務系統→調補課作業→ </a:t>
            </a:r>
            <a:r>
              <a:rPr lang="en-US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TKE6500 </a:t>
            </a:r>
            <a:r>
              <a:rPr lang="zh-TW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調補課申請作業，填寫調補課申請</a:t>
            </a:r>
            <a:r>
              <a:rPr lang="zh-TW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。</a:t>
            </a:r>
          </a:p>
          <a:p>
            <a:pPr marL="354013" indent="-239713">
              <a:buNone/>
            </a:pPr>
            <a:r>
              <a:rPr lang="en-US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</a:t>
            </a:r>
            <a:r>
              <a:rPr lang="zh-TW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zh-TW" altLang="en-US" sz="2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兼任</a:t>
            </a:r>
            <a:r>
              <a:rPr lang="zh-TW" altLang="zh-TW" sz="2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教師</a:t>
            </a:r>
            <a:r>
              <a:rPr lang="zh-TW" altLang="en-US" sz="2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／代理教練</a:t>
            </a:r>
            <a:r>
              <a:rPr lang="zh-TW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請假</a:t>
            </a:r>
            <a:r>
              <a:rPr lang="zh-TW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：</a:t>
            </a:r>
            <a:r>
              <a:rPr lang="zh-TW" altLang="en-US" sz="2000" b="1" dirty="0">
                <a:highlight>
                  <a:srgbClr val="FFFF00"/>
                </a:highligh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請填寫紙本假單</a:t>
            </a:r>
            <a:r>
              <a:rPr lang="zh-TW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， </a:t>
            </a:r>
            <a:r>
              <a:rPr lang="en-US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‟</a:t>
            </a:r>
            <a:r>
              <a:rPr lang="zh-TW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缺課處理欄” 補課說明，應具體明列補課之時間與地點，勿僅填寫「擇期所填具之調、補課」，否則將予以退件處理。</a:t>
            </a:r>
            <a:r>
              <a:rPr lang="zh-TW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其課務</a:t>
            </a:r>
            <a:r>
              <a:rPr lang="zh-TW" altLang="zh-TW" sz="2000" u="sng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應委託適當人員代理</a:t>
            </a:r>
            <a:r>
              <a:rPr lang="zh-TW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，並</a:t>
            </a:r>
            <a:r>
              <a:rPr lang="zh-TW" altLang="zh-TW" sz="2000" u="sng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以本校所學相關領域之專任教師擔任為原則</a:t>
            </a:r>
            <a:r>
              <a:rPr lang="zh-TW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，</a:t>
            </a:r>
            <a:r>
              <a:rPr lang="zh-TW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抑或與其他課程之教師互相協調上課時間。</a:t>
            </a:r>
          </a:p>
          <a:p>
            <a:pPr marL="354013" indent="-239713">
              <a:buNone/>
            </a:pPr>
            <a:r>
              <a:rPr lang="en-US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</a:t>
            </a:r>
            <a:r>
              <a:rPr lang="zh-TW" altLang="zh-TW" sz="2000" u="sng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教學助理或研究生皆不具教師資格</a:t>
            </a:r>
            <a:r>
              <a:rPr lang="zh-TW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，若授課方式為繳交報告或考試，授課教師應出席授課場域，勿僅指派教學助理或研究生在場。</a:t>
            </a:r>
            <a:endParaRPr lang="en-US" altLang="zh-TW" sz="20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54013" indent="-239713">
              <a:buNone/>
            </a:pPr>
            <a:r>
              <a:rPr lang="en-US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</a:t>
            </a:r>
            <a:r>
              <a:rPr lang="zh-TW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除非特殊性質課程（例如：受限於場域或天侯因素），學校課程之安排規範</a:t>
            </a:r>
            <a:r>
              <a:rPr lang="zh-TW" altLang="zh-TW" sz="2000" u="sng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同一門課不得連續授課</a:t>
            </a:r>
            <a:r>
              <a:rPr lang="en-US" altLang="zh-TW" sz="2000" u="sng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</a:t>
            </a:r>
            <a:r>
              <a:rPr lang="zh-TW" altLang="zh-TW" sz="2000" u="sng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節以上</a:t>
            </a:r>
            <a:r>
              <a:rPr lang="zh-TW" altLang="zh-TW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，故有關補代課事宜仍應遵照教育部規定。</a:t>
            </a:r>
            <a:endParaRPr lang="en-US" altLang="zh-TW" sz="20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US" altLang="zh-TW" sz="20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E6448D0-2178-6E6E-BB0C-69BA839E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655FF58-929D-4A77-9779-09B7602BF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5966" y="1152907"/>
            <a:ext cx="1630648" cy="1630648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832BC368-DFF6-40A9-9644-DCA0910E9948}"/>
              </a:ext>
            </a:extLst>
          </p:cNvPr>
          <p:cNvSpPr txBox="1"/>
          <p:nvPr/>
        </p:nvSpPr>
        <p:spPr>
          <a:xfrm>
            <a:off x="10245967" y="2783555"/>
            <a:ext cx="1630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+mn-cs"/>
              </a:rPr>
              <a:t>教師調補課步驟</a:t>
            </a:r>
          </a:p>
        </p:txBody>
      </p:sp>
    </p:spTree>
    <p:extLst>
      <p:ext uri="{BB962C8B-B14F-4D97-AF65-F5344CB8AC3E}">
        <p14:creationId xmlns:p14="http://schemas.microsoft.com/office/powerpoint/2010/main" val="106542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3310" y="25517"/>
            <a:ext cx="7620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u="sng" dirty="0">
                <a:latin typeface="+mj-ea"/>
                <a:cs typeface="Arial" panose="020B0604020202020204" pitchFamily="34" charset="0"/>
              </a:rPr>
              <a:t>教師</a:t>
            </a:r>
            <a:r>
              <a:rPr lang="zh-TW" altLang="en-US" dirty="0">
                <a:latin typeface="+mj-ea"/>
                <a:cs typeface="Arial" panose="020B0604020202020204" pitchFamily="34" charset="0"/>
              </a:rPr>
              <a:t>授課提醒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75519" y="1556792"/>
            <a:ext cx="8773075" cy="484400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zh-TW" altLang="en-US" sz="2400" dirty="0">
                <a:latin typeface="+mn-ea"/>
                <a:cs typeface="Arial" panose="020B0604020202020204" pitchFamily="34" charset="0"/>
              </a:rPr>
              <a:t>依據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109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年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12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月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23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日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109 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學年度第 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3 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次行政會議主席裁示事項：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109 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年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12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月</a:t>
            </a:r>
            <a:r>
              <a:rPr lang="en-US" altLang="zh-TW" sz="2400" dirty="0">
                <a:latin typeface="+mn-ea"/>
                <a:cs typeface="Arial" panose="020B0604020202020204" pitchFamily="34" charset="0"/>
              </a:rPr>
              <a:t>10</a:t>
            </a:r>
            <a:r>
              <a:rPr lang="zh-TW" altLang="en-US" sz="2400" dirty="0">
                <a:latin typeface="+mn-ea"/>
                <a:cs typeface="Arial" panose="020B0604020202020204" pitchFamily="34" charset="0"/>
              </a:rPr>
              <a:t>日召開之學生自治幹部與校長有約會議中有學生代表反映：曾有老師在課堂上討論政治議題及批評師長等言論，請各學系主任轉知各任課教師課堂上言論應自律。</a:t>
            </a:r>
            <a:endParaRPr lang="en-US" altLang="zh-TW" sz="2400" dirty="0">
              <a:latin typeface="+mn-ea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請任課教師授課內容應以教學為主，並謹守行政中立，勿涉及政治言論。</a:t>
            </a:r>
            <a:endParaRPr lang="en-US" altLang="zh-TW" sz="2400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如遇任課教師上課涉及政治批評言論過於嚴重，請同學主動先向系主任反應或教學發展中心反應，方能請教師改善。</a:t>
            </a:r>
            <a:endParaRPr lang="zh-TW" altLang="en-US" sz="24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E05B5E4-5BF1-1239-DBF3-0F4CC5B7C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AF7D0-E28D-4063-B3D8-3C0CB76657EA}" type="slidenum"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858568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3210</Words>
  <Application>Microsoft Office PowerPoint</Application>
  <PresentationFormat>寬螢幕</PresentationFormat>
  <Paragraphs>279</Paragraphs>
  <Slides>46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46</vt:i4>
      </vt:variant>
    </vt:vector>
  </HeadingPairs>
  <TitlesOfParts>
    <vt:vector size="58" baseType="lpstr">
      <vt:lpstr>Microsoft JhengHei UI</vt:lpstr>
      <vt:lpstr>幼圆</vt:lpstr>
      <vt:lpstr>華康中特圓體(P)</vt:lpstr>
      <vt:lpstr>微軟正黑體</vt:lpstr>
      <vt:lpstr>標楷體</vt:lpstr>
      <vt:lpstr>Amatic SC</vt:lpstr>
      <vt:lpstr>Arial</vt:lpstr>
      <vt:lpstr>Calibri</vt:lpstr>
      <vt:lpstr>Century Gothic</vt:lpstr>
      <vt:lpstr>Wingdings</vt:lpstr>
      <vt:lpstr>Wingdings 3</vt:lpstr>
      <vt:lpstr>絲縷</vt:lpstr>
      <vt:lpstr>112學年度第2學期 教學研究會議-教務處手冊資料</vt:lpstr>
      <vt:lpstr>課務組業務報告</vt:lpstr>
      <vt:lpstr>工作職掌-學校課務業務 </vt:lpstr>
      <vt:lpstr>學生選課期程暨注意事項</vt:lpstr>
      <vt:lpstr>學生選課期程暨注意事項</vt:lpstr>
      <vt:lpstr>人工選課公告(含校際選課)</vt:lpstr>
      <vt:lpstr>學生跨校選課 臺灣國立大學系統</vt:lpstr>
      <vt:lpstr>教師請假調課補課代課處理原則(詳細申請步驟說明請掃QRcode)</vt:lpstr>
      <vt:lpstr>教師授課提醒</vt:lpstr>
      <vt:lpstr>招生組業務報告 </vt:lpstr>
      <vt:lpstr>113學年度 自辦招生考試 </vt:lpstr>
      <vt:lpstr>PowerPoint 簡報</vt:lpstr>
      <vt:lpstr>113學年度本校自辦招生考試</vt:lpstr>
      <vt:lpstr>一、學士班單獨招生考試</vt:lpstr>
      <vt:lpstr>二、博士班、碩士班（含在職專班）入學考試</vt:lpstr>
      <vt:lpstr>三、體育學系進修學士班招生考試</vt:lpstr>
      <vt:lpstr>四、學士班暑假轉學考試</vt:lpstr>
      <vt:lpstr>PowerPoint 簡報</vt:lpstr>
      <vt:lpstr>PowerPoint 簡報</vt:lpstr>
      <vt:lpstr>PowerPoint 簡報</vt:lpstr>
      <vt:lpstr>註冊組業務報告</vt:lpstr>
      <vt:lpstr>業務項目-承辦作業</vt:lpstr>
      <vt:lpstr>業務說明-學生人數</vt:lpstr>
      <vt:lpstr>業務說明-學生人數</vt:lpstr>
      <vt:lpstr>業務說明-學生人數</vt:lpstr>
      <vt:lpstr>業務說明-新生註冊率</vt:lpstr>
      <vt:lpstr>業務說明-新生註冊率</vt:lpstr>
      <vt:lpstr>業務說明-就學穩定率</vt:lpstr>
      <vt:lpstr>業務說明-就學穩定率</vt:lpstr>
      <vt:lpstr>業務宣導-學期成績</vt:lpstr>
      <vt:lpstr>業務宣導-學期成績</vt:lpstr>
      <vt:lpstr>業務宣導-學位論文</vt:lpstr>
      <vt:lpstr>業務宣導-學位論文</vt:lpstr>
      <vt:lpstr>業務宣導-學位論文</vt:lpstr>
      <vt:lpstr>業務宣導-法規修訂</vt:lpstr>
      <vt:lpstr>業務宣導-法規相關</vt:lpstr>
      <vt:lpstr>業務宣導-教育部函示</vt:lpstr>
      <vt:lpstr>教學發展中心業務報告</vt:lpstr>
      <vt:lpstr>PowerPoint 簡報</vt:lpstr>
      <vt:lpstr>PowerPoint 簡報</vt:lpstr>
      <vt:lpstr>112-1學期重要記事</vt:lpstr>
      <vt:lpstr>112-2學期規劃事項</vt:lpstr>
      <vt:lpstr>PowerPoint 簡報</vt:lpstr>
      <vt:lpstr>112-2學期規劃事項</vt:lpstr>
      <vt:lpstr>112-2學期規劃事項</vt:lpstr>
      <vt:lpstr>感謝閱覽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112學年度第2學期 教學研究會議-教務處手冊資料</dc:title>
  <dc:creator>admin</dc:creator>
  <cp:lastModifiedBy>admin</cp:lastModifiedBy>
  <cp:revision>133</cp:revision>
  <dcterms:created xsi:type="dcterms:W3CDTF">2021-01-07T08:56:55Z</dcterms:created>
  <dcterms:modified xsi:type="dcterms:W3CDTF">2024-02-06T21:07:10Z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74068000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