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 id="2147483715" r:id="rId2"/>
    <p:sldMasterId id="2147483734" r:id="rId3"/>
  </p:sldMasterIdLst>
  <p:notesMasterIdLst>
    <p:notesMasterId r:id="rId54"/>
  </p:notesMasterIdLst>
  <p:handoutMasterIdLst>
    <p:handoutMasterId r:id="rId55"/>
  </p:handoutMasterIdLst>
  <p:sldIdLst>
    <p:sldId id="314" r:id="rId4"/>
    <p:sldId id="327" r:id="rId5"/>
    <p:sldId id="410" r:id="rId6"/>
    <p:sldId id="411" r:id="rId7"/>
    <p:sldId id="323" r:id="rId8"/>
    <p:sldId id="412" r:id="rId9"/>
    <p:sldId id="413" r:id="rId10"/>
    <p:sldId id="414" r:id="rId11"/>
    <p:sldId id="391" r:id="rId12"/>
    <p:sldId id="416" r:id="rId13"/>
    <p:sldId id="415" r:id="rId14"/>
    <p:sldId id="349" r:id="rId15"/>
    <p:sldId id="418" r:id="rId16"/>
    <p:sldId id="351" r:id="rId17"/>
    <p:sldId id="352" r:id="rId18"/>
    <p:sldId id="353" r:id="rId19"/>
    <p:sldId id="354" r:id="rId20"/>
    <p:sldId id="395" r:id="rId21"/>
    <p:sldId id="396" r:id="rId22"/>
    <p:sldId id="398" r:id="rId23"/>
    <p:sldId id="401" r:id="rId24"/>
    <p:sldId id="355" r:id="rId25"/>
    <p:sldId id="356" r:id="rId26"/>
    <p:sldId id="357" r:id="rId27"/>
    <p:sldId id="358" r:id="rId28"/>
    <p:sldId id="359" r:id="rId29"/>
    <p:sldId id="419" r:id="rId30"/>
    <p:sldId id="420" r:id="rId31"/>
    <p:sldId id="399" r:id="rId32"/>
    <p:sldId id="281" r:id="rId33"/>
    <p:sldId id="364" r:id="rId34"/>
    <p:sldId id="390" r:id="rId35"/>
    <p:sldId id="365" r:id="rId36"/>
    <p:sldId id="366" r:id="rId37"/>
    <p:sldId id="443" r:id="rId38"/>
    <p:sldId id="368" r:id="rId39"/>
    <p:sldId id="369" r:id="rId40"/>
    <p:sldId id="389" r:id="rId41"/>
    <p:sldId id="371" r:id="rId42"/>
    <p:sldId id="384" r:id="rId43"/>
    <p:sldId id="387" r:id="rId44"/>
    <p:sldId id="328" r:id="rId45"/>
    <p:sldId id="436" r:id="rId46"/>
    <p:sldId id="437" r:id="rId47"/>
    <p:sldId id="438" r:id="rId48"/>
    <p:sldId id="439" r:id="rId49"/>
    <p:sldId id="440" r:id="rId50"/>
    <p:sldId id="441" r:id="rId51"/>
    <p:sldId id="442" r:id="rId52"/>
    <p:sldId id="278" r:id="rId53"/>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ECEAE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588" autoAdjust="0"/>
  </p:normalViewPr>
  <p:slideViewPr>
    <p:cSldViewPr snapToGrid="0">
      <p:cViewPr varScale="1">
        <p:scale>
          <a:sx n="87" d="100"/>
          <a:sy n="87" d="100"/>
        </p:scale>
        <p:origin x="638" y="34"/>
      </p:cViewPr>
      <p:guideLst/>
    </p:cSldViewPr>
  </p:slideViewPr>
  <p:notesTextViewPr>
    <p:cViewPr>
      <p:scale>
        <a:sx n="1" d="1"/>
        <a:sy n="1" d="1"/>
      </p:scale>
      <p:origin x="0" y="0"/>
    </p:cViewPr>
  </p:notesTextViewPr>
  <p:notesViewPr>
    <p:cSldViewPr snapToGrid="0" showGuides="1">
      <p:cViewPr varScale="1">
        <p:scale>
          <a:sx n="89" d="100"/>
          <a:sy n="89" d="100"/>
        </p:scale>
        <p:origin x="379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BF8AA9-BE99-486B-AA46-9631EA0B11BF}" type="datetime1">
              <a:rPr lang="zh-TW" altLang="en-US" smtClean="0">
                <a:latin typeface="微軟正黑體" panose="020B0604030504040204" pitchFamily="34" charset="-120"/>
                <a:ea typeface="微軟正黑體" panose="020B0604030504040204" pitchFamily="34" charset="-120"/>
              </a:rPr>
              <a:t>2025/2/7</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910782-FDC2-4F7C-A018-7A502E5089C7}"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E8E507C4-1DB8-445C-B80B-6E47E6081349}" type="datetime1">
              <a:rPr lang="zh-TW" altLang="en-US" smtClean="0"/>
              <a:pPr/>
              <a:t>2025/2/7</a:t>
            </a:fld>
            <a:endParaRPr lang="zh-TW" altLang="en-US" dirty="0"/>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9C936D52-512B-47DE-BC94-6C88A56CE986}" type="slidenum">
              <a:rPr lang="en-US" altLang="zh-TW" smtClean="0"/>
              <a:pPr/>
              <a:t>‹#›</a:t>
            </a:fld>
            <a:endParaRPr lang="zh-TW" altLang="en-US" dirty="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2pPr>
    <a:lvl3pPr marL="9144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3pPr>
    <a:lvl4pPr marL="13716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4pPr>
    <a:lvl5pPr marL="18288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kern="100" dirty="0">
                <a:effectLst/>
                <a:latin typeface="Arial" panose="020B0604020202020204" pitchFamily="34" charset="0"/>
                <a:cs typeface="Times New Roman" panose="02020603050405020304" pitchFamily="18" charset="0"/>
              </a:rPr>
              <a:t>各位大家好</a:t>
            </a:r>
            <a:r>
              <a:rPr lang="zh-TW" altLang="en-US" sz="1800" kern="100">
                <a:effectLst/>
                <a:latin typeface="Arial" panose="020B0604020202020204" pitchFamily="34" charset="0"/>
                <a:cs typeface="Times New Roman" panose="02020603050405020304" pitchFamily="18" charset="0"/>
              </a:rPr>
              <a:t>，</a:t>
            </a:r>
            <a:r>
              <a:rPr lang="zh-TW" altLang="zh-TW" sz="1800" kern="100">
                <a:effectLst/>
                <a:latin typeface="Arial" panose="020B0604020202020204" pitchFamily="34" charset="0"/>
                <a:cs typeface="Times New Roman" panose="02020603050405020304" pitchFamily="18" charset="0"/>
              </a:rPr>
              <a:t>在</a:t>
            </a:r>
            <a:r>
              <a:rPr lang="zh-TW" altLang="en-US" sz="1800" kern="100">
                <a:effectLst/>
                <a:latin typeface="Arial" panose="020B0604020202020204" pitchFamily="34" charset="0"/>
                <a:cs typeface="Times New Roman" panose="02020603050405020304" pitchFamily="18" charset="0"/>
              </a:rPr>
              <a:t>此</a:t>
            </a:r>
            <a:r>
              <a:rPr lang="zh-TW" altLang="zh-TW" sz="1800" kern="100">
                <a:effectLst/>
                <a:latin typeface="Arial" panose="020B0604020202020204" pitchFamily="34" charset="0"/>
                <a:cs typeface="Times New Roman" panose="02020603050405020304" pitchFamily="18" charset="0"/>
              </a:rPr>
              <a:t>跟</a:t>
            </a:r>
            <a:r>
              <a:rPr lang="zh-TW" altLang="zh-TW" sz="1800" kern="100" dirty="0">
                <a:effectLst/>
                <a:latin typeface="Arial" panose="020B0604020202020204" pitchFamily="34" charset="0"/>
                <a:cs typeface="Times New Roman" panose="02020603050405020304" pitchFamily="18" charset="0"/>
              </a:rPr>
              <a:t>大家針對教務處</a:t>
            </a:r>
            <a:r>
              <a:rPr lang="zh-TW" altLang="en-US" sz="1800" kern="100" dirty="0">
                <a:effectLst/>
                <a:latin typeface="Arial" panose="020B0604020202020204" pitchFamily="34" charset="0"/>
                <a:cs typeface="Times New Roman" panose="02020603050405020304" pitchFamily="18" charset="0"/>
              </a:rPr>
              <a:t>各項行政工作</a:t>
            </a:r>
            <a:r>
              <a:rPr lang="zh-TW" altLang="zh-TW" sz="1800" kern="100" dirty="0">
                <a:effectLst/>
                <a:latin typeface="Arial" panose="020B0604020202020204" pitchFamily="34" charset="0"/>
                <a:cs typeface="Times New Roman" panose="02020603050405020304" pitchFamily="18" charset="0"/>
              </a:rPr>
              <a:t>進行業務報告</a:t>
            </a:r>
            <a:r>
              <a:rPr lang="zh-TW" altLang="en-US" sz="1800" kern="100" dirty="0">
                <a:effectLst/>
                <a:latin typeface="Arial" panose="020B0604020202020204" pitchFamily="34" charset="0"/>
                <a:cs typeface="Times New Roman" panose="02020603050405020304" pitchFamily="18" charset="0"/>
              </a:rPr>
              <a:t>。</a:t>
            </a:r>
            <a:endParaRPr lang="zh-TW" altLang="zh-TW" sz="1800" kern="100" dirty="0">
              <a:effectLst/>
              <a:latin typeface="Arial" panose="020B0604020202020204" pitchFamily="34" charset="0"/>
              <a:cs typeface="Times New Roman" panose="02020603050405020304" pitchFamily="18" charset="0"/>
            </a:endParaRPr>
          </a:p>
          <a:p>
            <a:r>
              <a:rPr lang="zh-TW" altLang="zh-TW" sz="1800" kern="100" dirty="0">
                <a:effectLst/>
                <a:latin typeface="Arial" panose="020B0604020202020204" pitchFamily="34" charset="0"/>
                <a:cs typeface="Times New Roman" panose="02020603050405020304" pitchFamily="18" charset="0"/>
              </a:rPr>
              <a:t>教務處有課務組、招生組、註冊組還有教學發展中心共</a:t>
            </a:r>
            <a:r>
              <a:rPr lang="en-US" altLang="zh-TW" sz="1800" kern="100" dirty="0">
                <a:effectLst/>
                <a:latin typeface="Arial" panose="020B0604020202020204" pitchFamily="34" charset="0"/>
                <a:cs typeface="Times New Roman" panose="02020603050405020304" pitchFamily="18" charset="0"/>
              </a:rPr>
              <a:t>4</a:t>
            </a:r>
            <a:r>
              <a:rPr lang="zh-TW" altLang="zh-TW" sz="1800" kern="100" dirty="0">
                <a:effectLst/>
                <a:latin typeface="Arial" panose="020B0604020202020204" pitchFamily="34" charset="0"/>
                <a:cs typeface="Times New Roman" panose="02020603050405020304" pitchFamily="18" charset="0"/>
              </a:rPr>
              <a:t>個單位</a:t>
            </a:r>
            <a:r>
              <a:rPr lang="zh-TW" altLang="en-US" sz="1800" kern="100" dirty="0">
                <a:effectLst/>
                <a:latin typeface="Arial" panose="020B0604020202020204" pitchFamily="34" charset="0"/>
                <a:cs typeface="Times New Roman" panose="02020603050405020304" pitchFamily="18" charset="0"/>
              </a:rPr>
              <a:t>。</a:t>
            </a:r>
            <a:endParaRPr lang="zh-TW" altLang="zh-TW" sz="1800" kern="100" dirty="0">
              <a:effectLst/>
              <a:latin typeface="Arial" panose="020B0604020202020204" pitchFamily="34" charset="0"/>
              <a:cs typeface="Times New Roman" panose="02020603050405020304" pitchFamily="18" charset="0"/>
            </a:endParaRPr>
          </a:p>
          <a:p>
            <a:r>
              <a:rPr lang="zh-TW" altLang="zh-TW" sz="1800" kern="100" dirty="0">
                <a:effectLst/>
                <a:latin typeface="Arial" panose="020B0604020202020204" pitchFamily="34" charset="0"/>
                <a:cs typeface="Times New Roman" panose="02020603050405020304" pitchFamily="18" charset="0"/>
              </a:rPr>
              <a:t>將在後面</a:t>
            </a:r>
            <a:r>
              <a:rPr lang="zh-TW" altLang="en-US" sz="1800" kern="100" dirty="0">
                <a:effectLst/>
                <a:latin typeface="Arial" panose="020B0604020202020204" pitchFamily="34" charset="0"/>
                <a:cs typeface="Times New Roman" panose="02020603050405020304" pitchFamily="18" charset="0"/>
              </a:rPr>
              <a:t>分別</a:t>
            </a:r>
            <a:r>
              <a:rPr lang="zh-TW" altLang="zh-TW" sz="1800" kern="100" dirty="0">
                <a:effectLst/>
                <a:latin typeface="Arial" panose="020B0604020202020204" pitchFamily="34" charset="0"/>
                <a:cs typeface="Times New Roman" panose="02020603050405020304" pitchFamily="18" charset="0"/>
              </a:rPr>
              <a:t>跟大家報告</a:t>
            </a:r>
            <a:r>
              <a:rPr lang="zh-TW" altLang="en-US" sz="1800" kern="100" dirty="0">
                <a:effectLst/>
                <a:latin typeface="Arial" panose="020B0604020202020204" pitchFamily="34" charset="0"/>
                <a:cs typeface="Times New Roman" panose="02020603050405020304" pitchFamily="18" charset="0"/>
              </a:rPr>
              <a:t>，</a:t>
            </a:r>
            <a:r>
              <a:rPr lang="zh-TW" altLang="zh-TW" sz="1800" kern="100" dirty="0">
                <a:effectLst/>
                <a:latin typeface="Arial" panose="020B0604020202020204" pitchFamily="34" charset="0"/>
                <a:cs typeface="Times New Roman" panose="02020603050405020304" pitchFamily="18" charset="0"/>
              </a:rPr>
              <a:t>相關</a:t>
            </a:r>
            <a:r>
              <a:rPr lang="zh-TW" altLang="en-US" sz="1800" kern="100" dirty="0">
                <a:effectLst/>
                <a:latin typeface="Arial" panose="020B0604020202020204" pitchFamily="34" charset="0"/>
                <a:cs typeface="Times New Roman" panose="02020603050405020304" pitchFamily="18" charset="0"/>
              </a:rPr>
              <a:t>重要文字</a:t>
            </a:r>
            <a:r>
              <a:rPr lang="zh-TW" altLang="zh-TW" sz="1800" kern="100" dirty="0">
                <a:effectLst/>
                <a:latin typeface="Arial" panose="020B0604020202020204" pitchFamily="34" charset="0"/>
                <a:cs typeface="Times New Roman" panose="02020603050405020304" pitchFamily="18" charset="0"/>
              </a:rPr>
              <a:t>內容</a:t>
            </a:r>
            <a:r>
              <a:rPr lang="zh-TW" altLang="en-US" sz="1800" kern="100" dirty="0">
                <a:effectLst/>
                <a:latin typeface="Arial" panose="020B0604020202020204" pitchFamily="34" charset="0"/>
                <a:cs typeface="Times New Roman" panose="02020603050405020304" pitchFamily="18" charset="0"/>
              </a:rPr>
              <a:t>，</a:t>
            </a:r>
            <a:endParaRPr lang="zh-TW" altLang="zh-TW" sz="1800" kern="100" dirty="0">
              <a:effectLst/>
              <a:latin typeface="Arial" panose="020B0604020202020204" pitchFamily="34" charset="0"/>
              <a:cs typeface="Times New Roman" panose="02020603050405020304" pitchFamily="18" charset="0"/>
            </a:endParaRPr>
          </a:p>
          <a:p>
            <a:r>
              <a:rPr lang="zh-TW" altLang="zh-TW" sz="1800" kern="100" dirty="0">
                <a:effectLst/>
                <a:latin typeface="Arial" panose="020B0604020202020204" pitchFamily="34" charset="0"/>
                <a:cs typeface="Times New Roman" panose="02020603050405020304" pitchFamily="18" charset="0"/>
              </a:rPr>
              <a:t>大家可以掃描</a:t>
            </a:r>
            <a:r>
              <a:rPr lang="en-US" altLang="zh-TW" sz="1800" kern="100" dirty="0">
                <a:effectLst/>
                <a:latin typeface="Arial" panose="020B0604020202020204" pitchFamily="34" charset="0"/>
                <a:cs typeface="Times New Roman" panose="02020603050405020304" pitchFamily="18" charset="0"/>
              </a:rPr>
              <a:t>QR Code</a:t>
            </a:r>
            <a:r>
              <a:rPr lang="zh-TW" altLang="en-US" sz="1800" kern="100" dirty="0">
                <a:effectLst/>
                <a:latin typeface="Arial" panose="020B0604020202020204" pitchFamily="34" charset="0"/>
                <a:cs typeface="Times New Roman" panose="02020603050405020304" pitchFamily="18" charset="0"/>
              </a:rPr>
              <a:t>取</a:t>
            </a:r>
            <a:r>
              <a:rPr lang="zh-TW" altLang="zh-TW" sz="1800" kern="100" dirty="0">
                <a:effectLst/>
                <a:latin typeface="Arial" panose="020B0604020202020204" pitchFamily="34" charset="0"/>
                <a:cs typeface="Times New Roman" panose="02020603050405020304" pitchFamily="18" charset="0"/>
              </a:rPr>
              <a:t>得相關</a:t>
            </a:r>
            <a:r>
              <a:rPr lang="zh-TW" altLang="en-US" sz="1800" kern="100" dirty="0">
                <a:effectLst/>
                <a:latin typeface="Arial" panose="020B0604020202020204" pitchFamily="34" charset="0"/>
                <a:cs typeface="Times New Roman" panose="02020603050405020304" pitchFamily="18" charset="0"/>
              </a:rPr>
              <a:t>電子檔及觀看說明影片。</a:t>
            </a:r>
            <a:endParaRPr lang="zh-TW" altLang="zh-TW" sz="1800" kern="100" dirty="0">
              <a:effectLst/>
              <a:latin typeface="Arial" panose="020B0604020202020204" pitchFamily="34" charset="0"/>
              <a:cs typeface="Times New Roman" panose="02020603050405020304" pitchFamily="18" charset="0"/>
            </a:endParaRPr>
          </a:p>
          <a:p>
            <a:r>
              <a:rPr lang="zh-TW" altLang="en-US" sz="1800" kern="100" dirty="0">
                <a:effectLst/>
                <a:latin typeface="Arial" panose="020B0604020202020204" pitchFamily="34" charset="0"/>
                <a:cs typeface="Times New Roman" panose="02020603050405020304" pitchFamily="18" charset="0"/>
              </a:rPr>
              <a:t>數位資料都放</a:t>
            </a:r>
            <a:r>
              <a:rPr lang="zh-TW" altLang="zh-TW" sz="1800" kern="100" dirty="0">
                <a:effectLst/>
                <a:latin typeface="Arial" panose="020B0604020202020204" pitchFamily="34" charset="0"/>
                <a:cs typeface="Times New Roman" panose="02020603050405020304" pitchFamily="18" charset="0"/>
              </a:rPr>
              <a:t>在我們學校數位學習平臺中</a:t>
            </a:r>
            <a:r>
              <a:rPr lang="zh-TW" altLang="en-US" sz="1800" kern="100" dirty="0">
                <a:effectLst/>
                <a:latin typeface="Arial" panose="020B0604020202020204" pitchFamily="34" charset="0"/>
                <a:cs typeface="Times New Roman" panose="02020603050405020304" pitchFamily="18" charset="0"/>
              </a:rPr>
              <a:t>，請</a:t>
            </a:r>
            <a:r>
              <a:rPr lang="zh-TW" altLang="zh-TW" sz="1800" kern="100" dirty="0">
                <a:effectLst/>
                <a:latin typeface="Arial" panose="020B0604020202020204" pitchFamily="34" charset="0"/>
                <a:cs typeface="Times New Roman" panose="02020603050405020304" pitchFamily="18" charset="0"/>
              </a:rPr>
              <a:t>大家</a:t>
            </a:r>
            <a:r>
              <a:rPr lang="zh-TW" altLang="en-US" sz="1800" kern="100" dirty="0">
                <a:effectLst/>
                <a:latin typeface="Arial" panose="020B0604020202020204" pitchFamily="34" charset="0"/>
                <a:cs typeface="Times New Roman" panose="02020603050405020304" pitchFamily="18" charset="0"/>
              </a:rPr>
              <a:t>撥空</a:t>
            </a:r>
            <a:r>
              <a:rPr lang="zh-TW" altLang="zh-TW" sz="1800" kern="100" dirty="0">
                <a:effectLst/>
                <a:latin typeface="Arial" panose="020B0604020202020204" pitchFamily="34" charset="0"/>
                <a:cs typeface="Times New Roman" panose="02020603050405020304" pitchFamily="18" charset="0"/>
              </a:rPr>
              <a:t>閱覽</a:t>
            </a:r>
            <a:r>
              <a:rPr lang="zh-TW" altLang="en-US" sz="1800" kern="100" dirty="0">
                <a:effectLst/>
                <a:latin typeface="Arial" panose="020B0604020202020204" pitchFamily="34" charset="0"/>
                <a:cs typeface="Times New Roman" panose="02020603050405020304" pitchFamily="18" charset="0"/>
              </a:rPr>
              <a:t>。</a:t>
            </a:r>
            <a:endParaRPr lang="zh-TW" altLang="zh-TW" sz="1800" kern="100" dirty="0">
              <a:effectLst/>
              <a:latin typeface="Arial" panose="020B0604020202020204" pitchFamily="34" charset="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83836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54013" indent="-239713">
              <a:lnSpc>
                <a:spcPct val="150000"/>
              </a:lnSpc>
              <a:buNone/>
            </a:pPr>
            <a:r>
              <a:rPr lang="zh-TW" altLang="en-US" sz="1200"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有關本校運動專長課程授課教師，因帶領該專長學生至校外參與競賽活動，而衍生之運動專長課程調補課事宜，考量修課學生多為該運動專長課程修課學生，</a:t>
            </a:r>
            <a:r>
              <a:rPr lang="zh-TW" altLang="en-US" sz="1200" u="sng" kern="12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請該授課教師於校外參賽活動之申請公文中敘明其修課學生的參賽情形；如有其他未隨隊參賽之該運動專長課程修課學生，則須於公文內進一步敘明其課程學習安排方式 </a:t>
            </a:r>
            <a:r>
              <a:rPr lang="en-US" altLang="zh-TW" sz="1200" u="sng" kern="12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u="sng" kern="12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如委由在校之專任運動教練指導訓練</a:t>
            </a:r>
            <a:r>
              <a:rPr lang="en-US" altLang="zh-TW" sz="1200" u="sng" kern="12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。完成前述部分且其公文獲得核定後則為憑據，無需針對該運動專長課程進行線上調補課申請。非屬前述運動專長課程者，則應進行調補課作業。</a:t>
            </a:r>
            <a:endParaRPr lang="en-US" altLang="zh-TW" sz="1200"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1117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最後，我們要提醒所有教師在授課時應注意兩點</a:t>
            </a:r>
            <a:r>
              <a:rPr lang="zh-TW" altLang="en-US" sz="1200" kern="1200" dirty="0">
                <a:solidFill>
                  <a:schemeClr val="tx1"/>
                </a:solidFill>
                <a:effectLst/>
                <a:cs typeface="+mn-cs"/>
              </a:rPr>
              <a:t>：</a:t>
            </a:r>
            <a:r>
              <a:rPr lang="zh-TW" altLang="zh-TW" sz="1200" kern="1200" dirty="0">
                <a:solidFill>
                  <a:schemeClr val="tx1"/>
                </a:solidFill>
                <a:effectLst/>
                <a:cs typeface="+mn-cs"/>
              </a:rPr>
              <a:t>首先，教學內容和方式應以教育專業為核心，並積極推廣性別平等理念，為學生樹立正面的學術榜樣。其次，為保護智慧財產權，請教師提醒並引導學生使用正版教科書，避免非法影印。這兩點不僅關乎教學品質，也涉及學校的社會責任，希望大家能夠重視並落實。</a:t>
            </a:r>
            <a:endParaRPr lang="en-US" altLang="zh-TW" sz="1200" kern="1200" dirty="0">
              <a:solidFill>
                <a:schemeClr val="tx1"/>
              </a:solidFill>
              <a:effectLs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cs typeface="Arial" panose="020B0604020202020204" pitchFamily="34" charset="0"/>
              </a:rPr>
              <a:t>此外，行政大樓</a:t>
            </a:r>
            <a:r>
              <a:rPr lang="en-US" altLang="zh-TW" sz="1200" u="sng" dirty="0">
                <a:solidFill>
                  <a:srgbClr val="FF0000"/>
                </a:solidFill>
                <a:cs typeface="Arial" panose="020B0604020202020204" pitchFamily="34" charset="0"/>
              </a:rPr>
              <a:t>403</a:t>
            </a:r>
            <a:r>
              <a:rPr lang="zh-TW" altLang="en-US" sz="1200" u="sng" dirty="0">
                <a:solidFill>
                  <a:srgbClr val="FF0000"/>
                </a:solidFill>
                <a:cs typeface="Arial" panose="020B0604020202020204" pitchFamily="34" charset="0"/>
              </a:rPr>
              <a:t>智慧教室</a:t>
            </a:r>
            <a:r>
              <a:rPr lang="zh-TW" altLang="en-US" sz="1200" dirty="0">
                <a:cs typeface="Arial" panose="020B0604020202020204" pitchFamily="34" charset="0"/>
              </a:rPr>
              <a:t>已建置完畢，如有教學需求的老師，歡迎多加利用，如有相關借用與使用疑問，請洽詢課務組。最後，</a:t>
            </a:r>
            <a:r>
              <a:rPr lang="zh-TW" altLang="en-US" sz="1200" dirty="0"/>
              <a:t>為維護良好之教學環境，請提醒教師及同學於課後關閉教室及各術科場地之電源（包含</a:t>
            </a:r>
            <a:r>
              <a:rPr lang="en-US" altLang="zh-TW" sz="1200" dirty="0"/>
              <a:t>E</a:t>
            </a:r>
            <a:r>
              <a:rPr lang="zh-TW" altLang="en-US" sz="1200" dirty="0"/>
              <a:t>化設備、電燈及冷氣），並協助維護教學設備及環境清潔。 </a:t>
            </a:r>
            <a:endParaRPr lang="zh-TW" altLang="en-US" sz="1200" dirty="0">
              <a:cs typeface="Arial" panose="020B0604020202020204"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6748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00" dirty="0">
                <a:effectLst/>
                <a:latin typeface="Arial" panose="020B0604020202020204" pitchFamily="34" charset="0"/>
                <a:cs typeface="Times New Roman" panose="02020603050405020304" pitchFamily="18" charset="0"/>
              </a:rPr>
              <a:t>再來</a:t>
            </a:r>
            <a:r>
              <a:rPr lang="zh-TW" altLang="zh-TW" sz="1200" kern="100" dirty="0">
                <a:effectLst/>
                <a:latin typeface="Arial" panose="020B0604020202020204" pitchFamily="34" charset="0"/>
                <a:cs typeface="Times New Roman" panose="02020603050405020304" pitchFamily="18" charset="0"/>
              </a:rPr>
              <a:t>跟大家</a:t>
            </a:r>
            <a:r>
              <a:rPr lang="zh-TW" altLang="en-US" sz="1200" kern="100" dirty="0">
                <a:effectLst/>
                <a:latin typeface="Arial" panose="020B0604020202020204" pitchFamily="34" charset="0"/>
                <a:cs typeface="Times New Roman" panose="02020603050405020304" pitchFamily="18" charset="0"/>
              </a:rPr>
              <a:t>說明</a:t>
            </a:r>
            <a:r>
              <a:rPr lang="zh-TW" altLang="en-US" dirty="0"/>
              <a:t>註冊組業務</a:t>
            </a:r>
          </a:p>
        </p:txBody>
      </p:sp>
      <p:sp>
        <p:nvSpPr>
          <p:cNvPr id="4" name="投影片編號版面配置區 3"/>
          <p:cNvSpPr>
            <a:spLocks noGrp="1"/>
          </p:cNvSpPr>
          <p:nvPr>
            <p:ph type="sldNum" sz="quarter" idx="5"/>
          </p:nvPr>
        </p:nvSpPr>
        <p:spPr/>
        <p:txBody>
          <a:bodyPr/>
          <a:lstStyle/>
          <a:p>
            <a:fld id="{9C936D52-512B-47DE-BC94-6C88A56CE986}" type="slidenum">
              <a:rPr lang="en-US" altLang="zh-TW" smtClean="0"/>
              <a:pPr/>
              <a:t>12</a:t>
            </a:fld>
            <a:endParaRPr lang="zh-TW" altLang="en-US" dirty="0"/>
          </a:p>
        </p:txBody>
      </p:sp>
    </p:spTree>
    <p:extLst>
      <p:ext uri="{BB962C8B-B14F-4D97-AF65-F5344CB8AC3E}">
        <p14:creationId xmlns:p14="http://schemas.microsoft.com/office/powerpoint/2010/main" val="91375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註冊組主要業務項目為辦理學生學籍與成績相關作業，學籍業務包含新生報到遞補、註冊</a:t>
            </a:r>
            <a:r>
              <a:rPr lang="en-US" altLang="zh-TW" dirty="0"/>
              <a:t>(</a:t>
            </a:r>
            <a:r>
              <a:rPr lang="zh-TW" altLang="en-US" dirty="0"/>
              <a:t>學費</a:t>
            </a:r>
            <a:r>
              <a:rPr lang="en-US" altLang="zh-TW" dirty="0"/>
              <a:t>)</a:t>
            </a:r>
            <a:r>
              <a:rPr lang="zh-TW" altLang="en-US" dirty="0"/>
              <a:t>催繳、休退復學作業，以及畢業</a:t>
            </a:r>
            <a:r>
              <a:rPr lang="zh-TW" altLang="en-US"/>
              <a:t>離校證書等</a:t>
            </a:r>
            <a:r>
              <a:rPr lang="zh-TW" altLang="en-US" dirty="0"/>
              <a:t>相關事宜；成績業務則包含成績預警、學期成績登錄等作業。另配合學生與校友需求，核發學籍</a:t>
            </a:r>
            <a:r>
              <a:rPr lang="en-US" altLang="zh-TW" dirty="0"/>
              <a:t>(</a:t>
            </a:r>
            <a:r>
              <a:rPr lang="zh-TW" altLang="en-US" dirty="0"/>
              <a:t>如修業證明</a:t>
            </a:r>
            <a:r>
              <a:rPr lang="en-US" altLang="zh-TW" dirty="0"/>
              <a:t>)</a:t>
            </a:r>
            <a:r>
              <a:rPr lang="zh-TW" altLang="en-US" dirty="0"/>
              <a:t>與成績</a:t>
            </a:r>
            <a:r>
              <a:rPr lang="en-US" altLang="zh-TW" dirty="0"/>
              <a:t>(</a:t>
            </a:r>
            <a:r>
              <a:rPr lang="zh-TW" altLang="en-US" dirty="0"/>
              <a:t>如歷年成績單</a:t>
            </a:r>
            <a:r>
              <a:rPr lang="en-US" altLang="zh-TW" dirty="0"/>
              <a:t>)</a:t>
            </a:r>
            <a:r>
              <a:rPr lang="zh-TW" altLang="en-US" dirty="0"/>
              <a:t>相關證明。</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95425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本校</a:t>
            </a:r>
            <a:r>
              <a:rPr lang="en-US" altLang="zh-TW" dirty="0"/>
              <a:t>113</a:t>
            </a:r>
            <a:r>
              <a:rPr lang="zh-TW" altLang="en-US" dirty="0"/>
              <a:t>學年度第</a:t>
            </a:r>
            <a:r>
              <a:rPr lang="en-US" altLang="zh-TW" dirty="0"/>
              <a:t>1</a:t>
            </a:r>
            <a:r>
              <a:rPr lang="zh-TW" altLang="en-US" dirty="0"/>
              <a:t>學期在校學生人數為</a:t>
            </a:r>
            <a:r>
              <a:rPr lang="en-US" altLang="zh-TW" dirty="0"/>
              <a:t>3090</a:t>
            </a:r>
            <a:r>
              <a:rPr lang="zh-TW" altLang="en-US" dirty="0"/>
              <a:t>人</a:t>
            </a:r>
            <a:r>
              <a:rPr lang="en-US" altLang="zh-TW" dirty="0"/>
              <a:t>(</a:t>
            </a:r>
            <a:r>
              <a:rPr lang="zh-TW" altLang="en-US" dirty="0"/>
              <a:t>基準日：校庫填報日</a:t>
            </a:r>
            <a:r>
              <a:rPr lang="en-US" altLang="zh-TW" dirty="0"/>
              <a:t>113</a:t>
            </a:r>
            <a:r>
              <a:rPr lang="zh-TW" altLang="en-US" dirty="0"/>
              <a:t>年</a:t>
            </a:r>
            <a:r>
              <a:rPr lang="en-US" altLang="zh-TW" dirty="0"/>
              <a:t>10</a:t>
            </a:r>
            <a:r>
              <a:rPr lang="zh-TW" altLang="en-US" dirty="0"/>
              <a:t>月</a:t>
            </a:r>
            <a:r>
              <a:rPr lang="en-US" altLang="zh-TW" dirty="0"/>
              <a:t>15</a:t>
            </a:r>
            <a:r>
              <a:rPr lang="zh-TW" altLang="en-US" dirty="0"/>
              <a:t>日</a:t>
            </a:r>
            <a:r>
              <a:rPr lang="en-US" altLang="zh-TW" dirty="0"/>
              <a:t>)</a:t>
            </a:r>
            <a:r>
              <a:rPr lang="zh-TW" altLang="en-US" dirty="0"/>
              <a:t>，其中，碩博班</a:t>
            </a:r>
            <a:r>
              <a:rPr lang="en-US" altLang="zh-TW" dirty="0"/>
              <a:t>429</a:t>
            </a:r>
            <a:r>
              <a:rPr lang="zh-TW" altLang="en-US" dirty="0"/>
              <a:t>人、學士班</a:t>
            </a:r>
            <a:r>
              <a:rPr lang="en-US" altLang="zh-TW" dirty="0"/>
              <a:t>2338</a:t>
            </a:r>
            <a:r>
              <a:rPr lang="zh-TW" altLang="en-US" dirty="0"/>
              <a:t>人、進修學士班</a:t>
            </a:r>
            <a:r>
              <a:rPr lang="en-US" altLang="zh-TW" dirty="0"/>
              <a:t>323</a:t>
            </a:r>
            <a:r>
              <a:rPr lang="zh-TW" altLang="en-US" dirty="0"/>
              <a:t>人。</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26680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本校</a:t>
            </a:r>
            <a:r>
              <a:rPr lang="en-US" altLang="zh-TW" dirty="0"/>
              <a:t>113</a:t>
            </a:r>
            <a:r>
              <a:rPr lang="zh-TW" altLang="en-US" dirty="0"/>
              <a:t>學年度第</a:t>
            </a:r>
            <a:r>
              <a:rPr lang="en-US" altLang="zh-TW" dirty="0"/>
              <a:t>1</a:t>
            </a:r>
            <a:r>
              <a:rPr lang="zh-TW" altLang="en-US" dirty="0"/>
              <a:t>學期休學學生人數為</a:t>
            </a:r>
            <a:r>
              <a:rPr lang="en-US" altLang="zh-TW" dirty="0"/>
              <a:t>262</a:t>
            </a:r>
            <a:r>
              <a:rPr lang="zh-TW" altLang="en-US" dirty="0"/>
              <a:t>人，其中，碩博班</a:t>
            </a:r>
            <a:r>
              <a:rPr lang="en-US" altLang="zh-TW" dirty="0"/>
              <a:t>101</a:t>
            </a:r>
            <a:r>
              <a:rPr lang="zh-TW" altLang="en-US" dirty="0"/>
              <a:t>人、學士班</a:t>
            </a:r>
            <a:r>
              <a:rPr lang="en-US" altLang="zh-TW"/>
              <a:t>138</a:t>
            </a:r>
            <a:r>
              <a:rPr lang="zh-TW" altLang="en-US"/>
              <a:t>人</a:t>
            </a:r>
            <a:r>
              <a:rPr lang="zh-TW" altLang="en-US" dirty="0"/>
              <a:t>、進修學士班</a:t>
            </a:r>
            <a:r>
              <a:rPr lang="en-US" altLang="zh-TW" dirty="0"/>
              <a:t>23</a:t>
            </a:r>
            <a:r>
              <a:rPr lang="zh-TW" altLang="en-US" dirty="0"/>
              <a:t>人。</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68161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本校</a:t>
            </a:r>
            <a:r>
              <a:rPr lang="en-US" altLang="zh-TW" dirty="0"/>
              <a:t>113</a:t>
            </a:r>
            <a:r>
              <a:rPr lang="zh-TW" altLang="en-US" dirty="0"/>
              <a:t>學年度第</a:t>
            </a:r>
            <a:r>
              <a:rPr lang="en-US" altLang="zh-TW" dirty="0"/>
              <a:t>1</a:t>
            </a:r>
            <a:r>
              <a:rPr lang="zh-TW" altLang="en-US" dirty="0"/>
              <a:t>學期退學學生人數為</a:t>
            </a:r>
            <a:r>
              <a:rPr lang="en-US" altLang="zh-TW" dirty="0"/>
              <a:t>170</a:t>
            </a:r>
            <a:r>
              <a:rPr lang="zh-TW" altLang="en-US" dirty="0"/>
              <a:t>人，其中，碩博班</a:t>
            </a:r>
            <a:r>
              <a:rPr lang="en-US" altLang="zh-TW" dirty="0"/>
              <a:t>35</a:t>
            </a:r>
            <a:r>
              <a:rPr lang="zh-TW" altLang="en-US" dirty="0"/>
              <a:t>人、學士班</a:t>
            </a:r>
            <a:r>
              <a:rPr lang="en-US" altLang="zh-TW" dirty="0"/>
              <a:t>100</a:t>
            </a:r>
            <a:r>
              <a:rPr lang="zh-TW" altLang="en-US" dirty="0"/>
              <a:t>人、進修學士班</a:t>
            </a:r>
            <a:r>
              <a:rPr lang="en-US" altLang="zh-TW" dirty="0"/>
              <a:t>35</a:t>
            </a:r>
            <a:r>
              <a:rPr lang="zh-TW" altLang="en-US" dirty="0"/>
              <a:t>人。</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78387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新生註冊率</a:t>
            </a:r>
          </a:p>
          <a:p>
            <a:r>
              <a:rPr lang="zh-TW" altLang="en-US" dirty="0"/>
              <a:t>分子：新生與境外新生註冊人數，但不含保留入學資格、退學與非境外學生之外加名額</a:t>
            </a:r>
          </a:p>
          <a:p>
            <a:r>
              <a:rPr lang="zh-TW" altLang="en-US" dirty="0"/>
              <a:t>分母：核定招生名額與境外新生註冊人數，但不含保留入學資格與非境外學生之外加名額</a:t>
            </a:r>
          </a:p>
          <a:p>
            <a:r>
              <a:rPr lang="en-US" altLang="zh-TW" dirty="0"/>
              <a:t>2.</a:t>
            </a:r>
            <a:r>
              <a:rPr lang="zh-TW" altLang="en-US" dirty="0"/>
              <a:t>本</a:t>
            </a:r>
            <a:r>
              <a:rPr lang="en-US" altLang="zh-TW" dirty="0"/>
              <a:t>(113)</a:t>
            </a:r>
            <a:r>
              <a:rPr lang="zh-TW" altLang="en-US" dirty="0"/>
              <a:t>學年度本校新生註冊率</a:t>
            </a:r>
            <a:r>
              <a:rPr lang="en-US" altLang="zh-TW" dirty="0"/>
              <a:t>(</a:t>
            </a:r>
            <a:r>
              <a:rPr lang="zh-TW" altLang="en-US" dirty="0"/>
              <a:t>含境外生</a:t>
            </a:r>
            <a:r>
              <a:rPr lang="en-US" altLang="zh-TW" dirty="0"/>
              <a:t>)</a:t>
            </a:r>
            <a:r>
              <a:rPr lang="zh-TW" altLang="en-US" dirty="0"/>
              <a:t>為</a:t>
            </a:r>
            <a:r>
              <a:rPr lang="en-US" altLang="zh-TW" dirty="0"/>
              <a:t>94.84%</a:t>
            </a:r>
            <a:r>
              <a:rPr lang="zh-TW" altLang="en-US" dirty="0"/>
              <a:t>，經教育部公告，本校新生註冊率在全國公立大學</a:t>
            </a:r>
            <a:r>
              <a:rPr lang="en-US" altLang="zh-TW" dirty="0"/>
              <a:t>(32</a:t>
            </a:r>
            <a:r>
              <a:rPr lang="zh-TW" altLang="en-US" dirty="0"/>
              <a:t>所</a:t>
            </a:r>
            <a:r>
              <a:rPr lang="en-US" altLang="zh-TW" dirty="0"/>
              <a:t>)</a:t>
            </a:r>
            <a:r>
              <a:rPr lang="zh-TW" altLang="en-US" dirty="0"/>
              <a:t>排名第</a:t>
            </a:r>
            <a:r>
              <a:rPr lang="en-US" altLang="zh-TW" dirty="0"/>
              <a:t>16</a:t>
            </a:r>
            <a:r>
              <a:rPr lang="zh-TW" altLang="en-US" dirty="0"/>
              <a:t>；公立大專</a:t>
            </a:r>
            <a:r>
              <a:rPr lang="en-US" altLang="zh-TW" dirty="0"/>
              <a:t>(47</a:t>
            </a:r>
            <a:r>
              <a:rPr lang="zh-TW" altLang="en-US" dirty="0"/>
              <a:t>所</a:t>
            </a:r>
            <a:r>
              <a:rPr lang="en-US" altLang="zh-TW" dirty="0"/>
              <a:t>)</a:t>
            </a:r>
            <a:r>
              <a:rPr lang="zh-TW" altLang="en-US" dirty="0"/>
              <a:t>排名第</a:t>
            </a:r>
            <a:r>
              <a:rPr lang="en-US" altLang="zh-TW" dirty="0"/>
              <a:t>18</a:t>
            </a:r>
            <a:r>
              <a:rPr lang="zh-TW" altLang="en-US" dirty="0"/>
              <a:t>；公私立大專</a:t>
            </a:r>
            <a:r>
              <a:rPr lang="en-US" altLang="zh-TW" dirty="0"/>
              <a:t>(145</a:t>
            </a:r>
            <a:r>
              <a:rPr lang="zh-TW" altLang="en-US" dirty="0"/>
              <a:t>所</a:t>
            </a:r>
            <a:r>
              <a:rPr lang="en-US" altLang="zh-TW" dirty="0"/>
              <a:t>)</a:t>
            </a:r>
            <a:r>
              <a:rPr lang="zh-TW" altLang="en-US" dirty="0"/>
              <a:t>排名第</a:t>
            </a:r>
            <a:r>
              <a:rPr lang="en-US" altLang="zh-TW" dirty="0"/>
              <a:t>32</a:t>
            </a:r>
            <a:r>
              <a:rPr lang="zh-TW" altLang="en-US" dirty="0"/>
              <a:t>。</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53934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依專科以上學校總量發展規模與資源條件標準之規定，學士班最近連續二個學年度新生註冊率均未達</a:t>
            </a:r>
            <a:r>
              <a:rPr lang="en-US" altLang="zh-TW" dirty="0"/>
              <a:t>80%</a:t>
            </a:r>
            <a:r>
              <a:rPr lang="zh-TW" altLang="en-US" dirty="0"/>
              <a:t>、碩士班及碩士在職專班最近連續二個學年度新生註冊率均未達</a:t>
            </a:r>
            <a:r>
              <a:rPr lang="en-US" altLang="zh-TW" dirty="0"/>
              <a:t>70%</a:t>
            </a:r>
            <a:r>
              <a:rPr lang="zh-TW" altLang="en-US" dirty="0"/>
              <a:t>者，教育部得調整招生名額總量或學系之招生名額。</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071740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就學穩定率為當學年度</a:t>
            </a:r>
            <a:r>
              <a:rPr lang="en-US" altLang="zh-TW" dirty="0"/>
              <a:t>2</a:t>
            </a:r>
            <a:r>
              <a:rPr lang="zh-TW" altLang="en-US" dirty="0"/>
              <a:t>年級在學學生數除以前</a:t>
            </a:r>
            <a:r>
              <a:rPr lang="en-US" altLang="zh-TW" dirty="0"/>
              <a:t>1</a:t>
            </a:r>
            <a:r>
              <a:rPr lang="zh-TW" altLang="en-US" dirty="0"/>
              <a:t>學年度錄取</a:t>
            </a:r>
            <a:r>
              <a:rPr lang="en-US" altLang="zh-TW" dirty="0"/>
              <a:t>1</a:t>
            </a:r>
            <a:r>
              <a:rPr lang="zh-TW" altLang="en-US" dirty="0"/>
              <a:t>年級在學學生數</a:t>
            </a:r>
          </a:p>
          <a:p>
            <a:r>
              <a:rPr lang="en-US" altLang="zh-TW" dirty="0"/>
              <a:t>2.</a:t>
            </a:r>
            <a:r>
              <a:rPr lang="zh-TW" altLang="en-US" dirty="0"/>
              <a:t>經教育部公告，本校</a:t>
            </a:r>
            <a:r>
              <a:rPr lang="en-US" altLang="zh-TW" dirty="0"/>
              <a:t>113</a:t>
            </a:r>
            <a:r>
              <a:rPr lang="zh-TW" altLang="en-US" dirty="0"/>
              <a:t>學年度全國學士班以下就學穩定率，在全國公立大學</a:t>
            </a:r>
            <a:r>
              <a:rPr lang="en-US" altLang="zh-TW" dirty="0"/>
              <a:t>(32</a:t>
            </a:r>
            <a:r>
              <a:rPr lang="zh-TW" altLang="en-US" dirty="0"/>
              <a:t>所</a:t>
            </a:r>
            <a:r>
              <a:rPr lang="en-US" altLang="zh-TW" dirty="0"/>
              <a:t>)</a:t>
            </a:r>
            <a:r>
              <a:rPr lang="zh-TW" altLang="en-US" dirty="0"/>
              <a:t>排名</a:t>
            </a:r>
            <a:r>
              <a:rPr lang="en-US" altLang="zh-TW" dirty="0"/>
              <a:t>32</a:t>
            </a:r>
            <a:r>
              <a:rPr lang="zh-TW" altLang="en-US" dirty="0"/>
              <a:t>；進修學制學士班以下就學穩定率，在全國公立大學</a:t>
            </a:r>
            <a:r>
              <a:rPr lang="en-US" altLang="zh-TW" dirty="0"/>
              <a:t>(14</a:t>
            </a:r>
            <a:r>
              <a:rPr lang="zh-TW" altLang="en-US" dirty="0"/>
              <a:t>所</a:t>
            </a:r>
            <a:r>
              <a:rPr lang="en-US" altLang="zh-TW" dirty="0"/>
              <a:t>)</a:t>
            </a:r>
            <a:r>
              <a:rPr lang="zh-TW" altLang="en-US" dirty="0"/>
              <a:t>排名</a:t>
            </a:r>
            <a:r>
              <a:rPr lang="en-US" altLang="zh-TW" dirty="0"/>
              <a:t>12</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54047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a:effectLst/>
                <a:latin typeface="Arial" panose="020B0604020202020204" pitchFamily="34" charset="0"/>
                <a:cs typeface="Times New Roman" panose="02020603050405020304" pitchFamily="18" charset="0"/>
              </a:rPr>
              <a:t>首先跟大家</a:t>
            </a:r>
            <a:r>
              <a:rPr lang="zh-TW" altLang="en-US" sz="1800" kern="100" dirty="0">
                <a:effectLst/>
                <a:latin typeface="Arial" panose="020B0604020202020204" pitchFamily="34" charset="0"/>
                <a:cs typeface="Times New Roman" panose="02020603050405020304" pitchFamily="18" charset="0"/>
              </a:rPr>
              <a:t>報告</a:t>
            </a:r>
            <a:r>
              <a:rPr lang="zh-TW" altLang="zh-TW" sz="1800" kern="100" dirty="0">
                <a:effectLst/>
                <a:latin typeface="Arial" panose="020B0604020202020204" pitchFamily="34" charset="0"/>
                <a:cs typeface="Times New Roman" panose="02020603050405020304" pitchFamily="18" charset="0"/>
              </a:rPr>
              <a:t>課務組業務</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244105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本校</a:t>
            </a:r>
            <a:r>
              <a:rPr lang="en-US" altLang="zh-TW" dirty="0"/>
              <a:t>110</a:t>
            </a:r>
            <a:r>
              <a:rPr lang="zh-TW" altLang="en-US" dirty="0"/>
              <a:t>至</a:t>
            </a:r>
            <a:r>
              <a:rPr lang="en-US" altLang="zh-TW" dirty="0"/>
              <a:t>112</a:t>
            </a:r>
            <a:r>
              <a:rPr lang="zh-TW" altLang="en-US" dirty="0"/>
              <a:t>學年度休退學人數有增加趨勢，為增進就學穩定率，請各學系</a:t>
            </a:r>
            <a:r>
              <a:rPr lang="en-US" altLang="zh-TW" dirty="0"/>
              <a:t>(</a:t>
            </a:r>
            <a:r>
              <a:rPr lang="zh-TW" altLang="en-US" dirty="0"/>
              <a:t>含導師</a:t>
            </a:r>
            <a:r>
              <a:rPr lang="en-US" altLang="zh-TW" dirty="0"/>
              <a:t>)</a:t>
            </a:r>
            <a:r>
              <a:rPr lang="zh-TW" altLang="en-US" dirty="0"/>
              <a:t>與相關單位協助加強學生申請休退學之輔導關懷事宜。</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64600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本校自</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110</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學年度第</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學期起發放數位學位證書，提供畢業生升學、就業便利運用。</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23304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請教師每學期第</a:t>
            </a:r>
            <a:r>
              <a:rPr lang="en-US" altLang="zh-TW" dirty="0"/>
              <a:t>9</a:t>
            </a:r>
            <a:r>
              <a:rPr lang="zh-TW" altLang="en-US" dirty="0"/>
              <a:t>至</a:t>
            </a:r>
            <a:r>
              <a:rPr lang="en-US" altLang="zh-TW" dirty="0"/>
              <a:t>12</a:t>
            </a:r>
            <a:r>
              <a:rPr lang="zh-TW" altLang="en-US" dirty="0"/>
              <a:t>週配合辦理成績預警相關作業。</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48026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請教師於每學期課程結束後一週內，將成績上傳至本校教務行政系統。</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403954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請協助論文品保事宜：研究生完成至少</a:t>
            </a:r>
            <a:r>
              <a:rPr lang="en-US" altLang="zh-TW" dirty="0"/>
              <a:t>6</a:t>
            </a:r>
            <a:r>
              <a:rPr lang="zh-TW" altLang="en-US" dirty="0"/>
              <a:t>小時學術倫理教育課程、論文以公開為原則、繳交論文原創性比對報告與符合學術倫理規範聲明書等。</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025454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為確保本校學位論文品質，請學系將研究生學位論文專業符合審核表、學術倫理課程證明及論文原創性比對報告等影本</a:t>
            </a:r>
            <a:r>
              <a:rPr lang="en-US" altLang="zh-TW" dirty="0"/>
              <a:t>(</a:t>
            </a:r>
            <a:r>
              <a:rPr lang="zh-TW" altLang="en-US" dirty="0"/>
              <a:t>正本由學系留存</a:t>
            </a:r>
            <a:r>
              <a:rPr lang="en-US" altLang="zh-TW" dirty="0"/>
              <a:t>)</a:t>
            </a:r>
            <a:r>
              <a:rPr lang="zh-TW" altLang="en-US" dirty="0"/>
              <a:t>連同學位論文考試結果通知書送交教務處註冊組備查。</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09833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研究倫理關注隱私、保密及匿名議題；學術倫理探討不當研究行為，如捏造、篡改及剽竊等。教育部臺灣學術倫理教育資源中心提供學術倫理線上課程，請協助轉知研究生參考運用。</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70598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因應本校通識教育中心課程調整，刪除學則有關服務教育與服務學習課程規定；另依教育部函示修正學則有關學分抵免、轉系、雙主修、輔系、學程等相關辦法之報部規定。 </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601131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為</a:t>
            </a:r>
            <a:r>
              <a:rPr lang="zh-TW" altLang="en-US" dirty="0"/>
              <a:t>協助學習</a:t>
            </a:r>
            <a:r>
              <a:rPr lang="zh-TW" altLang="en-US"/>
              <a:t>適應不良學士</a:t>
            </a:r>
            <a:r>
              <a:rPr lang="zh-TW" altLang="en-US" dirty="0"/>
              <a:t>班學生，增進其學習成效，訂定本校學士班學生學業成績預警作業要點，請學系協助轉知所屬教師、導師參考運用</a:t>
            </a:r>
            <a:r>
              <a:rPr lang="zh-TW" altLang="en-US"/>
              <a:t>。 </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752309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依規學士班、進修學士班學生修業年限為</a:t>
            </a:r>
            <a:r>
              <a:rPr lang="en-US" altLang="zh-TW" dirty="0"/>
              <a:t>4</a:t>
            </a:r>
            <a:r>
              <a:rPr lang="zh-TW" altLang="en-US" dirty="0"/>
              <a:t>年、碩士班</a:t>
            </a:r>
            <a:r>
              <a:rPr lang="en-US" altLang="zh-TW" dirty="0"/>
              <a:t>1</a:t>
            </a:r>
            <a:r>
              <a:rPr lang="zh-TW" altLang="en-US" dirty="0"/>
              <a:t>至</a:t>
            </a:r>
            <a:r>
              <a:rPr lang="en-US" altLang="zh-TW" dirty="0"/>
              <a:t>4</a:t>
            </a:r>
            <a:r>
              <a:rPr lang="zh-TW" altLang="en-US" dirty="0"/>
              <a:t>年、博士班</a:t>
            </a:r>
            <a:r>
              <a:rPr lang="en-US" altLang="zh-TW" dirty="0"/>
              <a:t>2</a:t>
            </a:r>
            <a:r>
              <a:rPr lang="zh-TW" altLang="en-US" dirty="0"/>
              <a:t>至</a:t>
            </a:r>
            <a:r>
              <a:rPr lang="en-US" altLang="zh-TW" dirty="0"/>
              <a:t>7</a:t>
            </a:r>
            <a:r>
              <a:rPr lang="zh-TW" altLang="en-US" dirty="0"/>
              <a:t>年，為利資源有效運用、確保教學品質，請協助輔導學生於規定修業年限內完成學業。</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87077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各位同仁</a:t>
            </a:r>
            <a:r>
              <a:rPr lang="zh-TW" altLang="en-US" sz="1200" kern="1200" dirty="0">
                <a:solidFill>
                  <a:schemeClr val="tx1"/>
                </a:solidFill>
                <a:effectLst/>
                <a:cs typeface="+mn-cs"/>
              </a:rPr>
              <a:t>好，</a:t>
            </a:r>
            <a:r>
              <a:rPr lang="zh-TW" altLang="zh-TW" sz="1200" kern="1200" dirty="0">
                <a:solidFill>
                  <a:schemeClr val="tx1"/>
                </a:solidFill>
                <a:effectLst/>
                <a:cs typeface="+mn-cs"/>
              </a:rPr>
              <a:t>這份資料列出了我們學校課務組主要工作職責。包括編訂年度行事曆、召開課程委員會、規劃教學設備與空間、安排選課期程、處理暑修事宜、協助招生考試、管理開課選課、計算教師鐘點費、審核學生調訓與彈性修讀、處理教師請假調課、督導系所評鑑、管理學生出缺勤、辦理實習獎助金等多項重要業務。這些工作涵蓋了從課程規劃到學生學習各個面向，上述部分對學校</a:t>
            </a:r>
            <a:r>
              <a:rPr lang="zh-TW" altLang="en-US" sz="1200" kern="1200" dirty="0">
                <a:solidFill>
                  <a:schemeClr val="tx1"/>
                </a:solidFill>
                <a:effectLst/>
                <a:cs typeface="+mn-cs"/>
              </a:rPr>
              <a:t>行政與學系教學</a:t>
            </a:r>
            <a:r>
              <a:rPr lang="zh-TW" altLang="zh-TW" sz="1200" kern="1200" dirty="0">
                <a:solidFill>
                  <a:schemeClr val="tx1"/>
                </a:solidFill>
                <a:effectLst/>
                <a:cs typeface="+mn-cs"/>
              </a:rPr>
              <a:t>的正常運作至關重要</a:t>
            </a:r>
            <a:r>
              <a:rPr lang="zh-TW" altLang="en-US" sz="1200" kern="1200" dirty="0">
                <a:solidFill>
                  <a:schemeClr val="tx1"/>
                </a:solidFill>
                <a:effectLst/>
                <a:cs typeface="+mn-cs"/>
              </a:rPr>
              <a:t>，需要跟各位師長一起合作努力</a:t>
            </a:r>
            <a:r>
              <a:rPr lang="zh-TW" altLang="zh-TW" sz="1200" kern="1200" dirty="0">
                <a:solidFill>
                  <a:schemeClr val="tx1"/>
                </a:solidFill>
                <a:effectLst/>
                <a:cs typeface="+mn-cs"/>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46868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依教育部</a:t>
            </a:r>
            <a:r>
              <a:rPr lang="en-US" altLang="zh-TW" dirty="0"/>
              <a:t>109</a:t>
            </a:r>
            <a:r>
              <a:rPr lang="zh-TW" altLang="en-US" dirty="0"/>
              <a:t>年函示，自</a:t>
            </a:r>
            <a:r>
              <a:rPr lang="en-US" altLang="zh-TW" dirty="0"/>
              <a:t>110</a:t>
            </a:r>
            <a:r>
              <a:rPr lang="zh-TW" altLang="en-US" dirty="0"/>
              <a:t>學年度起禁止大學校內不同學制間轉系。</a:t>
            </a:r>
          </a:p>
        </p:txBody>
      </p:sp>
      <p:sp>
        <p:nvSpPr>
          <p:cNvPr id="4" name="投影片編號版面配置區 3"/>
          <p:cNvSpPr>
            <a:spLocks noGrp="1"/>
          </p:cNvSpPr>
          <p:nvPr>
            <p:ph type="sldNum" sz="quarter" idx="5"/>
          </p:nvPr>
        </p:nvSpPr>
        <p:spPr/>
        <p:txBody>
          <a:bodyPr/>
          <a:lstStyle/>
          <a:p>
            <a:pPr rtl="0"/>
            <a:fld id="{9C936D52-512B-47DE-BC94-6C88A56CE986}" type="slidenum">
              <a:rPr lang="en-US" altLang="zh-TW" smtClean="0"/>
              <a:t>30</a:t>
            </a:fld>
            <a:endParaRPr lang="zh-TW" altLang="en-US" dirty="0"/>
          </a:p>
        </p:txBody>
      </p:sp>
    </p:spTree>
    <p:extLst>
      <p:ext uri="{BB962C8B-B14F-4D97-AF65-F5344CB8AC3E}">
        <p14:creationId xmlns:p14="http://schemas.microsoft.com/office/powerpoint/2010/main" val="3659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a:effectLst/>
                <a:latin typeface="Arial" panose="020B0604020202020204" pitchFamily="34" charset="0"/>
                <a:cs typeface="Times New Roman" panose="02020603050405020304" pitchFamily="18" charset="0"/>
              </a:rPr>
              <a:t>再來</a:t>
            </a:r>
            <a:r>
              <a:rPr lang="zh-TW" altLang="zh-TW" sz="1200" kern="100" dirty="0">
                <a:effectLst/>
                <a:latin typeface="Arial" panose="020B0604020202020204" pitchFamily="34" charset="0"/>
                <a:cs typeface="Times New Roman" panose="02020603050405020304" pitchFamily="18" charset="0"/>
              </a:rPr>
              <a:t>跟大家</a:t>
            </a:r>
            <a:r>
              <a:rPr lang="zh-TW" altLang="en-US" sz="1200" kern="100" dirty="0">
                <a:effectLst/>
                <a:latin typeface="Arial" panose="020B0604020202020204" pitchFamily="34" charset="0"/>
                <a:cs typeface="Times New Roman" panose="02020603050405020304" pitchFamily="18" charset="0"/>
              </a:rPr>
              <a:t>說明</a:t>
            </a:r>
            <a:r>
              <a:rPr lang="zh-TW" altLang="en-US" dirty="0"/>
              <a:t>招生組業務</a:t>
            </a:r>
          </a:p>
        </p:txBody>
      </p:sp>
      <p:sp>
        <p:nvSpPr>
          <p:cNvPr id="4" name="投影片編號版面配置區 3"/>
          <p:cNvSpPr>
            <a:spLocks noGrp="1"/>
          </p:cNvSpPr>
          <p:nvPr>
            <p:ph type="sldNum" sz="quarter" idx="5"/>
          </p:nvPr>
        </p:nvSpPr>
        <p:spPr/>
        <p:txBody>
          <a:bodyPr/>
          <a:lstStyle/>
          <a:p>
            <a:fld id="{9C936D52-512B-47DE-BC94-6C88A56CE986}" type="slidenum">
              <a:rPr lang="en-US" altLang="zh-TW" smtClean="0"/>
              <a:pPr/>
              <a:t>31</a:t>
            </a:fld>
            <a:endParaRPr lang="zh-TW" altLang="en-US" dirty="0"/>
          </a:p>
        </p:txBody>
      </p:sp>
    </p:spTree>
    <p:extLst>
      <p:ext uri="{BB962C8B-B14F-4D97-AF65-F5344CB8AC3E}">
        <p14:creationId xmlns:p14="http://schemas.microsoft.com/office/powerpoint/2010/main" val="2165893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簡單說明自辦招生考試資訊</a:t>
            </a:r>
          </a:p>
        </p:txBody>
      </p:sp>
      <p:sp>
        <p:nvSpPr>
          <p:cNvPr id="4" name="投影片編號版面配置區 3"/>
          <p:cNvSpPr>
            <a:spLocks noGrp="1"/>
          </p:cNvSpPr>
          <p:nvPr>
            <p:ph type="sldNum" sz="quarter" idx="5"/>
          </p:nvPr>
        </p:nvSpPr>
        <p:spPr/>
        <p:txBody>
          <a:bodyPr/>
          <a:lstStyle/>
          <a:p>
            <a:fld id="{9C936D52-512B-47DE-BC94-6C88A56CE986}" type="slidenum">
              <a:rPr lang="en-US" altLang="zh-TW" smtClean="0"/>
              <a:pPr/>
              <a:t>32</a:t>
            </a:fld>
            <a:endParaRPr lang="zh-TW" altLang="en-US" dirty="0"/>
          </a:p>
        </p:txBody>
      </p:sp>
    </p:spTree>
    <p:extLst>
      <p:ext uri="{BB962C8B-B14F-4D97-AF65-F5344CB8AC3E}">
        <p14:creationId xmlns:p14="http://schemas.microsoft.com/office/powerpoint/2010/main" val="1876684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114</a:t>
            </a:r>
            <a:r>
              <a:rPr lang="zh-TW" altLang="en-US" dirty="0"/>
              <a:t>學年度本校辦理的招生考試共計</a:t>
            </a:r>
            <a:r>
              <a:rPr lang="en-US" altLang="zh-TW" dirty="0"/>
              <a:t>11</a:t>
            </a:r>
            <a:r>
              <a:rPr lang="zh-TW" altLang="en-US" dirty="0"/>
              <a:t>項，各項考試日期、報名日期及簡章公告日期如本表。</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60499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在此列出</a:t>
            </a:r>
            <a:r>
              <a:rPr lang="en-US" altLang="zh-TW" dirty="0"/>
              <a:t>114</a:t>
            </a:r>
            <a:r>
              <a:rPr lang="zh-TW" altLang="en-US" dirty="0"/>
              <a:t>學年度學校自辦的招生考試</a:t>
            </a:r>
            <a:r>
              <a:rPr lang="en-US" altLang="zh-TW" dirty="0"/>
              <a:t>(</a:t>
            </a:r>
            <a:r>
              <a:rPr lang="zh-TW" altLang="en-US" dirty="0"/>
              <a:t>扣除境外生及委辦招生</a:t>
            </a:r>
            <a:r>
              <a:rPr lang="en-US" altLang="zh-TW" dirty="0"/>
              <a:t>)</a:t>
            </a:r>
            <a:r>
              <a:rPr lang="zh-TW" altLang="en-US" dirty="0"/>
              <a:t>，包括特殊選才、碩士班甄試、寒假轉學考試、學士班單獨招生、博碩士班入學考試、體育系進修學士班招生及暑假轉學考試。</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89246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此次學士班單獨招生考試資訊，考試時間主要為</a:t>
            </a:r>
            <a:r>
              <a:rPr lang="en-US" altLang="zh-TW" dirty="0"/>
              <a:t>114</a:t>
            </a:r>
            <a:r>
              <a:rPr lang="zh-TW" altLang="en-US" dirty="0"/>
              <a:t>年</a:t>
            </a:r>
            <a:r>
              <a:rPr lang="en-US" altLang="zh-TW" dirty="0"/>
              <a:t>3</a:t>
            </a:r>
            <a:r>
              <a:rPr lang="zh-TW" altLang="en-US" dirty="0"/>
              <a:t>月</a:t>
            </a:r>
            <a:r>
              <a:rPr lang="en-US" altLang="zh-TW" dirty="0"/>
              <a:t>8-9</a:t>
            </a:r>
            <a:r>
              <a:rPr lang="zh-TW" altLang="en-US" dirty="0"/>
              <a:t>日，各項運動專長考試有不同時間安排。報名採網路方式，期間為</a:t>
            </a:r>
            <a:r>
              <a:rPr lang="en-US" altLang="zh-TW" dirty="0"/>
              <a:t>113</a:t>
            </a:r>
            <a:r>
              <a:rPr lang="zh-TW" altLang="en-US" dirty="0"/>
              <a:t>年</a:t>
            </a:r>
            <a:r>
              <a:rPr lang="en-US" altLang="zh-TW" dirty="0"/>
              <a:t>12</a:t>
            </a:r>
            <a:r>
              <a:rPr lang="zh-TW" altLang="en-US" dirty="0"/>
              <a:t>月</a:t>
            </a:r>
            <a:r>
              <a:rPr lang="en-US" altLang="zh-TW" dirty="0"/>
              <a:t>30</a:t>
            </a:r>
            <a:r>
              <a:rPr lang="zh-TW" altLang="en-US" dirty="0"/>
              <a:t>日至</a:t>
            </a:r>
            <a:r>
              <a:rPr lang="en-US" altLang="zh-TW" dirty="0"/>
              <a:t>114</a:t>
            </a:r>
            <a:r>
              <a:rPr lang="zh-TW" altLang="en-US" dirty="0"/>
              <a:t>年</a:t>
            </a:r>
            <a:r>
              <a:rPr lang="en-US" altLang="zh-TW" dirty="0"/>
              <a:t>1</a:t>
            </a:r>
            <a:r>
              <a:rPr lang="zh-TW" altLang="en-US" dirty="0"/>
              <a:t>月</a:t>
            </a:r>
            <a:r>
              <a:rPr lang="en-US" altLang="zh-TW" dirty="0"/>
              <a:t>20</a:t>
            </a:r>
            <a:r>
              <a:rPr lang="zh-TW" altLang="en-US" dirty="0"/>
              <a:t>日。並列出近三年報名人數數據。</a:t>
            </a:r>
          </a:p>
        </p:txBody>
      </p:sp>
      <p:sp>
        <p:nvSpPr>
          <p:cNvPr id="4" name="投影片編號版面配置區 3"/>
          <p:cNvSpPr>
            <a:spLocks noGrp="1"/>
          </p:cNvSpPr>
          <p:nvPr>
            <p:ph type="sldNum" sz="quarter" idx="5"/>
          </p:nvPr>
        </p:nvSpPr>
        <p:spPr/>
        <p:txBody>
          <a:bodyPr/>
          <a:lstStyle/>
          <a:p>
            <a:fld id="{9C936D52-512B-47DE-BC94-6C88A56CE986}" type="slidenum">
              <a:rPr lang="en-US" altLang="zh-TW" smtClean="0"/>
              <a:pPr/>
              <a:t>35</a:t>
            </a:fld>
            <a:endParaRPr lang="zh-TW" altLang="en-US"/>
          </a:p>
        </p:txBody>
      </p:sp>
    </p:spTree>
    <p:extLst>
      <p:ext uri="{BB962C8B-B14F-4D97-AF65-F5344CB8AC3E}">
        <p14:creationId xmlns:p14="http://schemas.microsoft.com/office/powerpoint/2010/main" val="135239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此次博士班與碩士班</a:t>
            </a:r>
            <a:r>
              <a:rPr lang="en-US" altLang="zh-TW" dirty="0"/>
              <a:t>(</a:t>
            </a:r>
            <a:r>
              <a:rPr lang="zh-TW" altLang="en-US" dirty="0"/>
              <a:t>含在職專班</a:t>
            </a:r>
            <a:r>
              <a:rPr lang="en-US" altLang="zh-TW" dirty="0"/>
              <a:t>)</a:t>
            </a:r>
            <a:r>
              <a:rPr lang="zh-TW" altLang="en-US" dirty="0"/>
              <a:t>入學考試資訊，考試日期為</a:t>
            </a:r>
            <a:r>
              <a:rPr lang="en-US" altLang="zh-TW" dirty="0"/>
              <a:t>114</a:t>
            </a:r>
            <a:r>
              <a:rPr lang="zh-TW" altLang="en-US" dirty="0"/>
              <a:t>年</a:t>
            </a:r>
            <a:r>
              <a:rPr lang="en-US" altLang="zh-TW" dirty="0"/>
              <a:t>4</a:t>
            </a:r>
            <a:r>
              <a:rPr lang="zh-TW" altLang="en-US" dirty="0"/>
              <a:t>月</a:t>
            </a:r>
            <a:r>
              <a:rPr lang="en-US" altLang="zh-TW" dirty="0"/>
              <a:t>12</a:t>
            </a:r>
            <a:r>
              <a:rPr lang="zh-TW" altLang="en-US" dirty="0"/>
              <a:t>日，報名期間為</a:t>
            </a:r>
            <a:r>
              <a:rPr lang="en-US" altLang="zh-TW" dirty="0"/>
              <a:t>114</a:t>
            </a:r>
            <a:r>
              <a:rPr lang="zh-TW" altLang="en-US" dirty="0"/>
              <a:t>年</a:t>
            </a:r>
            <a:r>
              <a:rPr lang="en-US" altLang="zh-TW" dirty="0"/>
              <a:t>2</a:t>
            </a:r>
            <a:r>
              <a:rPr lang="zh-TW" altLang="en-US" dirty="0"/>
              <a:t>月</a:t>
            </a:r>
            <a:r>
              <a:rPr lang="en-US" altLang="zh-TW" dirty="0"/>
              <a:t>17</a:t>
            </a:r>
            <a:r>
              <a:rPr lang="zh-TW" altLang="en-US" dirty="0"/>
              <a:t>日至</a:t>
            </a:r>
            <a:r>
              <a:rPr lang="en-US" altLang="zh-TW" dirty="0"/>
              <a:t>3</a:t>
            </a:r>
            <a:r>
              <a:rPr lang="zh-TW" altLang="en-US" dirty="0"/>
              <a:t>月</a:t>
            </a:r>
            <a:r>
              <a:rPr lang="en-US" altLang="zh-TW" dirty="0"/>
              <a:t>4</a:t>
            </a:r>
            <a:r>
              <a:rPr lang="zh-TW" altLang="en-US" dirty="0"/>
              <a:t>日，採網路報名方式。</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360625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此次體育學系進修學士班招生考試資訊，考試日期為</a:t>
            </a:r>
            <a:r>
              <a:rPr lang="en-US" altLang="zh-TW" dirty="0"/>
              <a:t>114</a:t>
            </a:r>
            <a:r>
              <a:rPr lang="zh-TW" altLang="en-US" dirty="0"/>
              <a:t>年</a:t>
            </a:r>
            <a:r>
              <a:rPr lang="en-US" altLang="zh-TW" dirty="0"/>
              <a:t>6</a:t>
            </a:r>
            <a:r>
              <a:rPr lang="zh-TW" altLang="en-US" dirty="0"/>
              <a:t>月</a:t>
            </a:r>
            <a:r>
              <a:rPr lang="en-US" altLang="zh-TW" dirty="0"/>
              <a:t>28-29</a:t>
            </a:r>
            <a:r>
              <a:rPr lang="zh-TW" altLang="en-US" dirty="0"/>
              <a:t>日，報名期間為</a:t>
            </a:r>
            <a:r>
              <a:rPr lang="en-US" altLang="zh-TW" dirty="0"/>
              <a:t>114</a:t>
            </a:r>
            <a:r>
              <a:rPr lang="zh-TW" altLang="en-US" dirty="0"/>
              <a:t>年</a:t>
            </a:r>
            <a:r>
              <a:rPr lang="en-US" altLang="zh-TW" dirty="0"/>
              <a:t>4</a:t>
            </a:r>
            <a:r>
              <a:rPr lang="zh-TW" altLang="en-US" dirty="0"/>
              <a:t>月</a:t>
            </a:r>
            <a:r>
              <a:rPr lang="en-US" altLang="zh-TW" dirty="0"/>
              <a:t>28</a:t>
            </a:r>
            <a:r>
              <a:rPr lang="zh-TW" altLang="en-US" dirty="0"/>
              <a:t>日至</a:t>
            </a:r>
            <a:r>
              <a:rPr lang="en-US" altLang="zh-TW" dirty="0"/>
              <a:t>5</a:t>
            </a:r>
            <a:r>
              <a:rPr lang="zh-TW" altLang="en-US" dirty="0"/>
              <a:t>月</a:t>
            </a:r>
            <a:r>
              <a:rPr lang="en-US" altLang="zh-TW" dirty="0"/>
              <a:t>12</a:t>
            </a:r>
            <a:r>
              <a:rPr lang="zh-TW" altLang="en-US" dirty="0"/>
              <a:t>日，採網路報名。</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4010869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此次</a:t>
            </a:r>
            <a:r>
              <a:rPr lang="zh-TW" altLang="en-US" dirty="0">
                <a:effectLst/>
              </a:rPr>
              <a:t>學士班暑假轉學考試資訊，考試日期為</a:t>
            </a:r>
            <a:r>
              <a:rPr lang="en-US" altLang="zh-TW" dirty="0">
                <a:effectLst/>
              </a:rPr>
              <a:t>114</a:t>
            </a:r>
            <a:r>
              <a:rPr lang="zh-TW" altLang="en-US" dirty="0">
                <a:effectLst/>
              </a:rPr>
              <a:t>年</a:t>
            </a:r>
            <a:r>
              <a:rPr lang="en-US" altLang="zh-TW" dirty="0">
                <a:effectLst/>
              </a:rPr>
              <a:t>6</a:t>
            </a:r>
            <a:r>
              <a:rPr lang="zh-TW" altLang="en-US" dirty="0">
                <a:effectLst/>
              </a:rPr>
              <a:t>月</a:t>
            </a:r>
            <a:r>
              <a:rPr lang="en-US" altLang="zh-TW" dirty="0">
                <a:effectLst/>
              </a:rPr>
              <a:t>28</a:t>
            </a:r>
            <a:r>
              <a:rPr lang="zh-TW" altLang="en-US" dirty="0">
                <a:effectLst/>
              </a:rPr>
              <a:t>日，報名期間為</a:t>
            </a:r>
            <a:r>
              <a:rPr lang="en-US" altLang="zh-TW" dirty="0">
                <a:effectLst/>
              </a:rPr>
              <a:t>114</a:t>
            </a:r>
            <a:r>
              <a:rPr lang="zh-TW" altLang="en-US" dirty="0">
                <a:effectLst/>
              </a:rPr>
              <a:t>年</a:t>
            </a:r>
            <a:r>
              <a:rPr lang="en-US" altLang="zh-TW" dirty="0">
                <a:effectLst/>
              </a:rPr>
              <a:t>5</a:t>
            </a:r>
            <a:r>
              <a:rPr lang="zh-TW" altLang="en-US" dirty="0">
                <a:effectLst/>
              </a:rPr>
              <a:t>月</a:t>
            </a:r>
            <a:r>
              <a:rPr lang="en-US" altLang="zh-TW" dirty="0">
                <a:effectLst/>
              </a:rPr>
              <a:t>16-23</a:t>
            </a:r>
            <a:r>
              <a:rPr lang="zh-TW" altLang="en-US" dirty="0">
                <a:effectLst/>
              </a:rPr>
              <a:t>日，採網路報名。</a:t>
            </a:r>
            <a:br>
              <a:rPr lang="zh-TW" altLang="en-US" dirty="0"/>
            </a:b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432348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rPr>
              <a:t>本校招生專區網站，可以查詢招生相關資訊。</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1528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關於學生選課，我們有幾點重要規定需要特別注意。首先，除非有不可抗力因素，學生必須在規定時間內完成選課，逾期不予受理。其次，各教學單位應盡量開放第三階段網路選課的名額上限，選課結束後不再接受加選已額滿課程的申請，以確保公平性。最後，若教師希望改為人工選課，</a:t>
            </a:r>
            <a:r>
              <a:rPr lang="zh-TW" altLang="en-US" sz="1200" u="none" dirty="0">
                <a:solidFill>
                  <a:srgbClr val="FF0000"/>
                </a:solidFill>
                <a:latin typeface="Arial" panose="020B0604020202020204" pitchFamily="34" charset="0"/>
                <a:cs typeface="Arial" panose="020B0604020202020204" pitchFamily="34" charset="0"/>
              </a:rPr>
              <a:t>須於第一階段選課前決定，並</a:t>
            </a:r>
            <a:r>
              <a:rPr lang="zh-TW" altLang="zh-TW" sz="1200" kern="1200" dirty="0">
                <a:solidFill>
                  <a:schemeClr val="tx1"/>
                </a:solidFill>
                <a:effectLst/>
                <a:cs typeface="+mn-cs"/>
              </a:rPr>
              <a:t>須提前在課程大綱中註明，並限制每門課加選人數不超過</a:t>
            </a:r>
            <a:r>
              <a:rPr lang="en-US" altLang="zh-TW" sz="1200" kern="1200" dirty="0">
                <a:solidFill>
                  <a:schemeClr val="tx1"/>
                </a:solidFill>
                <a:effectLst/>
                <a:cs typeface="+mn-cs"/>
              </a:rPr>
              <a:t>5</a:t>
            </a:r>
            <a:r>
              <a:rPr lang="zh-TW" altLang="zh-TW" sz="1200" kern="1200" dirty="0">
                <a:solidFill>
                  <a:schemeClr val="tx1"/>
                </a:solidFill>
                <a:effectLst/>
                <a:cs typeface="+mn-cs"/>
              </a:rPr>
              <a:t>人。這些規定旨在維護選課秩序，請大家務必遵守。</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815224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在此簡單說明本年度招生專業化計畫</a:t>
            </a:r>
          </a:p>
        </p:txBody>
      </p:sp>
      <p:sp>
        <p:nvSpPr>
          <p:cNvPr id="4" name="投影片編號版面配置區 3"/>
          <p:cNvSpPr>
            <a:spLocks noGrp="1"/>
          </p:cNvSpPr>
          <p:nvPr>
            <p:ph type="sldNum" sz="quarter" idx="5"/>
          </p:nvPr>
        </p:nvSpPr>
        <p:spPr/>
        <p:txBody>
          <a:bodyPr/>
          <a:lstStyle/>
          <a:p>
            <a:fld id="{9C936D52-512B-47DE-BC94-6C88A56CE986}" type="slidenum">
              <a:rPr lang="en-US" altLang="zh-TW" smtClean="0"/>
              <a:pPr/>
              <a:t>40</a:t>
            </a:fld>
            <a:endParaRPr lang="zh-TW" altLang="en-US" dirty="0"/>
          </a:p>
        </p:txBody>
      </p:sp>
    </p:spTree>
    <p:extLst>
      <p:ext uri="{BB962C8B-B14F-4D97-AF65-F5344CB8AC3E}">
        <p14:creationId xmlns:p14="http://schemas.microsoft.com/office/powerpoint/2010/main" val="2559740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本學年度招生專業化計畫的作業時程，包括</a:t>
            </a:r>
            <a:r>
              <a:rPr lang="en-US" altLang="zh-TW" dirty="0"/>
              <a:t>3</a:t>
            </a:r>
            <a:r>
              <a:rPr lang="zh-TW" altLang="en-US" dirty="0"/>
              <a:t>月前完成評分系統更新、</a:t>
            </a:r>
            <a:r>
              <a:rPr lang="en-US" altLang="zh-TW" dirty="0"/>
              <a:t>3-4</a:t>
            </a:r>
            <a:r>
              <a:rPr lang="zh-TW" altLang="en-US" dirty="0"/>
              <a:t>月進行模擬審查培訓，以及</a:t>
            </a:r>
            <a:r>
              <a:rPr lang="en-US" altLang="zh-TW" dirty="0"/>
              <a:t>5</a:t>
            </a:r>
            <a:r>
              <a:rPr lang="zh-TW" altLang="en-US" dirty="0"/>
              <a:t>月中旬的書面審查作業，以及</a:t>
            </a:r>
            <a:r>
              <a:rPr lang="en-US" altLang="zh-TW" dirty="0"/>
              <a:t>5</a:t>
            </a:r>
            <a:r>
              <a:rPr lang="zh-TW" altLang="en-US" dirty="0"/>
              <a:t>月</a:t>
            </a:r>
            <a:r>
              <a:rPr lang="en-US" altLang="zh-TW" dirty="0"/>
              <a:t>24</a:t>
            </a:r>
            <a:r>
              <a:rPr lang="zh-TW" altLang="en-US" dirty="0"/>
              <a:t>、</a:t>
            </a:r>
            <a:r>
              <a:rPr lang="en-US" altLang="zh-TW" dirty="0"/>
              <a:t>25</a:t>
            </a:r>
            <a:r>
              <a:rPr lang="zh-TW" altLang="en-US" dirty="0"/>
              <a:t>日進行面試及術科考試。</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44301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各位師長好，現在向各位報告教學發展中心業務內容。</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219563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l" rtl="0">
              <a:spcBef>
                <a:spcPts val="0"/>
              </a:spcBef>
              <a:spcAft>
                <a:spcPts val="0"/>
              </a:spcAft>
              <a:buNone/>
            </a:pPr>
            <a:r>
              <a:rPr lang="zh-TW" altLang="en-US" dirty="0"/>
              <a:t>教學發展中心承辦業務包含高教深耕計畫，及教師專業成長等輔助項目；在當前教育環境中，教師專業成長是提升教學質量的關鍵，教師專業成長體系涵蓋多方面，旨在幫助教師不斷提升專業能力，滿足教育現場的需求。</a:t>
            </a:r>
          </a:p>
          <a:p>
            <a:pPr marL="0" lvl="0" indent="0" algn="l" rtl="0">
              <a:spcBef>
                <a:spcPts val="0"/>
              </a:spcBef>
              <a:spcAft>
                <a:spcPts val="0"/>
              </a:spcAft>
              <a:buNone/>
            </a:pPr>
            <a:r>
              <a:rPr lang="zh-TW" altLang="en-US" dirty="0"/>
              <a:t>首先，教師專業成長暨取得專業證照的獎勵措施，鼓勵教師持續進修和取得相關專業資格，這不僅增強教師的專業知識，也提高了教學的專業水準；教師及教學評鑑制度則是對教師教學表現進行全面評估的重要環節，能夠幫助教師了解自己的優勢與不足，進而制定個人化的專業發展計畫；產學雙師制度強調了教師和產業界專家的合作，透過實際的工作經驗與專業知識的融合，提升師生的實務操作能力；教師專業社群則提供了一個交流與學習的平台，教師可以組團並在這裡分享教學經驗，討論教學策略，並獲得同行的支持與建議；教師傳習制度是一種將教師的專業知識與技能傳承給其他新進教師的方式，促進了經驗的分享與技能的傳遞；此外，專業成長講座提供了最新的教育研究成果與實踐技巧，幫助教師保持對教育趨勢的敏感性；教學實踐研究計畫則鼓勵教師進行系統的教學實作，探索和改進教學方法，以提升學生學習效果；教學助理協助課程的安排，則為教師提供了最重要的支持，使其能夠更專注於教學內容的開發與實施。</a:t>
            </a:r>
          </a:p>
          <a:p>
            <a:pPr marL="0" lvl="0" indent="0" algn="l" rtl="0">
              <a:spcBef>
                <a:spcPts val="0"/>
              </a:spcBef>
              <a:spcAft>
                <a:spcPts val="0"/>
              </a:spcAft>
              <a:buNone/>
            </a:pPr>
            <a:r>
              <a:rPr lang="zh-TW" altLang="en-US" dirty="0"/>
              <a:t>這些措施共同構建了全面的教師專業成長體系，確保教師能夠在職業生涯中不斷學習與進步，最終達成更高的教學水平與教育效果。</a:t>
            </a:r>
          </a:p>
          <a:p>
            <a:pPr marL="0" lvl="0" indent="0" algn="l" rtl="0">
              <a:spcBef>
                <a:spcPts val="0"/>
              </a:spcBef>
              <a:spcAft>
                <a:spcPts val="0"/>
              </a:spcAft>
              <a:buNone/>
            </a:pPr>
            <a:r>
              <a:rPr lang="zh-TW" altLang="en-US" dirty="0"/>
              <a:t>以上內容請詳見教發中心網頁及最新公告查看，以免錯失申請機會，讓我們一同成長吧！</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822526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回顧</a:t>
            </a:r>
            <a:r>
              <a:rPr lang="en-US" altLang="zh-TW" dirty="0"/>
              <a:t>113-1</a:t>
            </a:r>
            <a:r>
              <a:rPr lang="zh-TW" altLang="en-US" dirty="0"/>
              <a:t>學期的重要工作事項，我們持續深化教學品質提升計畫，包括執行例行性的教師評鑑作業、產學雙師協助課程進行、推動</a:t>
            </a:r>
            <a:r>
              <a:rPr lang="zh-TW" altLang="en-US" sz="1200" dirty="0">
                <a:cs typeface="Times New Roman" panose="02020603050405020304" pitchFamily="18" charset="0"/>
              </a:rPr>
              <a:t>教師專業成長社群</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其中</a:t>
            </a:r>
            <a:r>
              <a:rPr lang="zh-TW" altLang="en-US" sz="1200" dirty="0">
                <a:cs typeface="Times New Roman" panose="02020603050405020304" pitchFamily="18" charset="0"/>
              </a:rPr>
              <a:t>教師評鑑共</a:t>
            </a:r>
            <a:r>
              <a:rPr lang="en-US" altLang="zh-TW" sz="1200" dirty="0">
                <a:cs typeface="Times New Roman" panose="02020603050405020304" pitchFamily="18" charset="0"/>
              </a:rPr>
              <a:t>18</a:t>
            </a:r>
            <a:r>
              <a:rPr lang="zh-TW" altLang="en-US" sz="1200" dirty="0">
                <a:cs typeface="Times New Roman" panose="02020603050405020304" pitchFamily="18" charset="0"/>
              </a:rPr>
              <a:t>人，教授</a:t>
            </a:r>
            <a:r>
              <a:rPr lang="en-US" altLang="zh-TW" sz="1200" dirty="0">
                <a:cs typeface="Times New Roman" panose="02020603050405020304" pitchFamily="18" charset="0"/>
              </a:rPr>
              <a:t>3</a:t>
            </a:r>
            <a:r>
              <a:rPr lang="zh-TW" altLang="en-US" sz="1200" dirty="0">
                <a:cs typeface="Times New Roman" panose="02020603050405020304" pitchFamily="18" charset="0"/>
              </a:rPr>
              <a:t>人、副教授</a:t>
            </a:r>
            <a:r>
              <a:rPr lang="en-US" altLang="zh-TW" sz="1200" dirty="0">
                <a:cs typeface="Times New Roman" panose="02020603050405020304" pitchFamily="18" charset="0"/>
              </a:rPr>
              <a:t>5</a:t>
            </a:r>
            <a:r>
              <a:rPr lang="zh-TW" altLang="en-US" sz="1200" dirty="0">
                <a:cs typeface="Times New Roman" panose="02020603050405020304" pitchFamily="18" charset="0"/>
              </a:rPr>
              <a:t>人、助理教授</a:t>
            </a:r>
            <a:r>
              <a:rPr lang="en-US" altLang="zh-TW" sz="1200" dirty="0">
                <a:cs typeface="Times New Roman" panose="02020603050405020304" pitchFamily="18" charset="0"/>
              </a:rPr>
              <a:t>3</a:t>
            </a:r>
            <a:r>
              <a:rPr lang="zh-TW" altLang="en-US" sz="1200" dirty="0">
                <a:cs typeface="Times New Roman" panose="02020603050405020304" pitchFamily="18" charset="0"/>
              </a:rPr>
              <a:t>人、講師</a:t>
            </a:r>
            <a:r>
              <a:rPr lang="en-US" altLang="zh-TW" sz="1200" dirty="0">
                <a:cs typeface="Times New Roman" panose="02020603050405020304" pitchFamily="18" charset="0"/>
              </a:rPr>
              <a:t>1</a:t>
            </a:r>
            <a:r>
              <a:rPr lang="zh-TW" altLang="en-US" sz="1200" dirty="0">
                <a:cs typeface="Times New Roman" panose="02020603050405020304" pitchFamily="18" charset="0"/>
              </a:rPr>
              <a:t>人、申請延後評鑑共</a:t>
            </a:r>
            <a:r>
              <a:rPr lang="en-US" altLang="zh-TW" sz="1200" dirty="0">
                <a:cs typeface="Times New Roman" panose="02020603050405020304" pitchFamily="18" charset="0"/>
              </a:rPr>
              <a:t>2</a:t>
            </a:r>
            <a:r>
              <a:rPr lang="zh-TW" altLang="en-US" sz="1200" dirty="0">
                <a:cs typeface="Times New Roman" panose="02020603050405020304" pitchFamily="18" charset="0"/>
              </a:rPr>
              <a:t>人、免評鑑共</a:t>
            </a:r>
            <a:r>
              <a:rPr lang="en-US" altLang="zh-TW" sz="1200" dirty="0">
                <a:cs typeface="Times New Roman" panose="02020603050405020304" pitchFamily="18" charset="0"/>
              </a:rPr>
              <a:t>4</a:t>
            </a:r>
            <a:r>
              <a:rPr lang="zh-TW" altLang="en-US" sz="1200" dirty="0">
                <a:cs typeface="Times New Roman" panose="02020603050405020304" pitchFamily="18" charset="0"/>
              </a:rPr>
              <a:t>人，已於</a:t>
            </a:r>
            <a:r>
              <a:rPr lang="en-US" altLang="zh-TW" sz="1200" dirty="0">
                <a:cs typeface="Times New Roman" panose="02020603050405020304" pitchFamily="18" charset="0"/>
              </a:rPr>
              <a:t>114</a:t>
            </a:r>
            <a:r>
              <a:rPr lang="zh-TW" altLang="en-US" sz="1200" dirty="0">
                <a:cs typeface="Times New Roman" panose="02020603050405020304" pitchFamily="18" charset="0"/>
              </a:rPr>
              <a:t>年</a:t>
            </a:r>
            <a:r>
              <a:rPr lang="en-US" altLang="zh-TW" sz="1200" dirty="0">
                <a:cs typeface="Times New Roman" panose="02020603050405020304" pitchFamily="18" charset="0"/>
              </a:rPr>
              <a:t>1</a:t>
            </a:r>
            <a:r>
              <a:rPr lang="zh-TW" altLang="en-US" sz="1200" dirty="0">
                <a:cs typeface="Times New Roman" panose="02020603050405020304" pitchFamily="18" charset="0"/>
              </a:rPr>
              <a:t>月</a:t>
            </a:r>
            <a:r>
              <a:rPr lang="en-US" altLang="zh-TW" sz="1200" dirty="0">
                <a:cs typeface="Times New Roman" panose="02020603050405020304" pitchFamily="18" charset="0"/>
              </a:rPr>
              <a:t>8</a:t>
            </a:r>
            <a:r>
              <a:rPr lang="zh-TW" altLang="en-US" sz="1200" dirty="0">
                <a:cs typeface="Times New Roman" panose="02020603050405020304" pitchFamily="18" charset="0"/>
              </a:rPr>
              <a:t>日「</a:t>
            </a:r>
            <a:r>
              <a:rPr lang="en-US" altLang="zh-TW" sz="1200" dirty="0">
                <a:cs typeface="Times New Roman" panose="02020603050405020304" pitchFamily="18" charset="0"/>
              </a:rPr>
              <a:t>113</a:t>
            </a:r>
            <a:r>
              <a:rPr lang="zh-TW" altLang="en-US" sz="1200" dirty="0">
                <a:cs typeface="Times New Roman" panose="02020603050405020304" pitchFamily="18" charset="0"/>
              </a:rPr>
              <a:t>學年度校教師評審委員會第</a:t>
            </a:r>
            <a:r>
              <a:rPr lang="en-US" altLang="zh-TW" sz="1200" dirty="0">
                <a:cs typeface="Times New Roman" panose="02020603050405020304" pitchFamily="18" charset="0"/>
              </a:rPr>
              <a:t>3</a:t>
            </a:r>
            <a:r>
              <a:rPr lang="zh-TW" altLang="en-US" sz="1200" dirty="0">
                <a:cs typeface="Times New Roman" panose="02020603050405020304" pitchFamily="18" charset="0"/>
              </a:rPr>
              <a:t>次會議」通過審議；</a:t>
            </a:r>
            <a:r>
              <a:rPr lang="zh-TW" altLang="en-US" sz="2667" dirty="0">
                <a:cs typeface="Times New Roman" panose="02020603050405020304" pitchFamily="18" charset="0"/>
              </a:rPr>
              <a:t>產學雙師共執行</a:t>
            </a:r>
            <a:r>
              <a:rPr lang="en-US" altLang="zh-TW" sz="2667" dirty="0">
                <a:cs typeface="Times New Roman" panose="02020603050405020304" pitchFamily="18" charset="0"/>
              </a:rPr>
              <a:t>37</a:t>
            </a:r>
            <a:r>
              <a:rPr lang="zh-TW" altLang="en-US" sz="2667" dirty="0">
                <a:cs typeface="Times New Roman" panose="02020603050405020304" pitchFamily="18" charset="0"/>
              </a:rPr>
              <a:t>門</a:t>
            </a:r>
            <a:r>
              <a:rPr lang="en-US" altLang="zh-TW" sz="2667" dirty="0">
                <a:cs typeface="Times New Roman" panose="02020603050405020304" pitchFamily="18" charset="0"/>
              </a:rPr>
              <a:t>(46</a:t>
            </a:r>
            <a:r>
              <a:rPr lang="zh-TW" altLang="en-US" sz="2667" dirty="0">
                <a:cs typeface="Times New Roman" panose="02020603050405020304" pitchFamily="18" charset="0"/>
              </a:rPr>
              <a:t>場次</a:t>
            </a:r>
            <a:r>
              <a:rPr lang="en-US" altLang="zh-TW" sz="2667" dirty="0">
                <a:cs typeface="Times New Roman" panose="02020603050405020304" pitchFamily="18" charset="0"/>
              </a:rPr>
              <a:t>)</a:t>
            </a:r>
            <a:r>
              <a:rPr lang="zh-TW" altLang="en-US" sz="2667" dirty="0">
                <a:cs typeface="Times New Roman" panose="02020603050405020304" pitchFamily="18" charset="0"/>
              </a:rPr>
              <a:t>，並邀請</a:t>
            </a:r>
            <a:r>
              <a:rPr lang="en-US" altLang="zh-TW" sz="2667" dirty="0">
                <a:cs typeface="Times New Roman" panose="02020603050405020304" pitchFamily="18" charset="0"/>
              </a:rPr>
              <a:t>35</a:t>
            </a:r>
            <a:r>
              <a:rPr lang="zh-TW" altLang="en-US" sz="2667" dirty="0">
                <a:cs typeface="Times New Roman" panose="02020603050405020304" pitchFamily="18" charset="0"/>
              </a:rPr>
              <a:t>名業師協同教學；教師專業成長社群共執行</a:t>
            </a:r>
            <a:r>
              <a:rPr lang="en-US" altLang="zh-TW" sz="2667" dirty="0">
                <a:cs typeface="Times New Roman" panose="02020603050405020304" pitchFamily="18" charset="0"/>
              </a:rPr>
              <a:t>9</a:t>
            </a:r>
            <a:r>
              <a:rPr lang="zh-TW" altLang="en-US" sz="2667" dirty="0">
                <a:cs typeface="Times New Roman" panose="02020603050405020304" pitchFamily="18" charset="0"/>
              </a:rPr>
              <a:t>案。</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8464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113</a:t>
            </a:r>
            <a:r>
              <a:rPr lang="zh-TW" altLang="en-US" dirty="0"/>
              <a:t>年度教育部教學實踐研究計畫共</a:t>
            </a:r>
            <a:r>
              <a:rPr lang="en-US" altLang="zh-TW" dirty="0"/>
              <a:t>8</a:t>
            </a:r>
            <a:r>
              <a:rPr lang="zh-TW" altLang="en-US" dirty="0"/>
              <a:t>位教師通過</a:t>
            </a:r>
            <a:r>
              <a:rPr lang="en-US" altLang="zh-TW" dirty="0"/>
              <a:t>(</a:t>
            </a:r>
            <a:r>
              <a:rPr lang="zh-TW" altLang="en-US" dirty="0"/>
              <a:t>獲補助</a:t>
            </a:r>
            <a:r>
              <a:rPr lang="en-US" altLang="zh-TW" dirty="0"/>
              <a:t>2,516,620</a:t>
            </a:r>
            <a:r>
              <a:rPr lang="zh-TW" altLang="en-US" dirty="0"/>
              <a:t>元</a:t>
            </a:r>
            <a:r>
              <a:rPr lang="en-US" altLang="zh-TW" dirty="0"/>
              <a:t>)</a:t>
            </a:r>
            <a:r>
              <a:rPr lang="zh-TW" altLang="en-US" dirty="0"/>
              <a:t>，而</a:t>
            </a:r>
            <a:r>
              <a:rPr lang="en-US" altLang="zh-TW" dirty="0"/>
              <a:t>114</a:t>
            </a:r>
            <a:r>
              <a:rPr lang="zh-TW" altLang="en-US" dirty="0"/>
              <a:t>年度教育部教學實踐研究計畫共</a:t>
            </a:r>
            <a:r>
              <a:rPr lang="en-US" altLang="zh-TW" dirty="0"/>
              <a:t>16</a:t>
            </a:r>
            <a:r>
              <a:rPr lang="zh-TW" altLang="en-US" dirty="0"/>
              <a:t>位教師申請；辦理</a:t>
            </a:r>
            <a:r>
              <a:rPr lang="en-US" altLang="zh-TW" dirty="0"/>
              <a:t>1</a:t>
            </a:r>
            <a:r>
              <a:rPr lang="zh-TW" altLang="en-US" dirty="0"/>
              <a:t>場徵件說明會暨經驗分享、研究計畫外審服務。</a:t>
            </a:r>
          </a:p>
          <a:p>
            <a:r>
              <a:rPr lang="zh-TW" altLang="en-US" dirty="0"/>
              <a:t>接下來，提供教學助理協助教師課程教學，共有</a:t>
            </a:r>
            <a:r>
              <a:rPr lang="en-US" altLang="zh-TW" dirty="0"/>
              <a:t>68</a:t>
            </a:r>
            <a:r>
              <a:rPr lang="zh-TW" altLang="en-US" dirty="0"/>
              <a:t>位教師或教練申請教學助理通過；該學期共計辦理</a:t>
            </a:r>
            <a:r>
              <a:rPr lang="en-US" altLang="zh-TW" dirty="0"/>
              <a:t>2</a:t>
            </a:r>
            <a:r>
              <a:rPr lang="zh-TW" altLang="en-US" dirty="0"/>
              <a:t>場說明會、</a:t>
            </a:r>
            <a:r>
              <a:rPr lang="en-US" altLang="zh-TW" dirty="0"/>
              <a:t>2</a:t>
            </a:r>
            <a:r>
              <a:rPr lang="zh-TW" altLang="en-US" dirty="0"/>
              <a:t>場教學增能講座、</a:t>
            </a:r>
            <a:r>
              <a:rPr lang="en-US" altLang="zh-TW" dirty="0"/>
              <a:t>1</a:t>
            </a:r>
            <a:r>
              <a:rPr lang="zh-TW" altLang="en-US" dirty="0"/>
              <a:t>場校內線上海報成果票選活動。</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197026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113-2</a:t>
            </a:r>
            <a:r>
              <a:rPr lang="zh-TW" altLang="en-US" dirty="0"/>
              <a:t>學期的具體推動策略第一項為</a:t>
            </a:r>
            <a:r>
              <a:rPr lang="zh-TW" altLang="en-US" sz="2667" dirty="0">
                <a:latin typeface="Arial" panose="020B0604020202020204" pitchFamily="34" charset="0"/>
                <a:ea typeface="微軟正黑體" panose="020B0604030504040204" pitchFamily="34" charset="-120"/>
                <a:cs typeface="Arial" panose="020B0604020202020204" pitchFamily="34" charset="0"/>
              </a:rPr>
              <a:t>教師專業成長暨取得專業證照獎勵機制，申請對象為本校專任教師</a:t>
            </a:r>
            <a:r>
              <a:rPr lang="en-US" altLang="zh-TW" sz="2667" dirty="0">
                <a:latin typeface="Arial" panose="020B0604020202020204" pitchFamily="34" charset="0"/>
                <a:ea typeface="微軟正黑體" panose="020B0604030504040204" pitchFamily="34" charset="-120"/>
                <a:cs typeface="Arial" panose="020B0604020202020204" pitchFamily="34" charset="0"/>
              </a:rPr>
              <a:t>(</a:t>
            </a:r>
            <a:r>
              <a:rPr lang="zh-TW" altLang="en-US" sz="2667" dirty="0">
                <a:latin typeface="Arial" panose="020B0604020202020204" pitchFamily="34" charset="0"/>
                <a:ea typeface="微軟正黑體" panose="020B0604030504040204" pitchFamily="34" charset="-120"/>
                <a:cs typeface="Arial" panose="020B0604020202020204" pitchFamily="34" charset="0"/>
              </a:rPr>
              <a:t>含專任運動教練、專業技術人員及專案教師</a:t>
            </a:r>
            <a:r>
              <a:rPr lang="en-US" altLang="zh-TW" sz="2667" dirty="0">
                <a:latin typeface="Arial" panose="020B0604020202020204" pitchFamily="34" charset="0"/>
                <a:ea typeface="微軟正黑體" panose="020B0604030504040204" pitchFamily="34" charset="-120"/>
                <a:cs typeface="Arial" panose="020B0604020202020204" pitchFamily="34" charset="0"/>
              </a:rPr>
              <a:t>)</a:t>
            </a:r>
            <a:r>
              <a:rPr lang="zh-TW" altLang="en-US" sz="2667" dirty="0">
                <a:latin typeface="Arial" panose="020B0604020202020204" pitchFamily="34" charset="0"/>
                <a:ea typeface="微軟正黑體" panose="020B0604030504040204" pitchFamily="34" charset="-120"/>
                <a:cs typeface="Arial" panose="020B0604020202020204" pitchFamily="34" charset="0"/>
              </a:rPr>
              <a:t>，補助報名費種類為研討會、短期研習、課程進修、證照進修，其中證照獎勵金為教師於本校服務期間考取國際級、國家級或等同等級之證照。</a:t>
            </a:r>
            <a:endParaRPr lang="en-US" altLang="zh-TW" sz="2667" dirty="0">
              <a:latin typeface="Arial" panose="020B0604020202020204" pitchFamily="34" charset="0"/>
              <a:ea typeface="微軟正黑體" panose="020B0604030504040204" pitchFamily="34" charset="-120"/>
              <a:cs typeface="Arial" panose="020B0604020202020204" pitchFamily="34" charset="0"/>
            </a:endParaRPr>
          </a:p>
          <a:p>
            <a:r>
              <a:rPr lang="zh-TW" altLang="en-US" sz="2667" dirty="0">
                <a:latin typeface="Arial" panose="020B0604020202020204" pitchFamily="34" charset="0"/>
                <a:ea typeface="微軟正黑體" panose="020B0604030504040204" pitchFamily="34" charset="-120"/>
                <a:cs typeface="Arial" panose="020B0604020202020204" pitchFamily="34" charset="0"/>
              </a:rPr>
              <a:t>第一梯次</a:t>
            </a:r>
            <a:r>
              <a:rPr lang="zh-TW" altLang="en-US" sz="2667" b="1" dirty="0">
                <a:latin typeface="Arial" panose="020B0604020202020204" pitchFamily="34" charset="0"/>
                <a:ea typeface="微軟正黑體" panose="020B0604030504040204" pitchFamily="34" charset="-120"/>
                <a:cs typeface="Arial" panose="020B0604020202020204" pitchFamily="34" charset="0"/>
              </a:rPr>
              <a:t>梯次申請</a:t>
            </a:r>
            <a:r>
              <a:rPr lang="zh-TW" altLang="en-US" sz="2667" b="1" dirty="0">
                <a:latin typeface="Arial" panose="020B0604020202020204" pitchFamily="34" charset="0"/>
                <a:cs typeface="Arial" panose="020B0604020202020204" pitchFamily="34" charset="0"/>
              </a:rPr>
              <a:t>預計</a:t>
            </a:r>
            <a:r>
              <a:rPr lang="en-US" altLang="zh-TW" sz="2667" b="1" dirty="0">
                <a:latin typeface="Arial" panose="020B0604020202020204" pitchFamily="34" charset="0"/>
                <a:cs typeface="Arial" panose="020B0604020202020204" pitchFamily="34" charset="0"/>
              </a:rPr>
              <a:t>5</a:t>
            </a:r>
            <a:r>
              <a:rPr lang="zh-TW" altLang="en-US" sz="2667" b="1" dirty="0">
                <a:latin typeface="Arial" panose="020B0604020202020204" pitchFamily="34" charset="0"/>
                <a:cs typeface="Arial" panose="020B0604020202020204" pitchFamily="34" charset="0"/>
              </a:rPr>
              <a:t>月公告，申請至</a:t>
            </a:r>
            <a:r>
              <a:rPr lang="en-US" altLang="zh-TW" sz="2667" b="1" dirty="0">
                <a:latin typeface="Arial" panose="020B0604020202020204" pitchFamily="34" charset="0"/>
                <a:cs typeface="Arial" panose="020B0604020202020204" pitchFamily="34" charset="0"/>
              </a:rPr>
              <a:t>9</a:t>
            </a:r>
            <a:r>
              <a:rPr lang="zh-TW" altLang="en-US" sz="2667" b="1" dirty="0">
                <a:latin typeface="Arial" panose="020B0604020202020204" pitchFamily="34" charset="0"/>
                <a:cs typeface="Arial" panose="020B0604020202020204" pitchFamily="34" charset="0"/>
              </a:rPr>
              <a:t>月中截止 </a:t>
            </a:r>
            <a:r>
              <a:rPr lang="en-US" altLang="zh-TW" sz="2667" b="1" dirty="0">
                <a:latin typeface="Arial" panose="020B0604020202020204" pitchFamily="34" charset="0"/>
                <a:ea typeface="微軟正黑體" panose="020B0604030504040204" pitchFamily="34" charset="-120"/>
                <a:cs typeface="Arial" panose="020B0604020202020204" pitchFamily="34" charset="0"/>
              </a:rPr>
              <a:t>(</a:t>
            </a:r>
            <a:r>
              <a:rPr lang="zh-TW" altLang="en-US" sz="2667" b="1" dirty="0">
                <a:latin typeface="Arial" panose="020B0604020202020204" pitchFamily="34" charset="0"/>
                <a:ea typeface="微軟正黑體" panose="020B0604030504040204" pitchFamily="34" charset="-120"/>
                <a:cs typeface="Arial" panose="020B0604020202020204" pitchFamily="34" charset="0"/>
              </a:rPr>
              <a:t>申請獎勵期間：</a:t>
            </a:r>
            <a:r>
              <a:rPr lang="en-US" altLang="zh-TW" sz="2667" b="1" dirty="0">
                <a:latin typeface="Arial" panose="020B0604020202020204" pitchFamily="34" charset="0"/>
                <a:ea typeface="微軟正黑體" panose="020B0604030504040204" pitchFamily="34" charset="-120"/>
                <a:cs typeface="Arial" panose="020B0604020202020204" pitchFamily="34" charset="0"/>
              </a:rPr>
              <a:t>114</a:t>
            </a:r>
            <a:r>
              <a:rPr lang="zh-TW" altLang="en-US" sz="2667" b="1" dirty="0">
                <a:latin typeface="Arial" panose="020B0604020202020204" pitchFamily="34" charset="0"/>
                <a:ea typeface="微軟正黑體" panose="020B0604030504040204" pitchFamily="34" charset="-120"/>
                <a:cs typeface="Arial" panose="020B0604020202020204" pitchFamily="34" charset="0"/>
              </a:rPr>
              <a:t>年</a:t>
            </a:r>
            <a:r>
              <a:rPr lang="en-US" altLang="zh-TW" sz="2667" b="1" dirty="0">
                <a:latin typeface="Arial" panose="020B0604020202020204" pitchFamily="34" charset="0"/>
                <a:ea typeface="微軟正黑體" panose="020B0604030504040204" pitchFamily="34" charset="-120"/>
                <a:cs typeface="Arial" panose="020B0604020202020204" pitchFamily="34" charset="0"/>
              </a:rPr>
              <a:t>1</a:t>
            </a:r>
            <a:r>
              <a:rPr lang="zh-TW" altLang="en-US" sz="2667" b="1" dirty="0">
                <a:latin typeface="Arial" panose="020B0604020202020204" pitchFamily="34" charset="0"/>
                <a:ea typeface="微軟正黑體" panose="020B0604030504040204" pitchFamily="34" charset="-120"/>
                <a:cs typeface="Arial" panose="020B0604020202020204" pitchFamily="34" charset="0"/>
              </a:rPr>
              <a:t>月</a:t>
            </a:r>
            <a:r>
              <a:rPr lang="en-US" altLang="zh-TW" sz="2667" b="1" dirty="0">
                <a:latin typeface="Arial" panose="020B0604020202020204" pitchFamily="34" charset="0"/>
                <a:ea typeface="微軟正黑體" panose="020B0604030504040204" pitchFamily="34" charset="-120"/>
                <a:cs typeface="Arial" panose="020B0604020202020204" pitchFamily="34" charset="0"/>
              </a:rPr>
              <a:t>1</a:t>
            </a:r>
            <a:r>
              <a:rPr lang="zh-TW" altLang="en-US" sz="2667" b="1" dirty="0">
                <a:latin typeface="Arial" panose="020B0604020202020204" pitchFamily="34" charset="0"/>
                <a:ea typeface="微軟正黑體" panose="020B0604030504040204" pitchFamily="34" charset="-120"/>
                <a:cs typeface="Arial" panose="020B0604020202020204" pitchFamily="34" charset="0"/>
              </a:rPr>
              <a:t>日</a:t>
            </a:r>
            <a:r>
              <a:rPr lang="en-US" altLang="zh-TW" sz="2667" b="1" dirty="0">
                <a:latin typeface="Arial" panose="020B0604020202020204" pitchFamily="34" charset="0"/>
                <a:ea typeface="微軟正黑體" panose="020B0604030504040204" pitchFamily="34" charset="-120"/>
                <a:cs typeface="Arial" panose="020B0604020202020204" pitchFamily="34" charset="0"/>
              </a:rPr>
              <a:t>-114</a:t>
            </a:r>
            <a:r>
              <a:rPr lang="zh-TW" altLang="en-US" sz="2667" b="1" dirty="0">
                <a:latin typeface="Arial" panose="020B0604020202020204" pitchFamily="34" charset="0"/>
                <a:ea typeface="微軟正黑體" panose="020B0604030504040204" pitchFamily="34" charset="-120"/>
                <a:cs typeface="Arial" panose="020B0604020202020204" pitchFamily="34" charset="0"/>
              </a:rPr>
              <a:t>年</a:t>
            </a:r>
            <a:r>
              <a:rPr lang="en-US" altLang="zh-TW" sz="2667" b="1" dirty="0">
                <a:latin typeface="Arial" panose="020B0604020202020204" pitchFamily="34" charset="0"/>
                <a:ea typeface="微軟正黑體" panose="020B0604030504040204" pitchFamily="34" charset="-120"/>
                <a:cs typeface="Arial" panose="020B0604020202020204" pitchFamily="34" charset="0"/>
              </a:rPr>
              <a:t>7</a:t>
            </a:r>
            <a:r>
              <a:rPr lang="zh-TW" altLang="en-US" sz="2667" b="1" dirty="0">
                <a:latin typeface="Arial" panose="020B0604020202020204" pitchFamily="34" charset="0"/>
                <a:ea typeface="微軟正黑體" panose="020B0604030504040204" pitchFamily="34" charset="-120"/>
                <a:cs typeface="Arial" panose="020B0604020202020204" pitchFamily="34" charset="0"/>
              </a:rPr>
              <a:t>月</a:t>
            </a:r>
            <a:r>
              <a:rPr lang="en-US" altLang="zh-TW" sz="2667" b="1" dirty="0">
                <a:latin typeface="Arial" panose="020B0604020202020204" pitchFamily="34" charset="0"/>
                <a:ea typeface="微軟正黑體" panose="020B0604030504040204" pitchFamily="34" charset="-120"/>
                <a:cs typeface="Arial" panose="020B0604020202020204" pitchFamily="34" charset="0"/>
              </a:rPr>
              <a:t>31</a:t>
            </a:r>
            <a:r>
              <a:rPr lang="zh-TW" altLang="en-US" sz="2667" b="1" dirty="0">
                <a:latin typeface="Arial" panose="020B0604020202020204" pitchFamily="34" charset="0"/>
                <a:ea typeface="微軟正黑體" panose="020B0604030504040204" pitchFamily="34" charset="-120"/>
                <a:cs typeface="Arial" panose="020B0604020202020204" pitchFamily="34" charset="0"/>
              </a:rPr>
              <a:t>日止。</a:t>
            </a:r>
            <a:r>
              <a:rPr lang="en-US" altLang="zh-TW" sz="2667" b="1" dirty="0">
                <a:latin typeface="Arial" panose="020B0604020202020204" pitchFamily="34" charset="0"/>
                <a:ea typeface="微軟正黑體" panose="020B0604030504040204" pitchFamily="34" charset="-120"/>
                <a:cs typeface="Arial" panose="020B0604020202020204" pitchFamily="34" charset="0"/>
              </a:rPr>
              <a:t>)</a:t>
            </a:r>
            <a:r>
              <a:rPr lang="zh-TW" altLang="en-US" sz="2667" b="1" dirty="0">
                <a:latin typeface="Arial" panose="020B0604020202020204" pitchFamily="34" charset="0"/>
                <a:ea typeface="微軟正黑體" panose="020B0604030504040204" pitchFamily="34" charset="-120"/>
                <a:cs typeface="Arial" panose="020B0604020202020204" pitchFamily="34" charset="0"/>
              </a:rPr>
              <a:t>、第二梯次申請預計</a:t>
            </a:r>
            <a:r>
              <a:rPr lang="en-US" altLang="zh-TW" sz="2667" b="1" dirty="0">
                <a:latin typeface="Arial" panose="020B0604020202020204" pitchFamily="34" charset="0"/>
                <a:ea typeface="微軟正黑體" panose="020B0604030504040204" pitchFamily="34" charset="-120"/>
                <a:cs typeface="Arial" panose="020B0604020202020204" pitchFamily="34" charset="0"/>
              </a:rPr>
              <a:t>10</a:t>
            </a:r>
            <a:r>
              <a:rPr lang="zh-TW" altLang="en-US" sz="2667" b="1" dirty="0">
                <a:latin typeface="Arial" panose="020B0604020202020204" pitchFamily="34" charset="0"/>
                <a:ea typeface="微軟正黑體" panose="020B0604030504040204" pitchFamily="34" charset="-120"/>
                <a:cs typeface="Arial" panose="020B0604020202020204" pitchFamily="34" charset="0"/>
              </a:rPr>
              <a:t>月公告。</a:t>
            </a:r>
            <a:r>
              <a:rPr lang="en-US" altLang="zh-TW" sz="2667" b="1" dirty="0">
                <a:latin typeface="Arial" panose="020B0604020202020204" pitchFamily="34" charset="0"/>
                <a:ea typeface="微軟正黑體" panose="020B0604030504040204" pitchFamily="34" charset="-120"/>
                <a:cs typeface="Arial" panose="020B0604020202020204" pitchFamily="34" charset="0"/>
              </a:rPr>
              <a:t>(</a:t>
            </a:r>
            <a:r>
              <a:rPr lang="zh-TW" altLang="en-US" sz="2667" b="1" dirty="0">
                <a:latin typeface="Arial" panose="020B0604020202020204" pitchFamily="34" charset="0"/>
                <a:ea typeface="微軟正黑體" panose="020B0604030504040204" pitchFamily="34" charset="-120"/>
                <a:cs typeface="Arial" panose="020B0604020202020204" pitchFamily="34" charset="0"/>
              </a:rPr>
              <a:t>申請獎勵期間</a:t>
            </a:r>
            <a:r>
              <a:rPr lang="en-US" altLang="zh-TW" sz="2667" b="1" dirty="0">
                <a:latin typeface="Arial" panose="020B0604020202020204" pitchFamily="34" charset="0"/>
                <a:ea typeface="微軟正黑體" panose="020B0604030504040204" pitchFamily="34" charset="-120"/>
                <a:cs typeface="Arial" panose="020B0604020202020204" pitchFamily="34" charset="0"/>
              </a:rPr>
              <a:t>114</a:t>
            </a:r>
            <a:r>
              <a:rPr lang="zh-TW" altLang="en-US" sz="2667" b="1" dirty="0">
                <a:latin typeface="Arial" panose="020B0604020202020204" pitchFamily="34" charset="0"/>
                <a:ea typeface="微軟正黑體" panose="020B0604030504040204" pitchFamily="34" charset="-120"/>
                <a:cs typeface="Arial" panose="020B0604020202020204" pitchFamily="34" charset="0"/>
              </a:rPr>
              <a:t>年</a:t>
            </a:r>
            <a:r>
              <a:rPr lang="en-US" altLang="zh-TW" sz="2667" b="1" dirty="0">
                <a:latin typeface="Arial" panose="020B0604020202020204" pitchFamily="34" charset="0"/>
                <a:ea typeface="微軟正黑體" panose="020B0604030504040204" pitchFamily="34" charset="-120"/>
                <a:cs typeface="Arial" panose="020B0604020202020204" pitchFamily="34" charset="0"/>
              </a:rPr>
              <a:t>8</a:t>
            </a:r>
            <a:r>
              <a:rPr lang="zh-TW" altLang="en-US" sz="2667" b="1" dirty="0">
                <a:latin typeface="Arial" panose="020B0604020202020204" pitchFamily="34" charset="0"/>
                <a:ea typeface="微軟正黑體" panose="020B0604030504040204" pitchFamily="34" charset="-120"/>
                <a:cs typeface="Arial" panose="020B0604020202020204" pitchFamily="34" charset="0"/>
              </a:rPr>
              <a:t>月</a:t>
            </a:r>
            <a:r>
              <a:rPr lang="en-US" altLang="zh-TW" sz="2667" b="1" dirty="0">
                <a:latin typeface="Arial" panose="020B0604020202020204" pitchFamily="34" charset="0"/>
                <a:ea typeface="微軟正黑體" panose="020B0604030504040204" pitchFamily="34" charset="-120"/>
                <a:cs typeface="Arial" panose="020B0604020202020204" pitchFamily="34" charset="0"/>
              </a:rPr>
              <a:t>1</a:t>
            </a:r>
            <a:r>
              <a:rPr lang="zh-TW" altLang="en-US" sz="2667" b="1" dirty="0">
                <a:latin typeface="Arial" panose="020B0604020202020204" pitchFamily="34" charset="0"/>
                <a:ea typeface="微軟正黑體" panose="020B0604030504040204" pitchFamily="34" charset="-120"/>
                <a:cs typeface="Arial" panose="020B0604020202020204" pitchFamily="34" charset="0"/>
              </a:rPr>
              <a:t>日</a:t>
            </a:r>
            <a:r>
              <a:rPr lang="en-US" altLang="zh-TW" sz="2667" b="1" dirty="0">
                <a:latin typeface="Arial" panose="020B0604020202020204" pitchFamily="34" charset="0"/>
                <a:ea typeface="微軟正黑體" panose="020B0604030504040204" pitchFamily="34" charset="-120"/>
                <a:cs typeface="Arial" panose="020B0604020202020204" pitchFamily="34" charset="0"/>
              </a:rPr>
              <a:t>-12</a:t>
            </a:r>
            <a:r>
              <a:rPr lang="zh-TW" altLang="en-US" sz="2667" b="1" dirty="0">
                <a:latin typeface="Arial" panose="020B0604020202020204" pitchFamily="34" charset="0"/>
                <a:ea typeface="微軟正黑體" panose="020B0604030504040204" pitchFamily="34" charset="-120"/>
                <a:cs typeface="Arial" panose="020B0604020202020204" pitchFamily="34" charset="0"/>
              </a:rPr>
              <a:t>月初</a:t>
            </a:r>
            <a:r>
              <a:rPr lang="en-US" altLang="zh-TW" sz="2667" b="1" dirty="0">
                <a:latin typeface="Arial" panose="020B0604020202020204" pitchFamily="34" charset="0"/>
                <a:ea typeface="微軟正黑體" panose="020B0604030504040204" pitchFamily="34" charset="-120"/>
                <a:cs typeface="Arial" panose="020B0604020202020204" pitchFamily="34" charset="0"/>
              </a:rPr>
              <a:t>)</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102815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113-2</a:t>
            </a:r>
            <a:r>
              <a:rPr lang="zh-TW" altLang="en-US" dirty="0"/>
              <a:t>學期教師評鑑</a:t>
            </a:r>
            <a:r>
              <a:rPr lang="en-US" altLang="zh-TW" dirty="0"/>
              <a:t>5</a:t>
            </a:r>
            <a:r>
              <a:rPr lang="zh-TW" altLang="en-US" dirty="0"/>
              <a:t>人，已於</a:t>
            </a:r>
            <a:r>
              <a:rPr lang="en-US" altLang="zh-TW" dirty="0"/>
              <a:t>113</a:t>
            </a:r>
            <a:r>
              <a:rPr lang="zh-TW" altLang="en-US" dirty="0"/>
              <a:t>年</a:t>
            </a:r>
            <a:r>
              <a:rPr lang="en-US" altLang="zh-TW" dirty="0"/>
              <a:t>8</a:t>
            </a:r>
            <a:r>
              <a:rPr lang="zh-TW" altLang="en-US" dirty="0"/>
              <a:t>月</a:t>
            </a:r>
            <a:r>
              <a:rPr lang="en-US" altLang="zh-TW" dirty="0"/>
              <a:t>6</a:t>
            </a:r>
            <a:r>
              <a:rPr lang="zh-TW" altLang="en-US" dirty="0"/>
              <a:t>日臺體教字第</a:t>
            </a:r>
            <a:r>
              <a:rPr lang="en-US" altLang="zh-TW" dirty="0"/>
              <a:t>1132100495</a:t>
            </a:r>
            <a:r>
              <a:rPr lang="zh-TW" altLang="en-US" dirty="0"/>
              <a:t>號函通知，請於</a:t>
            </a:r>
            <a:r>
              <a:rPr lang="en-US" altLang="zh-TW" dirty="0"/>
              <a:t>114</a:t>
            </a:r>
            <a:r>
              <a:rPr lang="zh-TW" altLang="en-US" dirty="0"/>
              <a:t>年</a:t>
            </a:r>
            <a:r>
              <a:rPr lang="en-US" altLang="zh-TW" dirty="0"/>
              <a:t>5</a:t>
            </a:r>
            <a:r>
              <a:rPr lang="zh-TW" altLang="en-US" dirty="0"/>
              <a:t>月前繳交資料至教發中心，並請各學系、學程、中心應於各級教師評鑑期限內辦理評鑑事宜。</a:t>
            </a:r>
            <a:endParaRPr lang="en-US" altLang="zh-TW" dirty="0"/>
          </a:p>
          <a:p>
            <a:r>
              <a:rPr lang="zh-TW" altLang="en-US" dirty="0"/>
              <a:t>另產學雙師申請為即日起至</a:t>
            </a:r>
            <a:r>
              <a:rPr lang="en-US" altLang="zh-TW" dirty="0"/>
              <a:t>114/02/21(</a:t>
            </a:r>
            <a:r>
              <a:rPr lang="zh-TW" altLang="en-US" dirty="0"/>
              <a:t>或申請課程數達</a:t>
            </a:r>
            <a:r>
              <a:rPr lang="en-US" altLang="zh-TW" dirty="0"/>
              <a:t>140</a:t>
            </a:r>
            <a:r>
              <a:rPr lang="zh-TW" altLang="en-US" dirty="0"/>
              <a:t>節次截止</a:t>
            </a:r>
            <a:r>
              <a:rPr lang="en-US" altLang="zh-TW" dirty="0"/>
              <a:t>) </a:t>
            </a:r>
            <a:r>
              <a:rPr lang="zh-TW" altLang="en-US" dirty="0"/>
              <a:t>，預計辦理期程為</a:t>
            </a:r>
            <a:r>
              <a:rPr lang="en-US" altLang="zh-TW" dirty="0"/>
              <a:t>114/03/03-114/06/06</a:t>
            </a:r>
            <a:r>
              <a:rPr lang="zh-TW" altLang="en-US" dirty="0"/>
              <a:t>，補助講座鐘點費與交通費，每名教師至多申請</a:t>
            </a:r>
            <a:r>
              <a:rPr lang="en-US" altLang="zh-TW" dirty="0"/>
              <a:t>2</a:t>
            </a:r>
            <a:r>
              <a:rPr lang="zh-TW" altLang="en-US" dirty="0"/>
              <a:t>次上課 </a:t>
            </a:r>
            <a:r>
              <a:rPr lang="en-US" altLang="zh-TW" dirty="0"/>
              <a:t>(1</a:t>
            </a:r>
            <a:r>
              <a:rPr lang="zh-TW" altLang="en-US" dirty="0"/>
              <a:t>次上課填寫一份申請單 </a:t>
            </a:r>
            <a:r>
              <a:rPr lang="en-US" altLang="zh-TW" dirty="0"/>
              <a:t>)</a:t>
            </a:r>
            <a:r>
              <a:rPr lang="zh-TW" altLang="en-US" dirty="0"/>
              <a:t>。</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333060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1" indent="0">
              <a:lnSpc>
                <a:spcPts val="4267"/>
              </a:lnSpc>
              <a:buFont typeface="Wingdings" panose="05000000000000000000" pitchFamily="2" charset="2"/>
              <a:buNone/>
            </a:pPr>
            <a:r>
              <a:rPr lang="zh-TW" altLang="en-US" dirty="0"/>
              <a:t>教師專業社群申請期程為公告日起至</a:t>
            </a:r>
            <a:r>
              <a:rPr lang="en-US" altLang="zh-TW" dirty="0"/>
              <a:t>114/02/21(</a:t>
            </a:r>
            <a:r>
              <a:rPr lang="zh-TW" altLang="en-US" dirty="0"/>
              <a:t>五</a:t>
            </a:r>
            <a:r>
              <a:rPr lang="en-US" altLang="zh-TW" dirty="0"/>
              <a:t>)</a:t>
            </a:r>
            <a:r>
              <a:rPr lang="zh-TW" altLang="en-US" dirty="0"/>
              <a:t>截止，預計辦理期程為</a:t>
            </a:r>
            <a:r>
              <a:rPr lang="en-US" altLang="zh-TW" dirty="0"/>
              <a:t>114/3/3</a:t>
            </a:r>
            <a:r>
              <a:rPr lang="zh-TW" altLang="en-US" dirty="0"/>
              <a:t>至</a:t>
            </a:r>
            <a:r>
              <a:rPr lang="en-US" altLang="zh-TW" dirty="0"/>
              <a:t>114/6/6</a:t>
            </a:r>
            <a:r>
              <a:rPr lang="zh-TW" altLang="en-US" dirty="0"/>
              <a:t>，補助每案上限</a:t>
            </a:r>
            <a:r>
              <a:rPr lang="en-US" altLang="zh-TW" dirty="0"/>
              <a:t>8,000</a:t>
            </a:r>
            <a:r>
              <a:rPr lang="zh-TW" altLang="en-US" dirty="0"/>
              <a:t>元。</a:t>
            </a:r>
          </a:p>
          <a:p>
            <a:pPr marL="0" lvl="1" indent="0">
              <a:lnSpc>
                <a:spcPts val="4267"/>
              </a:lnSpc>
              <a:buFont typeface="Wingdings" panose="05000000000000000000" pitchFamily="2" charset="2"/>
              <a:buNone/>
            </a:pPr>
            <a:r>
              <a:rPr lang="zh-TW" altLang="en-US" dirty="0"/>
              <a:t>預計結合資源或主辦教師專業成長講座，主題涵蓋教學實踐、課程與教材設計、多元學習評量等。</a:t>
            </a:r>
          </a:p>
          <a:p>
            <a:pPr marL="0" lvl="1" indent="0">
              <a:lnSpc>
                <a:spcPts val="4267"/>
              </a:lnSpc>
              <a:buFont typeface="Wingdings" panose="05000000000000000000" pitchFamily="2" charset="2"/>
              <a:buNone/>
            </a:pPr>
            <a:r>
              <a:rPr lang="zh-TW" altLang="en-US" dirty="0"/>
              <a:t>提供教師傳習制度，參加對象為本校當年度新進專任教師，每案須執行一學期，補助上限</a:t>
            </a:r>
            <a:r>
              <a:rPr lang="en-US" altLang="zh-TW" dirty="0"/>
              <a:t>2,000</a:t>
            </a:r>
            <a:r>
              <a:rPr lang="zh-TW" altLang="en-US" dirty="0"/>
              <a:t>元。</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091775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校內教學實踐研究計畫</a:t>
            </a:r>
            <a:r>
              <a:rPr lang="en-US" altLang="zh-TW" dirty="0"/>
              <a:t>(</a:t>
            </a:r>
            <a:r>
              <a:rPr lang="zh-TW" altLang="en-US" dirty="0"/>
              <a:t>須符合資格</a:t>
            </a:r>
            <a:r>
              <a:rPr lang="en-US" altLang="zh-TW" dirty="0"/>
              <a:t>)</a:t>
            </a:r>
            <a:r>
              <a:rPr lang="zh-TW" altLang="en-US" dirty="0"/>
              <a:t>，預計申請期程為公告日起至</a:t>
            </a:r>
            <a:r>
              <a:rPr lang="en-US" altLang="zh-TW" dirty="0"/>
              <a:t>114/02/07(</a:t>
            </a:r>
            <a:r>
              <a:rPr lang="zh-TW" altLang="en-US" dirty="0"/>
              <a:t>五</a:t>
            </a:r>
            <a:r>
              <a:rPr lang="en-US" altLang="zh-TW" dirty="0"/>
              <a:t>)</a:t>
            </a:r>
            <a:r>
              <a:rPr lang="zh-TW" altLang="en-US" dirty="0"/>
              <a:t>截止，預計辦理期程為</a:t>
            </a:r>
            <a:r>
              <a:rPr lang="en-US" altLang="zh-TW" dirty="0"/>
              <a:t>114/3/1</a:t>
            </a:r>
            <a:r>
              <a:rPr lang="zh-TW" altLang="en-US" dirty="0"/>
              <a:t>至</a:t>
            </a:r>
            <a:r>
              <a:rPr lang="en-US" altLang="zh-TW" dirty="0"/>
              <a:t>114/9/30</a:t>
            </a:r>
            <a:r>
              <a:rPr lang="zh-TW" altLang="en-US" dirty="0"/>
              <a:t>，補助每案上限</a:t>
            </a:r>
            <a:r>
              <a:rPr lang="en-US" altLang="zh-TW" dirty="0"/>
              <a:t>30,000</a:t>
            </a:r>
            <a:r>
              <a:rPr lang="zh-TW" altLang="en-US" dirty="0"/>
              <a:t>元。</a:t>
            </a:r>
          </a:p>
          <a:p>
            <a:r>
              <a:rPr lang="zh-TW" altLang="en-US" dirty="0"/>
              <a:t>在教學助理方面，</a:t>
            </a:r>
            <a:r>
              <a:rPr lang="en-US" altLang="zh-TW" dirty="0"/>
              <a:t>113-2</a:t>
            </a:r>
            <a:r>
              <a:rPr lang="zh-TW" altLang="en-US" dirty="0"/>
              <a:t>核定</a:t>
            </a:r>
            <a:r>
              <a:rPr lang="en-US" altLang="zh-TW" dirty="0"/>
              <a:t>73</a:t>
            </a:r>
            <a:r>
              <a:rPr lang="zh-TW" altLang="en-US" dirty="0"/>
              <a:t>位教師</a:t>
            </a:r>
            <a:r>
              <a:rPr lang="en-US" altLang="zh-TW" dirty="0"/>
              <a:t>/</a:t>
            </a:r>
            <a:r>
              <a:rPr lang="zh-TW" altLang="en-US" dirty="0"/>
              <a:t>教練通過教學助理申請，聘期為</a:t>
            </a:r>
            <a:r>
              <a:rPr lang="en-US" altLang="zh-TW" dirty="0"/>
              <a:t>03/01-06/30(</a:t>
            </a:r>
            <a:r>
              <a:rPr lang="zh-TW" altLang="en-US" dirty="0"/>
              <a:t>共</a:t>
            </a:r>
            <a:r>
              <a:rPr lang="en-US" altLang="zh-TW" dirty="0"/>
              <a:t>4</a:t>
            </a:r>
            <a:r>
              <a:rPr lang="zh-TW" altLang="en-US" dirty="0"/>
              <a:t>個月</a:t>
            </a:r>
            <a:r>
              <a:rPr lang="en-US" altLang="zh-TW" dirty="0"/>
              <a:t>)</a:t>
            </a:r>
            <a:r>
              <a:rPr lang="zh-TW" altLang="en-US" dirty="0"/>
              <a:t>，每位教學助理共計</a:t>
            </a:r>
            <a:r>
              <a:rPr lang="en-US" altLang="zh-TW" dirty="0"/>
              <a:t>80</a:t>
            </a:r>
            <a:r>
              <a:rPr lang="zh-TW" altLang="en-US" dirty="0"/>
              <a:t>小時，部分課程尚須追蹤是否開課。預計辦理</a:t>
            </a:r>
            <a:r>
              <a:rPr lang="en-US" altLang="zh-TW" dirty="0"/>
              <a:t>2</a:t>
            </a:r>
            <a:r>
              <a:rPr lang="zh-TW" altLang="en-US" dirty="0"/>
              <a:t>場說明會、</a:t>
            </a:r>
            <a:r>
              <a:rPr lang="en-US" altLang="zh-TW" dirty="0"/>
              <a:t>3</a:t>
            </a:r>
            <a:r>
              <a:rPr lang="zh-TW" altLang="en-US" dirty="0"/>
              <a:t>場增能講座或研習、</a:t>
            </a:r>
            <a:r>
              <a:rPr lang="en-US" altLang="zh-TW" dirty="0"/>
              <a:t>1</a:t>
            </a:r>
            <a:r>
              <a:rPr lang="zh-TW" altLang="en-US" dirty="0"/>
              <a:t>場工作檢討會、</a:t>
            </a:r>
            <a:r>
              <a:rPr lang="en-US" altLang="zh-TW" dirty="0"/>
              <a:t>1</a:t>
            </a:r>
            <a:r>
              <a:rPr lang="zh-TW" altLang="en-US" dirty="0"/>
              <a:t>場校內線上海報成果票選活動。</a:t>
            </a:r>
            <a:endParaRPr lang="en-US" altLang="zh-TW" dirty="0"/>
          </a:p>
          <a:p>
            <a:r>
              <a:rPr lang="zh-TW" altLang="en-US" dirty="0"/>
              <a:t>最後，我們期待透過這些規劃，在</a:t>
            </a:r>
            <a:r>
              <a:rPr lang="en-US" altLang="zh-TW" dirty="0"/>
              <a:t>113-2</a:t>
            </a:r>
            <a:r>
              <a:rPr lang="zh-TW" altLang="en-US" dirty="0"/>
              <a:t>學期能達成預期目標：提升教師教學效能、增進學生學習成效、強化產學連結，並建立永續發展的教學支援體系。</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TW"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17951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接著介紹課程大綱中設定第三階段選課方式。教師可以在系統中勾選是否採用人工選課，並註明加選人數上限為</a:t>
            </a:r>
            <a:r>
              <a:rPr lang="en-US" altLang="zh-TW" sz="1200" kern="1200" dirty="0">
                <a:solidFill>
                  <a:schemeClr val="tx1"/>
                </a:solidFill>
                <a:effectLst/>
                <a:cs typeface="+mn-cs"/>
              </a:rPr>
              <a:t>5</a:t>
            </a:r>
            <a:r>
              <a:rPr lang="zh-TW" altLang="zh-TW" sz="1200" kern="1200" dirty="0">
                <a:solidFill>
                  <a:schemeClr val="tx1"/>
                </a:solidFill>
                <a:effectLst/>
                <a:cs typeface="+mn-cs"/>
              </a:rPr>
              <a:t>人。這個設定對於控制課程人數、確保教學品質很重要，請授課教師在填寫課程大綱時多加留意這個選項。如果有任何疑問，可以隨時向課務組詢問。</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330154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pPr rtl="0"/>
            <a:fld id="{9C936D52-512B-47DE-BC94-6C88A56CE986}" type="slidenum">
              <a:rPr lang="en-US" altLang="zh-TW" smtClean="0"/>
              <a:t>50</a:t>
            </a:fld>
            <a:endParaRPr lang="zh-TW" altLang="en-US" dirty="0"/>
          </a:p>
        </p:txBody>
      </p:sp>
    </p:spTree>
    <p:extLst>
      <p:ext uri="{BB962C8B-B14F-4D97-AF65-F5344CB8AC3E}">
        <p14:creationId xmlns:p14="http://schemas.microsoft.com/office/powerpoint/2010/main" val="272639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第三階段選課是學期初最後一次網路選課機會。只有前兩階段結束後尚未額滿的課程才開放選修。選課時間定於</a:t>
            </a:r>
            <a:r>
              <a:rPr lang="en-US" altLang="zh-TW" sz="1200" kern="1200" dirty="0">
                <a:solidFill>
                  <a:schemeClr val="tx1"/>
                </a:solidFill>
                <a:effectLst/>
                <a:cs typeface="+mn-cs"/>
              </a:rPr>
              <a:t>114</a:t>
            </a:r>
            <a:r>
              <a:rPr lang="zh-TW" altLang="zh-TW" sz="1200" kern="1200" dirty="0">
                <a:solidFill>
                  <a:schemeClr val="tx1"/>
                </a:solidFill>
                <a:effectLst/>
                <a:cs typeface="+mn-cs"/>
              </a:rPr>
              <a:t>年</a:t>
            </a:r>
            <a:r>
              <a:rPr lang="en-US" altLang="zh-TW" sz="1200" kern="1200" dirty="0">
                <a:solidFill>
                  <a:schemeClr val="tx1"/>
                </a:solidFill>
                <a:effectLst/>
                <a:cs typeface="+mn-cs"/>
              </a:rPr>
              <a:t>2</a:t>
            </a:r>
            <a:r>
              <a:rPr lang="zh-TW" altLang="zh-TW" sz="1200" kern="1200" dirty="0">
                <a:solidFill>
                  <a:schemeClr val="tx1"/>
                </a:solidFill>
                <a:effectLst/>
                <a:cs typeface="+mn-cs"/>
              </a:rPr>
              <a:t>月</a:t>
            </a:r>
            <a:r>
              <a:rPr lang="en-US" altLang="zh-TW" sz="1200" kern="1200" dirty="0">
                <a:solidFill>
                  <a:schemeClr val="tx1"/>
                </a:solidFill>
                <a:effectLst/>
                <a:cs typeface="+mn-cs"/>
              </a:rPr>
              <a:t>27</a:t>
            </a:r>
            <a:r>
              <a:rPr lang="zh-TW" altLang="zh-TW" sz="1200" kern="1200" dirty="0">
                <a:solidFill>
                  <a:schemeClr val="tx1"/>
                </a:solidFill>
                <a:effectLst/>
                <a:cs typeface="+mn-cs"/>
              </a:rPr>
              <a:t>日中午</a:t>
            </a:r>
            <a:r>
              <a:rPr lang="en-US" altLang="zh-TW" sz="1200" kern="1200" dirty="0">
                <a:solidFill>
                  <a:schemeClr val="tx1"/>
                </a:solidFill>
                <a:effectLst/>
                <a:cs typeface="+mn-cs"/>
              </a:rPr>
              <a:t>12</a:t>
            </a:r>
            <a:r>
              <a:rPr lang="zh-TW" altLang="zh-TW" sz="1200" kern="1200" dirty="0">
                <a:solidFill>
                  <a:schemeClr val="tx1"/>
                </a:solidFill>
                <a:effectLst/>
                <a:cs typeface="+mn-cs"/>
              </a:rPr>
              <a:t>時至晚上</a:t>
            </a:r>
            <a:r>
              <a:rPr lang="en-US" altLang="zh-TW" sz="1200" kern="1200" dirty="0">
                <a:solidFill>
                  <a:schemeClr val="tx1"/>
                </a:solidFill>
                <a:effectLst/>
                <a:cs typeface="+mn-cs"/>
              </a:rPr>
              <a:t>9</a:t>
            </a:r>
            <a:r>
              <a:rPr lang="zh-TW" altLang="zh-TW" sz="1200" kern="1200" dirty="0">
                <a:solidFill>
                  <a:schemeClr val="tx1"/>
                </a:solidFill>
                <a:effectLst/>
                <a:cs typeface="+mn-cs"/>
              </a:rPr>
              <a:t>時，其中應屆畢業生和延修生可提前半小時開始選課。我們建議學生在開學第一週先試聽感興趣的課程，再於網路開放時間上線決選。這個安排既能讓學生了解課程內容，又可確保選課公平有序進行。</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38250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人工選課將於</a:t>
            </a:r>
            <a:r>
              <a:rPr lang="en-US" altLang="zh-TW" sz="1200" kern="1200" dirty="0">
                <a:solidFill>
                  <a:schemeClr val="tx1"/>
                </a:solidFill>
                <a:effectLst/>
                <a:cs typeface="+mn-cs"/>
              </a:rPr>
              <a:t>114</a:t>
            </a:r>
            <a:r>
              <a:rPr lang="zh-TW" altLang="zh-TW" sz="1200" kern="1200" dirty="0">
                <a:solidFill>
                  <a:schemeClr val="tx1"/>
                </a:solidFill>
                <a:effectLst/>
                <a:cs typeface="+mn-cs"/>
              </a:rPr>
              <a:t>年</a:t>
            </a:r>
            <a:r>
              <a:rPr lang="en-US" altLang="zh-TW" sz="1200" kern="1200" dirty="0">
                <a:solidFill>
                  <a:schemeClr val="tx1"/>
                </a:solidFill>
                <a:effectLst/>
                <a:cs typeface="+mn-cs"/>
              </a:rPr>
              <a:t>2</a:t>
            </a:r>
            <a:r>
              <a:rPr lang="zh-TW" altLang="zh-TW" sz="1200" kern="1200" dirty="0">
                <a:solidFill>
                  <a:schemeClr val="tx1"/>
                </a:solidFill>
                <a:effectLst/>
                <a:cs typeface="+mn-cs"/>
              </a:rPr>
              <a:t>月</a:t>
            </a:r>
            <a:r>
              <a:rPr lang="en-US" altLang="zh-TW" sz="1200" kern="1200" dirty="0">
                <a:solidFill>
                  <a:schemeClr val="tx1"/>
                </a:solidFill>
                <a:effectLst/>
                <a:cs typeface="+mn-cs"/>
              </a:rPr>
              <a:t>3</a:t>
            </a:r>
            <a:r>
              <a:rPr lang="zh-TW" altLang="zh-TW" sz="1200" kern="1200" dirty="0">
                <a:solidFill>
                  <a:schemeClr val="tx1"/>
                </a:solidFill>
                <a:effectLst/>
                <a:cs typeface="+mn-cs"/>
              </a:rPr>
              <a:t>日至</a:t>
            </a:r>
            <a:r>
              <a:rPr lang="en-US" altLang="zh-TW" sz="1200" kern="1200" dirty="0">
                <a:solidFill>
                  <a:schemeClr val="tx1"/>
                </a:solidFill>
                <a:effectLst/>
                <a:cs typeface="+mn-cs"/>
              </a:rPr>
              <a:t>2</a:t>
            </a:r>
            <a:r>
              <a:rPr lang="zh-TW" altLang="zh-TW" sz="1200" kern="1200" dirty="0">
                <a:solidFill>
                  <a:schemeClr val="tx1"/>
                </a:solidFill>
                <a:effectLst/>
                <a:cs typeface="+mn-cs"/>
              </a:rPr>
              <a:t>月</a:t>
            </a:r>
            <a:r>
              <a:rPr lang="en-US" altLang="zh-TW" sz="1200" kern="1200" dirty="0">
                <a:solidFill>
                  <a:schemeClr val="tx1"/>
                </a:solidFill>
                <a:effectLst/>
                <a:cs typeface="+mn-cs"/>
              </a:rPr>
              <a:t>21</a:t>
            </a:r>
            <a:r>
              <a:rPr lang="zh-TW" altLang="zh-TW" sz="1200" kern="1200" dirty="0">
                <a:solidFill>
                  <a:schemeClr val="tx1"/>
                </a:solidFill>
                <a:effectLst/>
                <a:cs typeface="+mn-cs"/>
              </a:rPr>
              <a:t>日進行。適用對象包括跨學制修課學生、經核准跨系選課者、校際選課生、提前入學生、交換生及轉學生等。另外，若課程大綱註明採人工加選，授課教師可在開學第一週視學生到課情況，為最多</a:t>
            </a:r>
            <a:r>
              <a:rPr lang="en-US" altLang="zh-TW" sz="1200" kern="1200" dirty="0">
                <a:solidFill>
                  <a:schemeClr val="tx1"/>
                </a:solidFill>
                <a:effectLst/>
                <a:cs typeface="+mn-cs"/>
              </a:rPr>
              <a:t>5</a:t>
            </a:r>
            <a:r>
              <a:rPr lang="zh-TW" altLang="zh-TW" sz="1200" kern="1200" dirty="0">
                <a:solidFill>
                  <a:schemeClr val="tx1"/>
                </a:solidFill>
                <a:effectLst/>
                <a:cs typeface="+mn-cs"/>
              </a:rPr>
              <a:t>名學生辦理加選。這些規定讓選課更具彈性，同時也維持了課程品質和公平性。請相關師生留意申請時間和程序。</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8559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我們學校參與了臺灣國立大學系統的跨校選課合作協議。從</a:t>
            </a:r>
            <a:r>
              <a:rPr lang="en-US" altLang="zh-TW" sz="1200" kern="1200" dirty="0">
                <a:solidFill>
                  <a:schemeClr val="tx1"/>
                </a:solidFill>
                <a:effectLst/>
                <a:cs typeface="+mn-cs"/>
              </a:rPr>
              <a:t>111</a:t>
            </a:r>
            <a:r>
              <a:rPr lang="zh-TW" altLang="zh-TW" sz="1200" kern="1200" dirty="0">
                <a:solidFill>
                  <a:schemeClr val="tx1"/>
                </a:solidFill>
                <a:effectLst/>
                <a:cs typeface="+mn-cs"/>
              </a:rPr>
              <a:t>學年度開始，大學部學生每學期可免費跨校選修</a:t>
            </a:r>
            <a:r>
              <a:rPr lang="en-US" altLang="zh-TW" sz="1200" kern="1200" dirty="0">
                <a:solidFill>
                  <a:schemeClr val="tx1"/>
                </a:solidFill>
                <a:effectLst/>
                <a:cs typeface="+mn-cs"/>
              </a:rPr>
              <a:t>2</a:t>
            </a:r>
            <a:r>
              <a:rPr lang="zh-TW" altLang="zh-TW" sz="1200" kern="1200" dirty="0">
                <a:solidFill>
                  <a:schemeClr val="tx1"/>
                </a:solidFill>
                <a:effectLst/>
                <a:cs typeface="+mn-cs"/>
              </a:rPr>
              <a:t>門課程。這項政策大大拓展了學生的學習機會，讓他們能夠接觸到其他學校的優質課程資源。我們鼓勵學生善用這個機會，豐富自己的學習經驗。如果有興趣的同學，可以向課務組詢問詳細的申請流程。</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09476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cs typeface="+mn-cs"/>
              </a:rPr>
              <a:t>關於教師請假、調課、補課和代課，我們有明確的處理原則。專任教師請假需在校務系統中填寫調補課申請</a:t>
            </a:r>
            <a:r>
              <a:rPr lang="en-US" altLang="zh-TW" sz="1200" kern="1200" dirty="0">
                <a:solidFill>
                  <a:schemeClr val="tx1"/>
                </a:solidFill>
                <a:effectLst/>
                <a:cs typeface="+mn-cs"/>
              </a:rPr>
              <a:t>;</a:t>
            </a:r>
            <a:r>
              <a:rPr lang="zh-TW" altLang="zh-TW" sz="1200" kern="1200" dirty="0">
                <a:solidFill>
                  <a:schemeClr val="tx1"/>
                </a:solidFill>
                <a:effectLst/>
                <a:cs typeface="+mn-cs"/>
              </a:rPr>
              <a:t>兼任教師則需填寫紙本假單，並詳細說明補課安排。所有代課教師原則上應由本校相關領域的專任教師擔任。另外，教學助理或研究生不得單獨授課。除特殊情況外，同一門課不得連續授課超過</a:t>
            </a:r>
            <a:r>
              <a:rPr lang="en-US" altLang="zh-TW" sz="1200" kern="1200" dirty="0">
                <a:solidFill>
                  <a:schemeClr val="tx1"/>
                </a:solidFill>
                <a:effectLst/>
                <a:cs typeface="+mn-cs"/>
              </a:rPr>
              <a:t>4</a:t>
            </a:r>
            <a:r>
              <a:rPr lang="zh-TW" altLang="zh-TW" sz="1200" kern="1200" dirty="0">
                <a:solidFill>
                  <a:schemeClr val="tx1"/>
                </a:solidFill>
                <a:effectLst/>
                <a:cs typeface="+mn-cs"/>
              </a:rPr>
              <a:t>節。這些規定旨在確保教學品質和學生權益，請各位教師務必遵守。</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66518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fontAlgn="base">
              <a:spcBef>
                <a:spcPct val="0"/>
              </a:spcBef>
              <a:spcAft>
                <a:spcPct val="0"/>
              </a:spcAft>
              <a:defRPr/>
            </a:pPr>
            <a:fld id="{1B7A361F-2CE0-4A7A-9DC1-19D80A94D6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grpSp>
        <p:nvGrpSpPr>
          <p:cNvPr id="8" name="Group 16"/>
          <p:cNvGrpSpPr>
            <a:grpSpLocks/>
          </p:cNvGrpSpPr>
          <p:nvPr userDrawn="1"/>
        </p:nvGrpSpPr>
        <p:grpSpPr bwMode="auto">
          <a:xfrm>
            <a:off x="3888317" y="3500438"/>
            <a:ext cx="4078816" cy="2438400"/>
            <a:chOff x="0" y="2208"/>
            <a:chExt cx="5520" cy="1536"/>
          </a:xfrm>
        </p:grpSpPr>
        <p:sp>
          <p:nvSpPr>
            <p:cNvPr id="9" name="Rectangle 17">
              <a:extLst>
                <a:ext uri="{FF2B5EF4-FFF2-40B4-BE49-F238E27FC236}">
                  <a16:creationId xmlns:a16="http://schemas.microsoft.com/office/drawing/2014/main" id="{8D659669-50DD-40AB-897C-09C533F024DE}"/>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
          <p:nvSpPr>
            <p:cNvPr id="10" name="Rectangle 18">
              <a:extLst>
                <a:ext uri="{FF2B5EF4-FFF2-40B4-BE49-F238E27FC236}">
                  <a16:creationId xmlns:a16="http://schemas.microsoft.com/office/drawing/2014/main" id="{4B6C788A-636D-4467-829D-56FD3CEC035E}"/>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
          <p:nvSpPr>
            <p:cNvPr id="11" name="Line 19"/>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grpSp>
        <p:nvGrpSpPr>
          <p:cNvPr id="12" name="Group 20"/>
          <p:cNvGrpSpPr>
            <a:grpSpLocks/>
          </p:cNvGrpSpPr>
          <p:nvPr userDrawn="1"/>
        </p:nvGrpSpPr>
        <p:grpSpPr bwMode="auto">
          <a:xfrm>
            <a:off x="7727951" y="3500438"/>
            <a:ext cx="4078816" cy="2438400"/>
            <a:chOff x="0" y="2208"/>
            <a:chExt cx="5520" cy="1536"/>
          </a:xfrm>
        </p:grpSpPr>
        <p:sp>
          <p:nvSpPr>
            <p:cNvPr id="13" name="Rectangle 21">
              <a:extLst>
                <a:ext uri="{FF2B5EF4-FFF2-40B4-BE49-F238E27FC236}">
                  <a16:creationId xmlns:a16="http://schemas.microsoft.com/office/drawing/2014/main" id="{0186D2A2-3600-49D0-88A6-0D362F41FF51}"/>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
          <p:nvSpPr>
            <p:cNvPr id="14" name="Rectangle 22">
              <a:extLst>
                <a:ext uri="{FF2B5EF4-FFF2-40B4-BE49-F238E27FC236}">
                  <a16:creationId xmlns:a16="http://schemas.microsoft.com/office/drawing/2014/main" id="{AD12A616-2F23-48A7-92AC-2B11B047E96F}"/>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
          <p:nvSpPr>
            <p:cNvPr id="15" name="Line 23"/>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spTree>
    <p:extLst>
      <p:ext uri="{BB962C8B-B14F-4D97-AF65-F5344CB8AC3E}">
        <p14:creationId xmlns:p14="http://schemas.microsoft.com/office/powerpoint/2010/main" val="147611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33333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953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88492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174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1672692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710AFC12-4D66-44DE-A31F-78C5C6398452}"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206254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BB1E3B-3093-4D98-B202-608BBDF9C3E3}"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443377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grpSp>
        <p:nvGrpSpPr>
          <p:cNvPr id="16" name="群組 15"/>
          <p:cNvGrpSpPr/>
          <p:nvPr userDrawn="1"/>
        </p:nvGrpSpPr>
        <p:grpSpPr bwMode="ltGray">
          <a:xfrm>
            <a:off x="0" y="0"/>
            <a:ext cx="12192000" cy="6858000"/>
            <a:chOff x="0" y="0"/>
            <a:chExt cx="12192000" cy="6858000"/>
          </a:xfrm>
        </p:grpSpPr>
        <p:sp>
          <p:nvSpPr>
            <p:cNvPr id="14" name="矩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微軟正黑體" panose="020B0604030504040204" pitchFamily="34" charset="-120"/>
                <a:ea typeface="微軟正黑體" panose="020B0604030504040204" pitchFamily="34" charset="-120"/>
              </a:endParaRPr>
            </a:p>
          </p:txBody>
        </p:sp>
        <p:sp>
          <p:nvSpPr>
            <p:cNvPr id="8" name="橢圓​​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9" name="橢圓​​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0" name="橢圓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1" name="橢圓​​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2" name="橢圓​​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3" name="橢圓​​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ctrTitle"/>
          </p:nvPr>
        </p:nvSpPr>
        <p:spPr>
          <a:xfrm>
            <a:off x="1524000" y="1041400"/>
            <a:ext cx="9144000" cy="2387600"/>
          </a:xfrm>
        </p:spPr>
        <p:txBody>
          <a:bodyPr rtlCol="0" anchor="b"/>
          <a:lstStyle>
            <a:lvl1pPr algn="l">
              <a:defRPr sz="6000">
                <a:latin typeface="微軟正黑體" panose="020B0604030504040204" pitchFamily="34" charset="-120"/>
                <a:ea typeface="微軟正黑體" panose="020B0604030504040204" pitchFamily="34" charset="-120"/>
              </a:defRPr>
            </a:lvl1pPr>
          </a:lstStyle>
          <a:p>
            <a:pPr rtl="0"/>
            <a:r>
              <a:rPr lang="zh-TW" altLang="en-US" noProof="0" dirty="0"/>
              <a:t>按一下以編輯母片標題樣式</a:t>
            </a:r>
          </a:p>
        </p:txBody>
      </p:sp>
      <p:sp>
        <p:nvSpPr>
          <p:cNvPr id="3" name="副標題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dirty="0"/>
              <a:t>按一下以編輯母片副標題樣式</a:t>
            </a:r>
          </a:p>
        </p:txBody>
      </p:sp>
      <p:sp>
        <p:nvSpPr>
          <p:cNvPr id="7" name="日期預留位置 6"/>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9" name="頁尾版面配置區 28"/>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30" name="投影片編號版面配置區 29"/>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62155A9-2BEA-4E1A-A809-3AB570F0F126}" type="slidenum">
              <a:rPr lang="en-US" altLang="zh-TW" smtClean="0"/>
              <a:pPr/>
              <a:t>‹#›</a:t>
            </a:fld>
            <a:endParaRPr lang="zh-TW" altLang="en-US" dirty="0"/>
          </a:p>
        </p:txBody>
      </p:sp>
    </p:spTree>
    <p:extLst>
      <p:ext uri="{BB962C8B-B14F-4D97-AF65-F5344CB8AC3E}">
        <p14:creationId xmlns:p14="http://schemas.microsoft.com/office/powerpoint/2010/main" val="419750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fontAlgn="base">
              <a:spcBef>
                <a:spcPct val="0"/>
              </a:spcBef>
              <a:spcAft>
                <a:spcPct val="0"/>
              </a:spcAft>
              <a:defRPr/>
            </a:pPr>
            <a:fld id="{1B7A361F-2CE0-4A7A-9DC1-19D80A94D6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grpSp>
        <p:nvGrpSpPr>
          <p:cNvPr id="8" name="Group 16"/>
          <p:cNvGrpSpPr>
            <a:grpSpLocks/>
          </p:cNvGrpSpPr>
          <p:nvPr userDrawn="1"/>
        </p:nvGrpSpPr>
        <p:grpSpPr bwMode="auto">
          <a:xfrm>
            <a:off x="3888317" y="3500438"/>
            <a:ext cx="4078816" cy="2438400"/>
            <a:chOff x="0" y="2208"/>
            <a:chExt cx="5520" cy="1536"/>
          </a:xfrm>
        </p:grpSpPr>
        <p:sp>
          <p:nvSpPr>
            <p:cNvPr id="9" name="Rectangle 17">
              <a:extLst>
                <a:ext uri="{FF2B5EF4-FFF2-40B4-BE49-F238E27FC236}">
                  <a16:creationId xmlns:a16="http://schemas.microsoft.com/office/drawing/2014/main" id="{8D659669-50DD-40AB-897C-09C533F024DE}"/>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0" name="Rectangle 18">
              <a:extLst>
                <a:ext uri="{FF2B5EF4-FFF2-40B4-BE49-F238E27FC236}">
                  <a16:creationId xmlns:a16="http://schemas.microsoft.com/office/drawing/2014/main" id="{4B6C788A-636D-4467-829D-56FD3CEC035E}"/>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1" name="Line 19"/>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grpSp>
        <p:nvGrpSpPr>
          <p:cNvPr id="12" name="Group 20"/>
          <p:cNvGrpSpPr>
            <a:grpSpLocks/>
          </p:cNvGrpSpPr>
          <p:nvPr userDrawn="1"/>
        </p:nvGrpSpPr>
        <p:grpSpPr bwMode="auto">
          <a:xfrm>
            <a:off x="7727951" y="3500438"/>
            <a:ext cx="4078816" cy="2438400"/>
            <a:chOff x="0" y="2208"/>
            <a:chExt cx="5520" cy="1536"/>
          </a:xfrm>
        </p:grpSpPr>
        <p:sp>
          <p:nvSpPr>
            <p:cNvPr id="13" name="Rectangle 21">
              <a:extLst>
                <a:ext uri="{FF2B5EF4-FFF2-40B4-BE49-F238E27FC236}">
                  <a16:creationId xmlns:a16="http://schemas.microsoft.com/office/drawing/2014/main" id="{0186D2A2-3600-49D0-88A6-0D362F41FF51}"/>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4" name="Rectangle 22">
              <a:extLst>
                <a:ext uri="{FF2B5EF4-FFF2-40B4-BE49-F238E27FC236}">
                  <a16:creationId xmlns:a16="http://schemas.microsoft.com/office/drawing/2014/main" id="{AD12A616-2F23-48A7-92AC-2B11B047E96F}"/>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5" name="Line 23"/>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spTree>
    <p:extLst>
      <p:ext uri="{BB962C8B-B14F-4D97-AF65-F5344CB8AC3E}">
        <p14:creationId xmlns:p14="http://schemas.microsoft.com/office/powerpoint/2010/main" val="1440792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DAF7D0-E28D-4063-B3D8-3C0CB76657EA}"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243159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DAF7D0-E28D-4063-B3D8-3C0CB76657EA}"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2294295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defRPr/>
            </a:pPr>
            <a:fld id="{4EA93966-8A85-4DE4-BAB8-9081F49FD04D}"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402765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9492B8A2-A51A-4E9D-AD8A-2AFF67A430D5}"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14161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6501D14E-3FEA-4ADE-9D56-C9FF965E9469}"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725678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706F1D9C-2F60-4C9E-A743-07AC54246C04}"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386197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fontAlgn="base">
              <a:spcBef>
                <a:spcPct val="0"/>
              </a:spcBef>
              <a:spcAft>
                <a:spcPct val="0"/>
              </a:spcAft>
              <a:defRPr/>
            </a:pPr>
            <a:fld id="{A7514E30-B6DF-494D-9DC6-54DA0B2EA046}"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347289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fontAlgn="base">
              <a:spcBef>
                <a:spcPct val="0"/>
              </a:spcBef>
              <a:spcAft>
                <a:spcPct val="0"/>
              </a:spcAft>
              <a:defRPr/>
            </a:pPr>
            <a:fld id="{F9A88C50-AE4C-484D-9E62-97D727C6F8A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79956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BB88E6BB-4F0F-4352-BE76-3163B3F151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436768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1273998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8917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427505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defRPr/>
            </a:pPr>
            <a:fld id="{4EA93966-8A85-4DE4-BAB8-9081F49FD04D}"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68065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6971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3914389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710AFC12-4D66-44DE-A31F-78C5C6398452}"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86712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BB1E3B-3093-4D98-B202-608BBDF9C3E3}"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782942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grpSp>
        <p:nvGrpSpPr>
          <p:cNvPr id="16" name="群組 15"/>
          <p:cNvGrpSpPr/>
          <p:nvPr userDrawn="1"/>
        </p:nvGrpSpPr>
        <p:grpSpPr bwMode="ltGray">
          <a:xfrm>
            <a:off x="0" y="0"/>
            <a:ext cx="12192000" cy="6858000"/>
            <a:chOff x="0" y="0"/>
            <a:chExt cx="12192000" cy="6858000"/>
          </a:xfrm>
        </p:grpSpPr>
        <p:sp>
          <p:nvSpPr>
            <p:cNvPr id="14" name="矩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微軟正黑體" panose="020B0604030504040204" pitchFamily="34" charset="-120"/>
                <a:ea typeface="微軟正黑體" panose="020B0604030504040204" pitchFamily="34" charset="-120"/>
              </a:endParaRPr>
            </a:p>
          </p:txBody>
        </p:sp>
        <p:sp>
          <p:nvSpPr>
            <p:cNvPr id="8" name="橢圓​​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9" name="橢圓​​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0" name="橢圓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1" name="橢圓​​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2" name="橢圓​​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3" name="橢圓​​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ctrTitle"/>
          </p:nvPr>
        </p:nvSpPr>
        <p:spPr>
          <a:xfrm>
            <a:off x="1524000" y="1041400"/>
            <a:ext cx="9144000" cy="2387600"/>
          </a:xfrm>
        </p:spPr>
        <p:txBody>
          <a:bodyPr rtlCol="0" anchor="b"/>
          <a:lstStyle>
            <a:lvl1pPr algn="l">
              <a:defRPr sz="6000">
                <a:latin typeface="微軟正黑體" panose="020B0604030504040204" pitchFamily="34" charset="-120"/>
                <a:ea typeface="微軟正黑體" panose="020B0604030504040204" pitchFamily="34" charset="-120"/>
              </a:defRPr>
            </a:lvl1pPr>
          </a:lstStyle>
          <a:p>
            <a:pPr rtl="0"/>
            <a:r>
              <a:rPr lang="zh-TW" altLang="en-US" noProof="0" dirty="0"/>
              <a:t>按一下以編輯母片標題樣式</a:t>
            </a:r>
          </a:p>
        </p:txBody>
      </p:sp>
      <p:sp>
        <p:nvSpPr>
          <p:cNvPr id="3" name="副標題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dirty="0"/>
              <a:t>按一下以編輯母片副標題樣式</a:t>
            </a:r>
          </a:p>
        </p:txBody>
      </p:sp>
      <p:sp>
        <p:nvSpPr>
          <p:cNvPr id="7" name="日期預留位置 6"/>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9" name="頁尾版面配置區 28"/>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30" name="投影片編號版面配置區 29"/>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62155A9-2BEA-4E1A-A809-3AB570F0F126}" type="slidenum">
              <a:rPr lang="en-US" altLang="zh-TW" smtClean="0"/>
              <a:pPr/>
              <a:t>‹#›</a:t>
            </a:fld>
            <a:endParaRPr lang="zh-TW" altLang="en-US" dirty="0"/>
          </a:p>
        </p:txBody>
      </p:sp>
    </p:spTree>
    <p:extLst>
      <p:ext uri="{BB962C8B-B14F-4D97-AF65-F5344CB8AC3E}">
        <p14:creationId xmlns:p14="http://schemas.microsoft.com/office/powerpoint/2010/main" val="3565544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9"/>
        <p:cNvGrpSpPr/>
        <p:nvPr/>
      </p:nvGrpSpPr>
      <p:grpSpPr>
        <a:xfrm>
          <a:off x="0" y="0"/>
          <a:ext cx="0" cy="0"/>
          <a:chOff x="0" y="0"/>
          <a:chExt cx="0" cy="0"/>
        </a:xfrm>
      </p:grpSpPr>
      <p:sp>
        <p:nvSpPr>
          <p:cNvPr id="480" name="Google Shape;480;p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9"/>
          <p:cNvSpPr txBox="1">
            <a:spLocks noGrp="1"/>
          </p:cNvSpPr>
          <p:nvPr>
            <p:ph type="title"/>
          </p:nvPr>
        </p:nvSpPr>
        <p:spPr>
          <a:xfrm flipH="1">
            <a:off x="4770833" y="1738484"/>
            <a:ext cx="6321200" cy="146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82" name="Google Shape;482;p9"/>
          <p:cNvSpPr txBox="1">
            <a:spLocks noGrp="1"/>
          </p:cNvSpPr>
          <p:nvPr>
            <p:ph type="subTitle" idx="1"/>
          </p:nvPr>
        </p:nvSpPr>
        <p:spPr>
          <a:xfrm flipH="1">
            <a:off x="6805600" y="3654317"/>
            <a:ext cx="4293600" cy="14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83" name="Google Shape;483;p9"/>
          <p:cNvGrpSpPr/>
          <p:nvPr/>
        </p:nvGrpSpPr>
        <p:grpSpPr>
          <a:xfrm flipH="1">
            <a:off x="6224183" y="6458569"/>
            <a:ext cx="851235" cy="508555"/>
            <a:chOff x="2646571" y="4843927"/>
            <a:chExt cx="638426" cy="381416"/>
          </a:xfrm>
        </p:grpSpPr>
        <p:sp>
          <p:nvSpPr>
            <p:cNvPr id="484" name="Google Shape;484;p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6" name="Google Shape;486;p9"/>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7" name="Google Shape;487;p9"/>
          <p:cNvGrpSpPr/>
          <p:nvPr/>
        </p:nvGrpSpPr>
        <p:grpSpPr>
          <a:xfrm>
            <a:off x="0" y="6223002"/>
            <a:ext cx="736003" cy="675421"/>
            <a:chOff x="0" y="4653517"/>
            <a:chExt cx="636608" cy="584207"/>
          </a:xfrm>
        </p:grpSpPr>
        <p:sp>
          <p:nvSpPr>
            <p:cNvPr id="488" name="Google Shape;48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9"/>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9"/>
          <p:cNvGrpSpPr/>
          <p:nvPr/>
        </p:nvGrpSpPr>
        <p:grpSpPr>
          <a:xfrm flipH="1">
            <a:off x="2954893" y="6505153"/>
            <a:ext cx="851235" cy="508555"/>
            <a:chOff x="5107984" y="4878865"/>
            <a:chExt cx="638426" cy="381416"/>
          </a:xfrm>
        </p:grpSpPr>
        <p:sp>
          <p:nvSpPr>
            <p:cNvPr id="497" name="Google Shape;497;p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9"/>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9"/>
          <p:cNvSpPr/>
          <p:nvPr/>
        </p:nvSpPr>
        <p:spPr>
          <a:xfrm rot="-5400000" flipH="1">
            <a:off x="-45155" y="41217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9"/>
          <p:cNvSpPr/>
          <p:nvPr/>
        </p:nvSpPr>
        <p:spPr>
          <a:xfrm rot="-5400000" flipH="1">
            <a:off x="115377" y="54962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2" name="Google Shape;502;p9"/>
          <p:cNvGrpSpPr/>
          <p:nvPr/>
        </p:nvGrpSpPr>
        <p:grpSpPr>
          <a:xfrm rot="10800000" flipH="1">
            <a:off x="-181156" y="2531685"/>
            <a:ext cx="541301" cy="852919"/>
            <a:chOff x="8868808" y="2251909"/>
            <a:chExt cx="405976" cy="639689"/>
          </a:xfrm>
        </p:grpSpPr>
        <p:sp>
          <p:nvSpPr>
            <p:cNvPr id="503" name="Google Shape;503;p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9"/>
          <p:cNvGrpSpPr/>
          <p:nvPr/>
        </p:nvGrpSpPr>
        <p:grpSpPr>
          <a:xfrm flipH="1">
            <a:off x="11558100" y="6316086"/>
            <a:ext cx="736003" cy="675421"/>
            <a:chOff x="0" y="4653517"/>
            <a:chExt cx="636608" cy="584207"/>
          </a:xfrm>
        </p:grpSpPr>
        <p:sp>
          <p:nvSpPr>
            <p:cNvPr id="506" name="Google Shape;506;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9"/>
          <p:cNvSpPr/>
          <p:nvPr/>
        </p:nvSpPr>
        <p:spPr>
          <a:xfrm rot="-5400000">
            <a:off x="11983394" y="4798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9"/>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flipH="1">
            <a:off x="4639001" y="-224164"/>
            <a:ext cx="851235" cy="508555"/>
            <a:chOff x="3966334" y="-168123"/>
            <a:chExt cx="638426" cy="381416"/>
          </a:xfrm>
        </p:grpSpPr>
        <p:sp>
          <p:nvSpPr>
            <p:cNvPr id="515" name="Google Shape;515;p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9"/>
          <p:cNvSpPr/>
          <p:nvPr/>
        </p:nvSpPr>
        <p:spPr>
          <a:xfrm rot="10800000">
            <a:off x="11983403" y="71333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9" name="Google Shape;519;p9"/>
          <p:cNvGrpSpPr/>
          <p:nvPr/>
        </p:nvGrpSpPr>
        <p:grpSpPr>
          <a:xfrm rot="10800000">
            <a:off x="11952446" y="2040629"/>
            <a:ext cx="355836" cy="771260"/>
            <a:chOff x="-46336" y="3240794"/>
            <a:chExt cx="266877" cy="578445"/>
          </a:xfrm>
        </p:grpSpPr>
        <p:sp>
          <p:nvSpPr>
            <p:cNvPr id="520" name="Google Shape;520;p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2" name="Google Shape;522;p9"/>
          <p:cNvGrpSpPr/>
          <p:nvPr/>
        </p:nvGrpSpPr>
        <p:grpSpPr>
          <a:xfrm flipH="1">
            <a:off x="8549404" y="-248063"/>
            <a:ext cx="863112" cy="593771"/>
            <a:chOff x="1666375" y="-186047"/>
            <a:chExt cx="647334" cy="445328"/>
          </a:xfrm>
        </p:grpSpPr>
        <p:sp>
          <p:nvSpPr>
            <p:cNvPr id="523" name="Google Shape;523;p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 name="Google Shape;525;p9"/>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9"/>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7" name="Google Shape;527;p9"/>
          <p:cNvGrpSpPr/>
          <p:nvPr/>
        </p:nvGrpSpPr>
        <p:grpSpPr>
          <a:xfrm rot="10800000">
            <a:off x="11558100" y="-147081"/>
            <a:ext cx="736003" cy="675421"/>
            <a:chOff x="0" y="4653517"/>
            <a:chExt cx="636608" cy="584207"/>
          </a:xfrm>
        </p:grpSpPr>
        <p:sp>
          <p:nvSpPr>
            <p:cNvPr id="528" name="Google Shape;52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9"/>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9"/>
          <p:cNvSpPr/>
          <p:nvPr/>
        </p:nvSpPr>
        <p:spPr>
          <a:xfrm rot="9439904">
            <a:off x="11926774" y="33869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9"/>
          <p:cNvSpPr/>
          <p:nvPr/>
        </p:nvSpPr>
        <p:spPr>
          <a:xfrm rot="8400907" flipH="1">
            <a:off x="-181144" y="12856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8" name="Google Shape;538;p9"/>
          <p:cNvGrpSpPr/>
          <p:nvPr/>
        </p:nvGrpSpPr>
        <p:grpSpPr>
          <a:xfrm rot="5400000">
            <a:off x="-251867" y="30302"/>
            <a:ext cx="736003" cy="675421"/>
            <a:chOff x="0" y="4653517"/>
            <a:chExt cx="636608" cy="584207"/>
          </a:xfrm>
        </p:grpSpPr>
        <p:sp>
          <p:nvSpPr>
            <p:cNvPr id="539" name="Google Shape;539;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66225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fontAlgn="base">
              <a:spcBef>
                <a:spcPct val="0"/>
              </a:spcBef>
              <a:spcAft>
                <a:spcPct val="0"/>
              </a:spcAft>
              <a:defRPr/>
            </a:pPr>
            <a:fld id="{1B7A361F-2CE0-4A7A-9DC1-19D80A94D6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grpSp>
        <p:nvGrpSpPr>
          <p:cNvPr id="8" name="Group 16"/>
          <p:cNvGrpSpPr>
            <a:grpSpLocks/>
          </p:cNvGrpSpPr>
          <p:nvPr userDrawn="1"/>
        </p:nvGrpSpPr>
        <p:grpSpPr bwMode="auto">
          <a:xfrm>
            <a:off x="3888317" y="3500438"/>
            <a:ext cx="4078816" cy="2438400"/>
            <a:chOff x="0" y="2208"/>
            <a:chExt cx="5520" cy="1536"/>
          </a:xfrm>
        </p:grpSpPr>
        <p:sp>
          <p:nvSpPr>
            <p:cNvPr id="9" name="Rectangle 17">
              <a:extLst>
                <a:ext uri="{FF2B5EF4-FFF2-40B4-BE49-F238E27FC236}">
                  <a16:creationId xmlns:a16="http://schemas.microsoft.com/office/drawing/2014/main" id="{8D659669-50DD-40AB-897C-09C533F024DE}"/>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0" name="Rectangle 18">
              <a:extLst>
                <a:ext uri="{FF2B5EF4-FFF2-40B4-BE49-F238E27FC236}">
                  <a16:creationId xmlns:a16="http://schemas.microsoft.com/office/drawing/2014/main" id="{4B6C788A-636D-4467-829D-56FD3CEC035E}"/>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1" name="Line 19"/>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grpSp>
        <p:nvGrpSpPr>
          <p:cNvPr id="12" name="Group 20"/>
          <p:cNvGrpSpPr>
            <a:grpSpLocks/>
          </p:cNvGrpSpPr>
          <p:nvPr userDrawn="1"/>
        </p:nvGrpSpPr>
        <p:grpSpPr bwMode="auto">
          <a:xfrm>
            <a:off x="7727951" y="3500438"/>
            <a:ext cx="4078816" cy="2438400"/>
            <a:chOff x="0" y="2208"/>
            <a:chExt cx="5520" cy="1536"/>
          </a:xfrm>
        </p:grpSpPr>
        <p:sp>
          <p:nvSpPr>
            <p:cNvPr id="13" name="Rectangle 21">
              <a:extLst>
                <a:ext uri="{FF2B5EF4-FFF2-40B4-BE49-F238E27FC236}">
                  <a16:creationId xmlns:a16="http://schemas.microsoft.com/office/drawing/2014/main" id="{0186D2A2-3600-49D0-88A6-0D362F41FF51}"/>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4" name="Rectangle 22">
              <a:extLst>
                <a:ext uri="{FF2B5EF4-FFF2-40B4-BE49-F238E27FC236}">
                  <a16:creationId xmlns:a16="http://schemas.microsoft.com/office/drawing/2014/main" id="{AD12A616-2F23-48A7-92AC-2B11B047E96F}"/>
                </a:ext>
              </a:extLst>
            </p:cNvPr>
            <p:cNvSpPr>
              <a:spLocks noChangeArrowheads="1"/>
            </p:cNvSpPr>
            <p:nvPr/>
          </p:nvSpPr>
          <p:spPr bwMode="white">
            <a:xfrm>
              <a:off x="653"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mn-cs"/>
              </a:endParaRPr>
            </a:p>
          </p:txBody>
        </p:sp>
        <p:sp>
          <p:nvSpPr>
            <p:cNvPr id="15" name="Line 23"/>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grpSp>
    </p:spTree>
    <p:extLst>
      <p:ext uri="{BB962C8B-B14F-4D97-AF65-F5344CB8AC3E}">
        <p14:creationId xmlns:p14="http://schemas.microsoft.com/office/powerpoint/2010/main" val="235384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DAF7D0-E28D-4063-B3D8-3C0CB76657EA}"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842016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defRPr/>
            </a:pPr>
            <a:fld id="{4EA93966-8A85-4DE4-BAB8-9081F49FD04D}"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407656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9492B8A2-A51A-4E9D-AD8A-2AFF67A430D5}"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69308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9492B8A2-A51A-4E9D-AD8A-2AFF67A430D5}"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974227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6501D14E-3FEA-4ADE-9D56-C9FF965E9469}"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264431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706F1D9C-2F60-4C9E-A743-07AC54246C04}"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459530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fontAlgn="base">
              <a:spcBef>
                <a:spcPct val="0"/>
              </a:spcBef>
              <a:spcAft>
                <a:spcPct val="0"/>
              </a:spcAft>
              <a:defRPr/>
            </a:pPr>
            <a:fld id="{A7514E30-B6DF-494D-9DC6-54DA0B2EA046}"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98279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fontAlgn="base">
              <a:spcBef>
                <a:spcPct val="0"/>
              </a:spcBef>
              <a:spcAft>
                <a:spcPct val="0"/>
              </a:spcAft>
              <a:defRPr/>
            </a:pPr>
            <a:fld id="{F9A88C50-AE4C-484D-9E62-97D727C6F8A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683974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BB88E6BB-4F0F-4352-BE76-3163B3F151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650161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4007509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noProof="0" dirty="0"/>
          </a:p>
        </p:txBody>
      </p:sp>
      <p:sp>
        <p:nvSpPr>
          <p:cNvPr id="5" name="Footer Placeholder 4"/>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2155A9-2BEA-4E1A-A809-3AB570F0F126}" type="slidenum">
              <a:rPr lang="en-US" altLang="zh-TW" noProof="0" smtClean="0"/>
              <a:pPr/>
              <a:t>‹#›</a:t>
            </a:fld>
            <a:endParaRPr lang="zh-TW" altLang="en-US" noProof="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0734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2617529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4702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zh-TW" altLang="en-US" noProof="0"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148357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fontAlgn="base">
              <a:spcBef>
                <a:spcPct val="0"/>
              </a:spcBef>
              <a:spcAft>
                <a:spcPct val="0"/>
              </a:spcAft>
              <a:defRPr/>
            </a:pPr>
            <a:fld id="{6501D14E-3FEA-4ADE-9D56-C9FF965E9469}"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868221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710AFC12-4D66-44DE-A31F-78C5C6398452}"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601782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56BB1E3B-3093-4D98-B202-608BBDF9C3E3}"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543205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grpSp>
        <p:nvGrpSpPr>
          <p:cNvPr id="16" name="群組 15"/>
          <p:cNvGrpSpPr/>
          <p:nvPr userDrawn="1"/>
        </p:nvGrpSpPr>
        <p:grpSpPr bwMode="ltGray">
          <a:xfrm>
            <a:off x="0" y="0"/>
            <a:ext cx="12192000" cy="6858000"/>
            <a:chOff x="0" y="0"/>
            <a:chExt cx="12192000" cy="6858000"/>
          </a:xfrm>
        </p:grpSpPr>
        <p:sp>
          <p:nvSpPr>
            <p:cNvPr id="14" name="矩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微軟正黑體" panose="020B0604030504040204" pitchFamily="34" charset="-120"/>
                <a:ea typeface="微軟正黑體" panose="020B0604030504040204" pitchFamily="34" charset="-120"/>
              </a:endParaRPr>
            </a:p>
          </p:txBody>
        </p:sp>
        <p:sp>
          <p:nvSpPr>
            <p:cNvPr id="8" name="橢圓​​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9" name="橢圓​​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0" name="橢圓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1" name="橢圓​​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2" name="橢圓​​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sp>
          <p:nvSpPr>
            <p:cNvPr id="13" name="橢圓​​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zh-TW" altLang="en-US" sz="2400" noProof="0"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ctrTitle"/>
          </p:nvPr>
        </p:nvSpPr>
        <p:spPr>
          <a:xfrm>
            <a:off x="1524000" y="1041400"/>
            <a:ext cx="9144000" cy="2387600"/>
          </a:xfrm>
        </p:spPr>
        <p:txBody>
          <a:bodyPr rtlCol="0" anchor="b"/>
          <a:lstStyle>
            <a:lvl1pPr algn="l">
              <a:defRPr sz="6000">
                <a:latin typeface="微軟正黑體" panose="020B0604030504040204" pitchFamily="34" charset="-120"/>
                <a:ea typeface="微軟正黑體" panose="020B0604030504040204" pitchFamily="34" charset="-120"/>
              </a:defRPr>
            </a:lvl1pPr>
          </a:lstStyle>
          <a:p>
            <a:pPr rtl="0"/>
            <a:r>
              <a:rPr lang="zh-TW" altLang="en-US" noProof="0" dirty="0"/>
              <a:t>按一下以編輯母片標題樣式</a:t>
            </a:r>
          </a:p>
        </p:txBody>
      </p:sp>
      <p:sp>
        <p:nvSpPr>
          <p:cNvPr id="3" name="副標題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dirty="0"/>
              <a:t>按一下以編輯母片副標題樣式</a:t>
            </a:r>
          </a:p>
        </p:txBody>
      </p:sp>
      <p:sp>
        <p:nvSpPr>
          <p:cNvPr id="7" name="日期預留位置 6"/>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9" name="頁尾版面配置區 28"/>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30" name="投影片編號版面配置區 29"/>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62155A9-2BEA-4E1A-A809-3AB570F0F126}" type="slidenum">
              <a:rPr lang="en-US" altLang="zh-TW" smtClean="0"/>
              <a:pPr/>
              <a:t>‹#›</a:t>
            </a:fld>
            <a:endParaRPr lang="zh-TW" altLang="en-US" dirty="0"/>
          </a:p>
        </p:txBody>
      </p:sp>
    </p:spTree>
    <p:extLst>
      <p:ext uri="{BB962C8B-B14F-4D97-AF65-F5344CB8AC3E}">
        <p14:creationId xmlns:p14="http://schemas.microsoft.com/office/powerpoint/2010/main" val="417615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706F1D9C-2F60-4C9E-A743-07AC54246C04}"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130807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fontAlgn="base">
              <a:spcBef>
                <a:spcPct val="0"/>
              </a:spcBef>
              <a:spcAft>
                <a:spcPct val="0"/>
              </a:spcAft>
              <a:defRPr/>
            </a:pPr>
            <a:fld id="{A7514E30-B6DF-494D-9DC6-54DA0B2EA046}"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271979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fontAlgn="base">
              <a:spcBef>
                <a:spcPct val="0"/>
              </a:spcBef>
              <a:spcAft>
                <a:spcPct val="0"/>
              </a:spcAft>
              <a:defRPr/>
            </a:pPr>
            <a:fld id="{F9A88C50-AE4C-484D-9E62-97D727C6F8A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361104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TW">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TW">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BB88E6BB-4F0F-4352-BE76-3163B3F15187}" type="slidenum">
              <a:rPr lang="en-US" altLang="zh-TW" smtClean="0">
                <a:solidFill>
                  <a:srgbClr val="000000"/>
                </a:solidFill>
              </a:rPr>
              <a:pPr fontAlgn="base">
                <a:spcBef>
                  <a:spcPct val="0"/>
                </a:spcBef>
                <a:spcAft>
                  <a:spcPct val="0"/>
                </a:spcAft>
                <a:defRPr/>
              </a:pPr>
              <a:t>‹#›</a:t>
            </a:fld>
            <a:endParaRPr lang="en-US" altLang="zh-TW">
              <a:solidFill>
                <a:srgbClr val="000000"/>
              </a:solidFill>
            </a:endParaRPr>
          </a:p>
        </p:txBody>
      </p:sp>
    </p:spTree>
    <p:extLst>
      <p:ext uri="{BB962C8B-B14F-4D97-AF65-F5344CB8AC3E}">
        <p14:creationId xmlns:p14="http://schemas.microsoft.com/office/powerpoint/2010/main" val="427103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endParaRPr lang="zh-TW" alt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zh-TW" alt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latin typeface="Arial" panose="020B0604020202020204" pitchFamily="34" charset="0"/>
              </a:defRPr>
            </a:lvl1pPr>
          </a:lstStyle>
          <a:p>
            <a:fld id="{C62155A9-2BEA-4E1A-A809-3AB570F0F126}" type="slidenum">
              <a:rPr lang="en-US" altLang="zh-TW" smtClean="0"/>
              <a:pPr/>
              <a:t>‹#›</a:t>
            </a:fld>
            <a:endParaRPr lang="zh-TW" altLang="en-US" dirty="0"/>
          </a:p>
        </p:txBody>
      </p:sp>
    </p:spTree>
    <p:extLst>
      <p:ext uri="{BB962C8B-B14F-4D97-AF65-F5344CB8AC3E}">
        <p14:creationId xmlns:p14="http://schemas.microsoft.com/office/powerpoint/2010/main" val="34348147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661"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zh-TW" altLang="en-US" noProof="0"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noProof="0"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2155A9-2BEA-4E1A-A809-3AB570F0F126}" type="slidenum">
              <a:rPr lang="en-US" altLang="zh-TW" noProof="0" smtClean="0"/>
              <a:pPr/>
              <a:t>‹#›</a:t>
            </a:fld>
            <a:endParaRPr lang="zh-TW" altLang="en-US" noProof="0" dirty="0"/>
          </a:p>
        </p:txBody>
      </p:sp>
    </p:spTree>
    <p:extLst>
      <p:ext uri="{BB962C8B-B14F-4D97-AF65-F5344CB8AC3E}">
        <p14:creationId xmlns:p14="http://schemas.microsoft.com/office/powerpoint/2010/main" val="201609620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endParaRPr lang="zh-TW" alt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zh-TW" alt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latin typeface="Arial" panose="020B0604020202020204" pitchFamily="34" charset="0"/>
              </a:defRPr>
            </a:lvl1pPr>
          </a:lstStyle>
          <a:p>
            <a:fld id="{C62155A9-2BEA-4E1A-A809-3AB570F0F126}" type="slidenum">
              <a:rPr lang="en-US" altLang="zh-TW" smtClean="0"/>
              <a:pPr/>
              <a:t>‹#›</a:t>
            </a:fld>
            <a:endParaRPr lang="zh-TW" altLang="en-US" dirty="0"/>
          </a:p>
        </p:txBody>
      </p:sp>
    </p:spTree>
    <p:extLst>
      <p:ext uri="{BB962C8B-B14F-4D97-AF65-F5344CB8AC3E}">
        <p14:creationId xmlns:p14="http://schemas.microsoft.com/office/powerpoint/2010/main" val="3417989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b="1" dirty="0">
                <a:latin typeface="Arial" panose="020B0604020202020204" pitchFamily="34" charset="0"/>
                <a:cs typeface="Arial" panose="020B0604020202020204" pitchFamily="34" charset="0"/>
              </a:rPr>
              <a:t>113</a:t>
            </a:r>
            <a:r>
              <a:rPr lang="zh-TW" altLang="en-US" b="1" dirty="0">
                <a:latin typeface="Arial" panose="020B0604020202020204" pitchFamily="34" charset="0"/>
                <a:cs typeface="Arial" panose="020B0604020202020204" pitchFamily="34" charset="0"/>
              </a:rPr>
              <a:t>學年度下學期</a:t>
            </a:r>
            <a:br>
              <a:rPr lang="en-US" altLang="zh-TW" b="1" dirty="0">
                <a:latin typeface="Arial" panose="020B0604020202020204" pitchFamily="34" charset="0"/>
                <a:cs typeface="Arial" panose="020B0604020202020204" pitchFamily="34" charset="0"/>
              </a:rPr>
            </a:br>
            <a:r>
              <a:rPr lang="zh-TW" altLang="en-US" b="1" dirty="0">
                <a:latin typeface="Arial" panose="020B0604020202020204" pitchFamily="34" charset="0"/>
                <a:cs typeface="Arial" panose="020B0604020202020204" pitchFamily="34" charset="0"/>
              </a:rPr>
              <a:t>教學研究會</a:t>
            </a:r>
            <a:r>
              <a:rPr lang="en-US" altLang="zh-TW" b="1" dirty="0">
                <a:latin typeface="Arial" panose="020B0604020202020204" pitchFamily="34" charset="0"/>
                <a:cs typeface="Arial" panose="020B0604020202020204" pitchFamily="34" charset="0"/>
              </a:rPr>
              <a:t>-</a:t>
            </a:r>
            <a:r>
              <a:rPr lang="zh-TW" altLang="en-US" b="1" dirty="0">
                <a:latin typeface="Arial" panose="020B0604020202020204" pitchFamily="34" charset="0"/>
                <a:cs typeface="Arial" panose="020B0604020202020204" pitchFamily="34" charset="0"/>
              </a:rPr>
              <a:t>教務處業務報告</a:t>
            </a:r>
          </a:p>
        </p:txBody>
      </p:sp>
      <p:sp>
        <p:nvSpPr>
          <p:cNvPr id="3" name="副標題 2"/>
          <p:cNvSpPr>
            <a:spLocks noGrp="1"/>
          </p:cNvSpPr>
          <p:nvPr>
            <p:ph type="subTitle" idx="1"/>
          </p:nvPr>
        </p:nvSpPr>
        <p:spPr/>
        <p:txBody>
          <a:bodyPr/>
          <a:lstStyle/>
          <a:p>
            <a:r>
              <a:rPr lang="zh-TW" altLang="en-US" dirty="0">
                <a:solidFill>
                  <a:schemeClr val="tx1"/>
                </a:solidFill>
              </a:rPr>
              <a:t>報告人 麥毅廷 教務長</a:t>
            </a:r>
          </a:p>
        </p:txBody>
      </p:sp>
      <p:pic>
        <p:nvPicPr>
          <p:cNvPr id="4" name="圖片 3">
            <a:extLst>
              <a:ext uri="{FF2B5EF4-FFF2-40B4-BE49-F238E27FC236}">
                <a16:creationId xmlns:a16="http://schemas.microsoft.com/office/drawing/2014/main" id="{C609F8D6-06B7-46E4-B9E4-ADE5200B1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385" y="-2969"/>
            <a:ext cx="3376057" cy="3376057"/>
          </a:xfrm>
          <a:prstGeom prst="rect">
            <a:avLst/>
          </a:prstGeom>
        </p:spPr>
      </p:pic>
    </p:spTree>
    <p:extLst>
      <p:ext uri="{BB962C8B-B14F-4D97-AF65-F5344CB8AC3E}">
        <p14:creationId xmlns:p14="http://schemas.microsoft.com/office/powerpoint/2010/main" val="235400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6146" y="275303"/>
            <a:ext cx="10224042" cy="741167"/>
          </a:xfrm>
        </p:spPr>
        <p:txBody>
          <a:bodyPr vert="horz" lIns="91440" tIns="45720" rIns="91440" bIns="45720" rtlCol="0" anchor="ctr">
            <a:noAutofit/>
          </a:bodyPr>
          <a:lstStyle/>
          <a:p>
            <a:r>
              <a:rPr lang="zh-TW" altLang="zh-TW" dirty="0">
                <a:latin typeface="+mj-ea"/>
                <a:cs typeface="Arial" panose="020B0604020202020204" pitchFamily="34" charset="0"/>
              </a:rPr>
              <a:t>教師請假調課補課代課處理原則</a:t>
            </a:r>
            <a:r>
              <a:rPr lang="en-US" altLang="zh-TW" sz="1800" dirty="0">
                <a:latin typeface="+mj-ea"/>
                <a:cs typeface="Arial" panose="020B0604020202020204" pitchFamily="34" charset="0"/>
              </a:rPr>
              <a:t>(</a:t>
            </a:r>
            <a:r>
              <a:rPr lang="zh-TW" altLang="en-US" sz="1800" dirty="0">
                <a:latin typeface="+mj-ea"/>
                <a:cs typeface="Arial" panose="020B0604020202020204" pitchFamily="34" charset="0"/>
              </a:rPr>
              <a:t>詳細申請步驟說明請掃</a:t>
            </a:r>
            <a:r>
              <a:rPr lang="en-US" altLang="zh-TW" sz="1800" dirty="0" err="1">
                <a:latin typeface="+mj-ea"/>
                <a:cs typeface="Arial" panose="020B0604020202020204" pitchFamily="34" charset="0"/>
              </a:rPr>
              <a:t>QRcode</a:t>
            </a:r>
            <a:r>
              <a:rPr lang="en-US" altLang="zh-TW" sz="1800" dirty="0">
                <a:latin typeface="+mj-ea"/>
                <a:cs typeface="Arial" panose="020B0604020202020204" pitchFamily="34" charset="0"/>
              </a:rPr>
              <a:t>)</a:t>
            </a:r>
            <a:endParaRPr lang="zh-TW" altLang="en-US" dirty="0">
              <a:latin typeface="+mj-ea"/>
              <a:cs typeface="Arial" panose="020B0604020202020204" pitchFamily="34" charset="0"/>
            </a:endParaRPr>
          </a:p>
        </p:txBody>
      </p:sp>
      <p:sp>
        <p:nvSpPr>
          <p:cNvPr id="3" name="內容版面配置區 2"/>
          <p:cNvSpPr>
            <a:spLocks noGrp="1"/>
          </p:cNvSpPr>
          <p:nvPr>
            <p:ph idx="1"/>
          </p:nvPr>
        </p:nvSpPr>
        <p:spPr>
          <a:xfrm>
            <a:off x="1283050" y="1165946"/>
            <a:ext cx="9138280" cy="5692054"/>
          </a:xfrm>
        </p:spPr>
        <p:txBody>
          <a:bodyPr>
            <a:normAutofit/>
          </a:bodyPr>
          <a:lstStyle/>
          <a:p>
            <a:pPr marL="354013" indent="-239713">
              <a:lnSpc>
                <a:spcPct val="150000"/>
              </a:lnSpc>
              <a:buNone/>
            </a:pPr>
            <a:r>
              <a:rPr lang="en-US" altLang="zh-TW" sz="2200" dirty="0">
                <a:ea typeface="+mj-ea"/>
                <a:cs typeface="Arial" panose="020B0604020202020204" pitchFamily="34" charset="0"/>
              </a:rPr>
              <a:t>5.</a:t>
            </a:r>
            <a:r>
              <a:rPr lang="zh-TW" altLang="en-US" sz="2200" dirty="0">
                <a:ea typeface="+mj-ea"/>
                <a:cs typeface="Arial" panose="020B0604020202020204" pitchFamily="34" charset="0"/>
              </a:rPr>
              <a:t>有關本校運動專長課程授課教師，因帶領該專長學生至校外參與競賽活動，而衍生之運動專長課程調補課事宜，考量修課學生多為該運動專長課程修課學生，</a:t>
            </a:r>
            <a:r>
              <a:rPr lang="zh-TW" altLang="en-US" sz="2200" u="sng" dirty="0">
                <a:solidFill>
                  <a:srgbClr val="FF0000"/>
                </a:solidFill>
                <a:ea typeface="+mj-ea"/>
                <a:cs typeface="Arial" panose="020B0604020202020204" pitchFamily="34" charset="0"/>
              </a:rPr>
              <a:t>請該授課教師於校外參賽活動之申請公文中敘明其修課學生的參賽情形；如有其他未隨隊參賽之該運動專長課程修課學生，則須於公文內進一步敘明其課程學習安排方式 </a:t>
            </a:r>
            <a:r>
              <a:rPr lang="en-US" altLang="zh-TW" sz="2200" u="sng" dirty="0">
                <a:solidFill>
                  <a:srgbClr val="FF0000"/>
                </a:solidFill>
                <a:ea typeface="+mj-ea"/>
                <a:cs typeface="Arial" panose="020B0604020202020204" pitchFamily="34" charset="0"/>
              </a:rPr>
              <a:t>(</a:t>
            </a:r>
            <a:r>
              <a:rPr lang="zh-TW" altLang="en-US" sz="2200" u="sng" dirty="0">
                <a:solidFill>
                  <a:srgbClr val="FF0000"/>
                </a:solidFill>
                <a:ea typeface="+mj-ea"/>
                <a:cs typeface="Arial" panose="020B0604020202020204" pitchFamily="34" charset="0"/>
              </a:rPr>
              <a:t>如委由在校之專任運動教練指導訓練</a:t>
            </a:r>
            <a:r>
              <a:rPr lang="en-US" altLang="zh-TW" sz="2200" u="sng" dirty="0">
                <a:solidFill>
                  <a:srgbClr val="FF0000"/>
                </a:solidFill>
                <a:ea typeface="+mj-ea"/>
                <a:cs typeface="Arial" panose="020B0604020202020204" pitchFamily="34" charset="0"/>
              </a:rPr>
              <a:t>)</a:t>
            </a:r>
            <a:r>
              <a:rPr lang="zh-TW" altLang="en-US" sz="2200" dirty="0">
                <a:ea typeface="+mj-ea"/>
                <a:cs typeface="Arial" panose="020B0604020202020204" pitchFamily="34" charset="0"/>
              </a:rPr>
              <a:t>。完成前述部分且其公文獲得核定後則為憑據，無需針對該運動專長課程進行線上調補課申請。非屬前述運動專長課程者，則應進行調補課作業。</a:t>
            </a:r>
            <a:endParaRPr lang="en-US" altLang="zh-TW" sz="2200" dirty="0">
              <a:ea typeface="+mj-ea"/>
              <a:cs typeface="Arial" panose="020B0604020202020204" pitchFamily="34" charset="0"/>
            </a:endParaRPr>
          </a:p>
        </p:txBody>
      </p:sp>
      <p:sp>
        <p:nvSpPr>
          <p:cNvPr id="5" name="投影片編號版面配置區 4">
            <a:extLst>
              <a:ext uri="{FF2B5EF4-FFF2-40B4-BE49-F238E27FC236}">
                <a16:creationId xmlns:a16="http://schemas.microsoft.com/office/drawing/2014/main" id="{2E6448D0-2178-6E6E-BB0C-69BA839E2BA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pic>
        <p:nvPicPr>
          <p:cNvPr id="6" name="圖片 5">
            <a:extLst>
              <a:ext uri="{FF2B5EF4-FFF2-40B4-BE49-F238E27FC236}">
                <a16:creationId xmlns:a16="http://schemas.microsoft.com/office/drawing/2014/main" id="{7655FF58-929D-4A77-9779-09B7602BF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330" y="1152907"/>
            <a:ext cx="1630648" cy="1630648"/>
          </a:xfrm>
          <a:prstGeom prst="rect">
            <a:avLst/>
          </a:prstGeom>
        </p:spPr>
      </p:pic>
      <p:sp>
        <p:nvSpPr>
          <p:cNvPr id="10" name="文字方塊 9">
            <a:extLst>
              <a:ext uri="{FF2B5EF4-FFF2-40B4-BE49-F238E27FC236}">
                <a16:creationId xmlns:a16="http://schemas.microsoft.com/office/drawing/2014/main" id="{832BC368-DFF6-40A9-9644-DCA0910E9948}"/>
              </a:ext>
            </a:extLst>
          </p:cNvPr>
          <p:cNvSpPr txBox="1"/>
          <p:nvPr/>
        </p:nvSpPr>
        <p:spPr>
          <a:xfrm>
            <a:off x="10421330" y="2783555"/>
            <a:ext cx="16306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教師調補課步驟</a:t>
            </a:r>
          </a:p>
        </p:txBody>
      </p:sp>
    </p:spTree>
    <p:extLst>
      <p:ext uri="{BB962C8B-B14F-4D97-AF65-F5344CB8AC3E}">
        <p14:creationId xmlns:p14="http://schemas.microsoft.com/office/powerpoint/2010/main" val="24149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3310" y="25517"/>
            <a:ext cx="7620000" cy="1143000"/>
          </a:xfrm>
        </p:spPr>
        <p:txBody>
          <a:bodyPr vert="horz" lIns="91440" tIns="45720" rIns="91440" bIns="45720" rtlCol="0" anchor="ctr">
            <a:noAutofit/>
          </a:bodyPr>
          <a:lstStyle/>
          <a:p>
            <a:r>
              <a:rPr lang="zh-TW" altLang="en-US" u="sng" dirty="0">
                <a:latin typeface="+mj-ea"/>
                <a:cs typeface="Arial" panose="020B0604020202020204" pitchFamily="34" charset="0"/>
              </a:rPr>
              <a:t>教師</a:t>
            </a:r>
            <a:r>
              <a:rPr lang="zh-TW" altLang="en-US" dirty="0">
                <a:latin typeface="+mj-ea"/>
                <a:cs typeface="Arial" panose="020B0604020202020204" pitchFamily="34" charset="0"/>
              </a:rPr>
              <a:t>授課提醒</a:t>
            </a:r>
          </a:p>
        </p:txBody>
      </p:sp>
      <p:sp>
        <p:nvSpPr>
          <p:cNvPr id="3" name="內容版面配置區 2"/>
          <p:cNvSpPr>
            <a:spLocks noGrp="1"/>
          </p:cNvSpPr>
          <p:nvPr>
            <p:ph idx="1"/>
          </p:nvPr>
        </p:nvSpPr>
        <p:spPr>
          <a:xfrm>
            <a:off x="1766973" y="1152907"/>
            <a:ext cx="8773075" cy="4844008"/>
          </a:xfrm>
        </p:spPr>
        <p:txBody>
          <a:bodyPr>
            <a:normAutofit/>
          </a:bodyPr>
          <a:lstStyle/>
          <a:p>
            <a:pPr>
              <a:lnSpc>
                <a:spcPct val="130000"/>
              </a:lnSpc>
            </a:pPr>
            <a:r>
              <a:rPr lang="zh-TW" altLang="en-US" sz="2400" dirty="0">
                <a:solidFill>
                  <a:srgbClr val="FF0000"/>
                </a:solidFill>
                <a:latin typeface="+mn-ea"/>
                <a:cs typeface="Arial" panose="020B0604020202020204" pitchFamily="34" charset="0"/>
              </a:rPr>
              <a:t>任課教師授課內容及方式應以教育專業為核心，並謹守及推廣性別平等精神和規範，創造校園正向學術典範。</a:t>
            </a:r>
            <a:endParaRPr lang="en-US" altLang="zh-TW" sz="2400" dirty="0">
              <a:solidFill>
                <a:srgbClr val="FF0000"/>
              </a:solidFill>
              <a:latin typeface="+mn-ea"/>
              <a:cs typeface="Arial" panose="020B0604020202020204" pitchFamily="34" charset="0"/>
            </a:endParaRPr>
          </a:p>
          <a:p>
            <a:pPr>
              <a:lnSpc>
                <a:spcPct val="130000"/>
              </a:lnSpc>
            </a:pPr>
            <a:r>
              <a:rPr lang="zh-TW" altLang="en-US" sz="2400" dirty="0"/>
              <a:t>有關校園保護智慧財產權</a:t>
            </a:r>
            <a:r>
              <a:rPr lang="zh-TW" altLang="en-US" dirty="0"/>
              <a:t>，</a:t>
            </a:r>
            <a:r>
              <a:rPr lang="zh-TW" altLang="en-US" sz="2400" dirty="0"/>
              <a:t>教師在教學中</a:t>
            </a:r>
            <a:r>
              <a:rPr lang="zh-TW" altLang="en-US" sz="2400" u="sng" dirty="0">
                <a:solidFill>
                  <a:srgbClr val="FF0000"/>
                </a:solidFill>
              </a:rPr>
              <a:t>應提醒並引導學生使用正版教科書，並適時提醒或制止學生使用不法影印教科書</a:t>
            </a:r>
            <a:r>
              <a:rPr lang="zh-TW" altLang="en-US" sz="2400" dirty="0"/>
              <a:t>。</a:t>
            </a:r>
            <a:endParaRPr lang="en-US" altLang="zh-TW" sz="2400" dirty="0"/>
          </a:p>
          <a:p>
            <a:pPr>
              <a:lnSpc>
                <a:spcPct val="130000"/>
              </a:lnSpc>
            </a:pPr>
            <a:r>
              <a:rPr lang="zh-TW" altLang="en-US" sz="2400" dirty="0">
                <a:latin typeface="+mn-ea"/>
                <a:cs typeface="Arial" panose="020B0604020202020204" pitchFamily="34" charset="0"/>
              </a:rPr>
              <a:t>行政大樓</a:t>
            </a:r>
            <a:r>
              <a:rPr lang="en-US" altLang="zh-TW" sz="2400" u="sng" dirty="0">
                <a:solidFill>
                  <a:srgbClr val="FF0000"/>
                </a:solidFill>
                <a:latin typeface="+mn-ea"/>
                <a:cs typeface="Arial" panose="020B0604020202020204" pitchFamily="34" charset="0"/>
              </a:rPr>
              <a:t>403</a:t>
            </a:r>
            <a:r>
              <a:rPr lang="zh-TW" altLang="en-US" sz="2400" u="sng" dirty="0">
                <a:solidFill>
                  <a:srgbClr val="FF0000"/>
                </a:solidFill>
                <a:latin typeface="+mn-ea"/>
                <a:cs typeface="Arial" panose="020B0604020202020204" pitchFamily="34" charset="0"/>
              </a:rPr>
              <a:t>智慧教室</a:t>
            </a:r>
            <a:r>
              <a:rPr lang="zh-TW" altLang="en-US" sz="2400" dirty="0">
                <a:latin typeface="+mn-ea"/>
                <a:cs typeface="Arial" panose="020B0604020202020204" pitchFamily="34" charset="0"/>
              </a:rPr>
              <a:t>已建置完畢，如有教學需求的老師，歡迎多加利用，如有相關借用與使用疑問，請洽詢課務組。</a:t>
            </a:r>
            <a:endParaRPr lang="en-US" altLang="zh-TW" sz="2400" dirty="0">
              <a:latin typeface="+mn-ea"/>
              <a:cs typeface="Arial" panose="020B0604020202020204" pitchFamily="34" charset="0"/>
            </a:endParaRPr>
          </a:p>
          <a:p>
            <a:pPr>
              <a:lnSpc>
                <a:spcPct val="130000"/>
              </a:lnSpc>
            </a:pPr>
            <a:r>
              <a:rPr lang="zh-TW" altLang="en-US" sz="2400" dirty="0">
                <a:solidFill>
                  <a:srgbClr val="FF0000"/>
                </a:solidFill>
              </a:rPr>
              <a:t>為維護良好之教學環境，請提醒教師及同學於課後關閉教室及各術科場地之電源（包含</a:t>
            </a:r>
            <a:r>
              <a:rPr lang="en-US" altLang="zh-TW" sz="2400" dirty="0">
                <a:solidFill>
                  <a:srgbClr val="FF0000"/>
                </a:solidFill>
              </a:rPr>
              <a:t>E</a:t>
            </a:r>
            <a:r>
              <a:rPr lang="zh-TW" altLang="en-US" sz="2400" dirty="0">
                <a:solidFill>
                  <a:srgbClr val="FF0000"/>
                </a:solidFill>
              </a:rPr>
              <a:t>化設備、電燈及冷氣），並協助維護教學設備及環境清潔。</a:t>
            </a:r>
            <a:r>
              <a:rPr lang="zh-TW" altLang="en-US" sz="2400" dirty="0"/>
              <a:t> </a:t>
            </a:r>
            <a:endParaRPr lang="en-US" altLang="zh-TW" sz="2400" dirty="0"/>
          </a:p>
        </p:txBody>
      </p:sp>
      <p:sp>
        <p:nvSpPr>
          <p:cNvPr id="5" name="投影片編號版面配置區 4">
            <a:extLst>
              <a:ext uri="{FF2B5EF4-FFF2-40B4-BE49-F238E27FC236}">
                <a16:creationId xmlns:a16="http://schemas.microsoft.com/office/drawing/2014/main" id="{6E05B5E4-5BF1-1239-DBF3-0F4CC5B7C49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156679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0156" y="2788555"/>
            <a:ext cx="8911687" cy="1280890"/>
          </a:xfrm>
        </p:spPr>
        <p:txBody>
          <a:bodyPr>
            <a:normAutofit/>
          </a:bodyPr>
          <a:lstStyle/>
          <a:p>
            <a:pPr algn="ctr"/>
            <a:r>
              <a:rPr lang="zh-TW" altLang="en-US" sz="4800" b="1" dirty="0">
                <a:latin typeface="+mj-ea"/>
              </a:rPr>
              <a:t>註冊組業務報告</a:t>
            </a:r>
          </a:p>
        </p:txBody>
      </p:sp>
      <p:sp>
        <p:nvSpPr>
          <p:cNvPr id="3" name="投影片編號版面配置區 2">
            <a:extLst>
              <a:ext uri="{FF2B5EF4-FFF2-40B4-BE49-F238E27FC236}">
                <a16:creationId xmlns:a16="http://schemas.microsoft.com/office/drawing/2014/main" id="{06E5803D-BE63-5B46-D0F6-38D954494C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41646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b="0" dirty="0">
                <a:latin typeface="+mj-ea"/>
              </a:rPr>
              <a:t>業務項目</a:t>
            </a:r>
            <a:r>
              <a:rPr lang="en-US" altLang="zh-TW" b="0" dirty="0">
                <a:latin typeface="+mj-ea"/>
              </a:rPr>
              <a:t>-</a:t>
            </a:r>
            <a:r>
              <a:rPr lang="zh-TW" altLang="en-US" b="0" dirty="0">
                <a:latin typeface="+mj-ea"/>
              </a:rPr>
              <a:t>承辦作業</a:t>
            </a:r>
          </a:p>
        </p:txBody>
      </p:sp>
      <p:sp>
        <p:nvSpPr>
          <p:cNvPr id="2" name="投影片編號版面配置區 1">
            <a:extLst>
              <a:ext uri="{FF2B5EF4-FFF2-40B4-BE49-F238E27FC236}">
                <a16:creationId xmlns:a16="http://schemas.microsoft.com/office/drawing/2014/main" id="{3CDAC2DB-7F41-EBE4-8631-C44B887E2A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pic>
        <p:nvPicPr>
          <p:cNvPr id="6" name="內容版面配置區 5">
            <a:extLst>
              <a:ext uri="{FF2B5EF4-FFF2-40B4-BE49-F238E27FC236}">
                <a16:creationId xmlns:a16="http://schemas.microsoft.com/office/drawing/2014/main" id="{25C33457-D601-482F-AFD1-DD1E394589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1904999"/>
            <a:ext cx="10106025" cy="3495675"/>
          </a:xfrm>
          <a:prstGeom prst="rect">
            <a:avLst/>
          </a:prstGeom>
        </p:spPr>
      </p:pic>
    </p:spTree>
    <p:extLst>
      <p:ext uri="{BB962C8B-B14F-4D97-AF65-F5344CB8AC3E}">
        <p14:creationId xmlns:p14="http://schemas.microsoft.com/office/powerpoint/2010/main" val="80134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b="0" dirty="0">
                <a:latin typeface="+mj-ea"/>
              </a:rPr>
              <a:t>業務說明</a:t>
            </a:r>
            <a:r>
              <a:rPr lang="en-US" altLang="zh-TW" b="0" dirty="0">
                <a:latin typeface="+mj-ea"/>
              </a:rPr>
              <a:t>-</a:t>
            </a:r>
            <a:r>
              <a:rPr lang="zh-TW" altLang="en-US" b="0" dirty="0">
                <a:latin typeface="+mj-ea"/>
              </a:rPr>
              <a:t>學生人數</a:t>
            </a:r>
            <a:endParaRPr lang="zh-TW" altLang="en-US" dirty="0">
              <a:latin typeface="+mj-ea"/>
            </a:endParaRPr>
          </a:p>
        </p:txBody>
      </p:sp>
      <p:sp>
        <p:nvSpPr>
          <p:cNvPr id="5" name="內容預留位置 4"/>
          <p:cNvSpPr>
            <a:spLocks noGrp="1"/>
          </p:cNvSpPr>
          <p:nvPr>
            <p:ph sz="half" idx="1"/>
          </p:nvPr>
        </p:nvSpPr>
        <p:spPr>
          <a:xfrm>
            <a:off x="838200" y="1825624"/>
            <a:ext cx="7356230" cy="1568207"/>
          </a:xfrm>
        </p:spPr>
        <p:txBody>
          <a:bodyPr rtlCol="0">
            <a:noAutofit/>
          </a:bodyPr>
          <a:lstStyle/>
          <a:p>
            <a:r>
              <a:rPr lang="zh-TW" altLang="en-US" sz="2800" dirty="0">
                <a:latin typeface="+mj-ea"/>
                <a:ea typeface="+mj-ea"/>
                <a:cs typeface="Arial" panose="020B0604020202020204" pitchFamily="34" charset="0"/>
              </a:rPr>
              <a:t>在校生：</a:t>
            </a:r>
            <a:r>
              <a:rPr lang="en-US" altLang="zh-TW" sz="2800" dirty="0">
                <a:latin typeface="+mj-ea"/>
                <a:ea typeface="+mj-ea"/>
                <a:cs typeface="Arial" panose="020B0604020202020204" pitchFamily="34" charset="0"/>
              </a:rPr>
              <a:t>3090</a:t>
            </a:r>
            <a:r>
              <a:rPr lang="zh-TW" altLang="en-US" sz="2800" dirty="0">
                <a:latin typeface="+mj-ea"/>
                <a:ea typeface="+mj-ea"/>
                <a:cs typeface="Arial" panose="020B0604020202020204" pitchFamily="34" charset="0"/>
              </a:rPr>
              <a:t>人</a:t>
            </a:r>
            <a:endParaRPr lang="en-US" altLang="zh-TW" sz="2800" dirty="0">
              <a:latin typeface="+mj-ea"/>
              <a:ea typeface="+mj-ea"/>
              <a:cs typeface="Arial" panose="020B0604020202020204" pitchFamily="34" charset="0"/>
            </a:endParaRPr>
          </a:p>
          <a:p>
            <a:pPr marL="0" indent="0">
              <a:buNone/>
            </a:pPr>
            <a:r>
              <a:rPr lang="zh-TW" altLang="en-US" sz="2800" dirty="0">
                <a:latin typeface="+mj-ea"/>
                <a:ea typeface="+mj-ea"/>
                <a:cs typeface="Arial" panose="020B0604020202020204" pitchFamily="34" charset="0"/>
              </a:rPr>
              <a:t>    </a:t>
            </a:r>
            <a:r>
              <a:rPr lang="en-US" altLang="zh-TW" sz="2800" dirty="0">
                <a:latin typeface="+mj-ea"/>
                <a:ea typeface="+mj-ea"/>
                <a:cs typeface="Arial" panose="020B0604020202020204" pitchFamily="34" charset="0"/>
              </a:rPr>
              <a:t>(</a:t>
            </a:r>
            <a:r>
              <a:rPr lang="zh-TW" altLang="en-US" sz="2800" dirty="0">
                <a:latin typeface="+mj-ea"/>
                <a:ea typeface="+mj-ea"/>
                <a:cs typeface="Arial" panose="020B0604020202020204" pitchFamily="34" charset="0"/>
              </a:rPr>
              <a:t>基準日：</a:t>
            </a:r>
            <a:r>
              <a:rPr lang="en-US" altLang="zh-TW" sz="2800" dirty="0">
                <a:latin typeface="+mj-ea"/>
                <a:ea typeface="+mj-ea"/>
                <a:cs typeface="Arial" panose="020B0604020202020204" pitchFamily="34" charset="0"/>
              </a:rPr>
              <a:t>113</a:t>
            </a:r>
            <a:r>
              <a:rPr lang="zh-TW" altLang="en-US" sz="2800" dirty="0">
                <a:latin typeface="+mj-ea"/>
                <a:ea typeface="+mj-ea"/>
                <a:cs typeface="Arial" panose="020B0604020202020204" pitchFamily="34" charset="0"/>
              </a:rPr>
              <a:t>年</a:t>
            </a:r>
            <a:r>
              <a:rPr lang="en-US" altLang="zh-TW" sz="2800" dirty="0">
                <a:latin typeface="+mj-ea"/>
                <a:ea typeface="+mj-ea"/>
                <a:cs typeface="Arial" panose="020B0604020202020204" pitchFamily="34" charset="0"/>
              </a:rPr>
              <a:t>10</a:t>
            </a:r>
            <a:r>
              <a:rPr lang="zh-TW" altLang="en-US" sz="2800" dirty="0">
                <a:latin typeface="+mj-ea"/>
                <a:ea typeface="+mj-ea"/>
                <a:cs typeface="Arial" panose="020B0604020202020204" pitchFamily="34" charset="0"/>
              </a:rPr>
              <a:t>月</a:t>
            </a:r>
            <a:r>
              <a:rPr lang="en-US" altLang="zh-TW" sz="2800" dirty="0">
                <a:latin typeface="+mj-ea"/>
                <a:ea typeface="+mj-ea"/>
                <a:cs typeface="Arial" panose="020B0604020202020204" pitchFamily="34" charset="0"/>
              </a:rPr>
              <a:t>15</a:t>
            </a:r>
            <a:r>
              <a:rPr lang="zh-TW" altLang="en-US" sz="2800" dirty="0">
                <a:latin typeface="+mj-ea"/>
                <a:ea typeface="+mj-ea"/>
                <a:cs typeface="Arial" panose="020B0604020202020204" pitchFamily="34" charset="0"/>
              </a:rPr>
              <a:t>日</a:t>
            </a:r>
            <a:r>
              <a:rPr lang="en-US" altLang="zh-TW" sz="2800" dirty="0">
                <a:latin typeface="+mj-ea"/>
                <a:ea typeface="+mj-ea"/>
                <a:cs typeface="Arial" panose="020B0604020202020204" pitchFamily="34" charset="0"/>
              </a:rPr>
              <a:t>)</a:t>
            </a:r>
            <a:endParaRPr lang="zh-TW" altLang="en-US" sz="2800" dirty="0">
              <a:latin typeface="+mj-ea"/>
              <a:ea typeface="+mj-ea"/>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277690277"/>
              </p:ext>
            </p:extLst>
          </p:nvPr>
        </p:nvGraphicFramePr>
        <p:xfrm>
          <a:off x="1318847" y="3393833"/>
          <a:ext cx="6875583" cy="2426676"/>
        </p:xfrm>
        <a:graphic>
          <a:graphicData uri="http://schemas.openxmlformats.org/drawingml/2006/table">
            <a:tbl>
              <a:tblPr firstRow="1" bandRow="1">
                <a:tableStyleId>{BC89EF96-8CEA-46FF-86C4-4CE0E7609802}</a:tableStyleId>
              </a:tblPr>
              <a:tblGrid>
                <a:gridCol w="2291861">
                  <a:extLst>
                    <a:ext uri="{9D8B030D-6E8A-4147-A177-3AD203B41FA5}">
                      <a16:colId xmlns:a16="http://schemas.microsoft.com/office/drawing/2014/main" val="183529818"/>
                    </a:ext>
                  </a:extLst>
                </a:gridCol>
                <a:gridCol w="2291861">
                  <a:extLst>
                    <a:ext uri="{9D8B030D-6E8A-4147-A177-3AD203B41FA5}">
                      <a16:colId xmlns:a16="http://schemas.microsoft.com/office/drawing/2014/main" val="3006153883"/>
                    </a:ext>
                  </a:extLst>
                </a:gridCol>
                <a:gridCol w="2291861">
                  <a:extLst>
                    <a:ext uri="{9D8B030D-6E8A-4147-A177-3AD203B41FA5}">
                      <a16:colId xmlns:a16="http://schemas.microsoft.com/office/drawing/2014/main" val="793066018"/>
                    </a:ext>
                  </a:extLst>
                </a:gridCol>
              </a:tblGrid>
              <a:tr h="1162782">
                <a:tc>
                  <a:txBody>
                    <a:bodyPr/>
                    <a:lstStyle/>
                    <a:p>
                      <a:pPr algn="ctr" rtl="0"/>
                      <a:r>
                        <a:rPr lang="zh-TW" altLang="en-US" sz="2400" b="0" noProof="0" dirty="0">
                          <a:latin typeface="+mn-ea"/>
                          <a:ea typeface="+mn-ea"/>
                        </a:rPr>
                        <a:t>碩博班</a:t>
                      </a:r>
                    </a:p>
                  </a:txBody>
                  <a:tcPr marL="101933" marR="101933" anchor="ctr"/>
                </a:tc>
                <a:tc>
                  <a:txBody>
                    <a:bodyPr/>
                    <a:lstStyle/>
                    <a:p>
                      <a:pPr algn="ctr" rtl="0"/>
                      <a:r>
                        <a:rPr lang="zh-TW" altLang="en-US" sz="2400" b="0" noProof="0" dirty="0">
                          <a:latin typeface="+mn-ea"/>
                          <a:ea typeface="+mn-ea"/>
                        </a:rPr>
                        <a:t>學士班</a:t>
                      </a:r>
                      <a:endParaRPr lang="en-US" altLang="zh-TW" sz="2400" b="0" noProof="0" dirty="0">
                        <a:latin typeface="+mn-ea"/>
                        <a:ea typeface="+mn-ea"/>
                      </a:endParaRPr>
                    </a:p>
                  </a:txBody>
                  <a:tcPr marL="101933" marR="101933" anchor="ctr"/>
                </a:tc>
                <a:tc>
                  <a:txBody>
                    <a:bodyPr/>
                    <a:lstStyle/>
                    <a:p>
                      <a:pPr algn="ctr" rtl="0"/>
                      <a:r>
                        <a:rPr lang="zh-TW" altLang="en-US" sz="2400" b="0" noProof="0" dirty="0">
                          <a:latin typeface="+mn-ea"/>
                          <a:ea typeface="+mn-ea"/>
                        </a:rPr>
                        <a:t>進修學士班</a:t>
                      </a:r>
                      <a:endParaRPr lang="en-US" altLang="zh-TW" sz="2400" b="0" noProof="0" dirty="0">
                        <a:latin typeface="+mn-ea"/>
                        <a:ea typeface="+mn-ea"/>
                      </a:endParaRPr>
                    </a:p>
                  </a:txBody>
                  <a:tcPr marL="101933" marR="101933" anchor="ctr"/>
                </a:tc>
                <a:extLst>
                  <a:ext uri="{0D108BD9-81ED-4DB2-BD59-A6C34878D82A}">
                    <a16:rowId xmlns:a16="http://schemas.microsoft.com/office/drawing/2014/main" val="4146652268"/>
                  </a:ext>
                </a:extLst>
              </a:tr>
              <a:tr h="1263894">
                <a:tc>
                  <a:txBody>
                    <a:bodyPr/>
                    <a:lstStyle/>
                    <a:p>
                      <a:pPr algn="ctr" rtl="0"/>
                      <a:r>
                        <a:rPr lang="en-US" altLang="zh-TW" sz="2400" b="0" noProof="0" dirty="0">
                          <a:latin typeface="+mn-ea"/>
                          <a:ea typeface="+mn-ea"/>
                          <a:cs typeface="Arial" panose="020B0604020202020204" pitchFamily="34" charset="0"/>
                        </a:rPr>
                        <a:t>429</a:t>
                      </a:r>
                    </a:p>
                  </a:txBody>
                  <a:tcPr marL="101933" marR="101933" anchor="ctr"/>
                </a:tc>
                <a:tc>
                  <a:txBody>
                    <a:bodyPr/>
                    <a:lstStyle/>
                    <a:p>
                      <a:pPr algn="ctr" rtl="0"/>
                      <a:r>
                        <a:rPr lang="en-US" altLang="zh-TW" sz="2400" b="0" noProof="0" dirty="0">
                          <a:latin typeface="+mn-ea"/>
                          <a:ea typeface="+mn-ea"/>
                          <a:cs typeface="Arial" panose="020B0604020202020204" pitchFamily="34" charset="0"/>
                        </a:rPr>
                        <a:t>2338</a:t>
                      </a:r>
                    </a:p>
                  </a:txBody>
                  <a:tcPr marL="101933" marR="101933" anchor="ctr"/>
                </a:tc>
                <a:tc>
                  <a:txBody>
                    <a:bodyPr/>
                    <a:lstStyle/>
                    <a:p>
                      <a:pPr algn="ctr" rtl="0"/>
                      <a:r>
                        <a:rPr lang="en-US" altLang="zh-TW" sz="2400" b="0" noProof="0" dirty="0">
                          <a:latin typeface="+mn-ea"/>
                          <a:ea typeface="+mn-ea"/>
                          <a:cs typeface="Arial" panose="020B0604020202020204" pitchFamily="34" charset="0"/>
                        </a:rPr>
                        <a:t>323</a:t>
                      </a:r>
                    </a:p>
                  </a:txBody>
                  <a:tcPr marL="101933" marR="101933" anchor="ctr"/>
                </a:tc>
                <a:extLst>
                  <a:ext uri="{0D108BD9-81ED-4DB2-BD59-A6C34878D82A}">
                    <a16:rowId xmlns:a16="http://schemas.microsoft.com/office/drawing/2014/main" val="735545019"/>
                  </a:ext>
                </a:extLst>
              </a:tr>
            </a:tbl>
          </a:graphicData>
        </a:graphic>
      </p:graphicFrame>
      <p:sp>
        <p:nvSpPr>
          <p:cNvPr id="3" name="投影片編號版面配置區 2">
            <a:extLst>
              <a:ext uri="{FF2B5EF4-FFF2-40B4-BE49-F238E27FC236}">
                <a16:creationId xmlns:a16="http://schemas.microsoft.com/office/drawing/2014/main" id="{9EF1DEED-18F8-66DE-606A-63B20F8651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92B8A2-A51A-4E9D-AD8A-2AFF67A430D5}"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363607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學生人數</a:t>
            </a:r>
          </a:p>
        </p:txBody>
      </p:sp>
      <p:sp>
        <p:nvSpPr>
          <p:cNvPr id="5" name="內容預留位置 4"/>
          <p:cNvSpPr>
            <a:spLocks noGrp="1"/>
          </p:cNvSpPr>
          <p:nvPr>
            <p:ph sz="half" idx="1"/>
          </p:nvPr>
        </p:nvSpPr>
        <p:spPr>
          <a:xfrm>
            <a:off x="838200" y="1825624"/>
            <a:ext cx="7356230" cy="1568207"/>
          </a:xfrm>
        </p:spPr>
        <p:txBody>
          <a:bodyPr rtlCol="0">
            <a:noAutofit/>
          </a:bodyPr>
          <a:lstStyle/>
          <a:p>
            <a:r>
              <a:rPr lang="zh-TW" altLang="en-US" sz="2800" dirty="0">
                <a:latin typeface="+mj-ea"/>
                <a:ea typeface="+mj-ea"/>
                <a:cs typeface="Arial" panose="020B0604020202020204" pitchFamily="34" charset="0"/>
              </a:rPr>
              <a:t>休學：</a:t>
            </a:r>
            <a:r>
              <a:rPr lang="en-US" altLang="zh-TW" sz="2800" dirty="0">
                <a:latin typeface="+mj-ea"/>
                <a:ea typeface="+mj-ea"/>
                <a:cs typeface="Arial" panose="020B0604020202020204" pitchFamily="34" charset="0"/>
              </a:rPr>
              <a:t>262</a:t>
            </a:r>
            <a:r>
              <a:rPr lang="zh-TW" altLang="en-US" sz="2800" dirty="0">
                <a:latin typeface="+mj-ea"/>
                <a:ea typeface="+mj-ea"/>
                <a:cs typeface="Arial" panose="020B0604020202020204" pitchFamily="34" charset="0"/>
              </a:rPr>
              <a:t>人</a:t>
            </a:r>
            <a:endParaRPr lang="en-US" altLang="zh-TW" sz="2800" dirty="0">
              <a:latin typeface="+mj-ea"/>
              <a:ea typeface="+mj-ea"/>
              <a:cs typeface="Arial" panose="020B0604020202020204" pitchFamily="34" charset="0"/>
            </a:endParaRPr>
          </a:p>
          <a:p>
            <a:pPr marL="0" indent="0">
              <a:buNone/>
            </a:pPr>
            <a:r>
              <a:rPr lang="zh-TW" altLang="en-US" sz="2800" dirty="0">
                <a:latin typeface="+mj-ea"/>
                <a:ea typeface="+mj-ea"/>
                <a:cs typeface="Arial" panose="020B0604020202020204" pitchFamily="34" charset="0"/>
              </a:rPr>
              <a:t>    </a:t>
            </a:r>
            <a:r>
              <a:rPr lang="en-US" altLang="zh-TW" sz="2800" dirty="0">
                <a:latin typeface="+mj-ea"/>
                <a:ea typeface="+mj-ea"/>
                <a:cs typeface="Arial" panose="020B0604020202020204" pitchFamily="34" charset="0"/>
              </a:rPr>
              <a:t>(113</a:t>
            </a:r>
            <a:r>
              <a:rPr lang="zh-TW" altLang="en-US" sz="2800" dirty="0">
                <a:latin typeface="+mj-ea"/>
                <a:ea typeface="+mj-ea"/>
                <a:cs typeface="Arial" panose="020B0604020202020204" pitchFamily="34" charset="0"/>
              </a:rPr>
              <a:t>學年度第</a:t>
            </a:r>
            <a:r>
              <a:rPr lang="en-US" altLang="zh-TW" sz="2800" dirty="0">
                <a:latin typeface="+mj-ea"/>
                <a:ea typeface="+mj-ea"/>
                <a:cs typeface="Arial" panose="020B0604020202020204" pitchFamily="34" charset="0"/>
              </a:rPr>
              <a:t>1</a:t>
            </a:r>
            <a:r>
              <a:rPr lang="zh-TW" altLang="en-US" sz="2800" dirty="0">
                <a:latin typeface="+mj-ea"/>
                <a:ea typeface="+mj-ea"/>
                <a:cs typeface="Arial" panose="020B0604020202020204" pitchFamily="34" charset="0"/>
              </a:rPr>
              <a:t>學期</a:t>
            </a:r>
            <a:r>
              <a:rPr lang="en-US" altLang="zh-TW" sz="2800" dirty="0">
                <a:latin typeface="+mj-ea"/>
                <a:ea typeface="+mj-ea"/>
                <a:cs typeface="Arial" panose="020B0604020202020204" pitchFamily="34" charset="0"/>
              </a:rPr>
              <a:t>)</a:t>
            </a:r>
            <a:endParaRPr lang="zh-TW" altLang="en-US" sz="2800" dirty="0">
              <a:latin typeface="+mj-ea"/>
              <a:ea typeface="+mj-ea"/>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58755027"/>
              </p:ext>
            </p:extLst>
          </p:nvPr>
        </p:nvGraphicFramePr>
        <p:xfrm>
          <a:off x="1318847" y="3393833"/>
          <a:ext cx="6875583" cy="2426676"/>
        </p:xfrm>
        <a:graphic>
          <a:graphicData uri="http://schemas.openxmlformats.org/drawingml/2006/table">
            <a:tbl>
              <a:tblPr firstRow="1" bandRow="1">
                <a:tableStyleId>{BC89EF96-8CEA-46FF-86C4-4CE0E7609802}</a:tableStyleId>
              </a:tblPr>
              <a:tblGrid>
                <a:gridCol w="2291861">
                  <a:extLst>
                    <a:ext uri="{9D8B030D-6E8A-4147-A177-3AD203B41FA5}">
                      <a16:colId xmlns:a16="http://schemas.microsoft.com/office/drawing/2014/main" val="183529818"/>
                    </a:ext>
                  </a:extLst>
                </a:gridCol>
                <a:gridCol w="2291861">
                  <a:extLst>
                    <a:ext uri="{9D8B030D-6E8A-4147-A177-3AD203B41FA5}">
                      <a16:colId xmlns:a16="http://schemas.microsoft.com/office/drawing/2014/main" val="3006153883"/>
                    </a:ext>
                  </a:extLst>
                </a:gridCol>
                <a:gridCol w="2291861">
                  <a:extLst>
                    <a:ext uri="{9D8B030D-6E8A-4147-A177-3AD203B41FA5}">
                      <a16:colId xmlns:a16="http://schemas.microsoft.com/office/drawing/2014/main" val="793066018"/>
                    </a:ext>
                  </a:extLst>
                </a:gridCol>
              </a:tblGrid>
              <a:tr h="1162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noProof="0" dirty="0">
                          <a:latin typeface="+mn-ea"/>
                          <a:ea typeface="+mn-ea"/>
                        </a:rPr>
                        <a:t>碩博班</a:t>
                      </a:r>
                    </a:p>
                  </a:txBody>
                  <a:tcPr marL="101933" marR="1019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noProof="0" dirty="0">
                          <a:latin typeface="+mn-ea"/>
                          <a:ea typeface="+mn-ea"/>
                        </a:rPr>
                        <a:t>學士班</a:t>
                      </a:r>
                      <a:endParaRPr lang="en-US" altLang="zh-TW" sz="2200" b="0" noProof="0" dirty="0">
                        <a:latin typeface="+mn-ea"/>
                        <a:ea typeface="+mn-ea"/>
                      </a:endParaRPr>
                    </a:p>
                  </a:txBody>
                  <a:tcPr marL="101933" marR="1019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noProof="0" dirty="0">
                          <a:latin typeface="+mn-ea"/>
                          <a:ea typeface="+mn-ea"/>
                        </a:rPr>
                        <a:t>進修學士班</a:t>
                      </a:r>
                      <a:endParaRPr lang="en-US" altLang="zh-TW" sz="2200" b="0" noProof="0" dirty="0">
                        <a:latin typeface="+mn-ea"/>
                        <a:ea typeface="+mn-ea"/>
                      </a:endParaRPr>
                    </a:p>
                  </a:txBody>
                  <a:tcPr marL="101933" marR="101933" anchor="ctr"/>
                </a:tc>
                <a:extLst>
                  <a:ext uri="{0D108BD9-81ED-4DB2-BD59-A6C34878D82A}">
                    <a16:rowId xmlns:a16="http://schemas.microsoft.com/office/drawing/2014/main" val="4146652268"/>
                  </a:ext>
                </a:extLst>
              </a:tr>
              <a:tr h="1263894">
                <a:tc>
                  <a:txBody>
                    <a:bodyPr/>
                    <a:lstStyle/>
                    <a:p>
                      <a:pPr algn="ctr" rtl="0"/>
                      <a:r>
                        <a:rPr lang="en-US" altLang="zh-TW" sz="2400" b="0" noProof="0" dirty="0">
                          <a:latin typeface="+mn-ea"/>
                          <a:ea typeface="+mn-ea"/>
                          <a:cs typeface="Arial" panose="020B0604020202020204" pitchFamily="34" charset="0"/>
                        </a:rPr>
                        <a:t>101</a:t>
                      </a:r>
                    </a:p>
                  </a:txBody>
                  <a:tcPr marL="101933" marR="101933" anchor="ctr"/>
                </a:tc>
                <a:tc>
                  <a:txBody>
                    <a:bodyPr/>
                    <a:lstStyle/>
                    <a:p>
                      <a:pPr algn="ctr" rtl="0"/>
                      <a:r>
                        <a:rPr lang="en-US" altLang="zh-TW" sz="2400" b="0" noProof="0" dirty="0">
                          <a:latin typeface="+mn-ea"/>
                          <a:ea typeface="+mn-ea"/>
                          <a:cs typeface="Arial" panose="020B0604020202020204" pitchFamily="34" charset="0"/>
                        </a:rPr>
                        <a:t>138</a:t>
                      </a:r>
                    </a:p>
                  </a:txBody>
                  <a:tcPr marL="101933" marR="101933" anchor="ctr"/>
                </a:tc>
                <a:tc>
                  <a:txBody>
                    <a:bodyPr/>
                    <a:lstStyle/>
                    <a:p>
                      <a:pPr algn="ctr" rtl="0"/>
                      <a:r>
                        <a:rPr lang="en-US" altLang="zh-TW" sz="2400" b="0" noProof="0" dirty="0">
                          <a:latin typeface="+mn-ea"/>
                          <a:ea typeface="+mn-ea"/>
                          <a:cs typeface="Arial" panose="020B0604020202020204" pitchFamily="34" charset="0"/>
                        </a:rPr>
                        <a:t>23</a:t>
                      </a:r>
                    </a:p>
                  </a:txBody>
                  <a:tcPr marL="101933" marR="101933" anchor="ctr"/>
                </a:tc>
                <a:extLst>
                  <a:ext uri="{0D108BD9-81ED-4DB2-BD59-A6C34878D82A}">
                    <a16:rowId xmlns:a16="http://schemas.microsoft.com/office/drawing/2014/main" val="735545019"/>
                  </a:ext>
                </a:extLst>
              </a:tr>
            </a:tbl>
          </a:graphicData>
        </a:graphic>
      </p:graphicFrame>
      <p:sp>
        <p:nvSpPr>
          <p:cNvPr id="3" name="投影片編號版面配置區 2">
            <a:extLst>
              <a:ext uri="{FF2B5EF4-FFF2-40B4-BE49-F238E27FC236}">
                <a16:creationId xmlns:a16="http://schemas.microsoft.com/office/drawing/2014/main" id="{BB8CD8C5-A9FB-513D-0A7F-4B59D6342E8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92B8A2-A51A-4E9D-AD8A-2AFF67A430D5}"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257240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學生人數</a:t>
            </a:r>
          </a:p>
        </p:txBody>
      </p:sp>
      <p:sp>
        <p:nvSpPr>
          <p:cNvPr id="5" name="內容預留位置 4"/>
          <p:cNvSpPr>
            <a:spLocks noGrp="1"/>
          </p:cNvSpPr>
          <p:nvPr>
            <p:ph sz="half" idx="1"/>
          </p:nvPr>
        </p:nvSpPr>
        <p:spPr>
          <a:xfrm>
            <a:off x="838199" y="1825624"/>
            <a:ext cx="7955071" cy="1568207"/>
          </a:xfrm>
        </p:spPr>
        <p:txBody>
          <a:bodyPr rtlCol="0">
            <a:noAutofit/>
          </a:bodyPr>
          <a:lstStyle/>
          <a:p>
            <a:r>
              <a:rPr lang="zh-TW" altLang="en-US" sz="2800" dirty="0">
                <a:latin typeface="+mj-ea"/>
                <a:ea typeface="+mj-ea"/>
                <a:cs typeface="Arial" panose="020B0604020202020204" pitchFamily="34" charset="0"/>
              </a:rPr>
              <a:t>退學：</a:t>
            </a:r>
            <a:r>
              <a:rPr lang="en-US" altLang="zh-TW" sz="2800" dirty="0">
                <a:latin typeface="+mj-ea"/>
                <a:ea typeface="+mj-ea"/>
                <a:cs typeface="Arial" panose="020B0604020202020204" pitchFamily="34" charset="0"/>
              </a:rPr>
              <a:t>170</a:t>
            </a:r>
            <a:r>
              <a:rPr lang="zh-TW" altLang="en-US" sz="2800" dirty="0">
                <a:latin typeface="+mj-ea"/>
                <a:ea typeface="+mj-ea"/>
                <a:cs typeface="Arial" panose="020B0604020202020204" pitchFamily="34" charset="0"/>
              </a:rPr>
              <a:t>人</a:t>
            </a:r>
            <a:endParaRPr lang="en-US" altLang="zh-TW" sz="2800" dirty="0">
              <a:latin typeface="+mj-ea"/>
              <a:ea typeface="+mj-ea"/>
              <a:cs typeface="Arial" panose="020B0604020202020204" pitchFamily="34" charset="0"/>
            </a:endParaRPr>
          </a:p>
          <a:p>
            <a:pPr marL="0" indent="0">
              <a:buNone/>
            </a:pPr>
            <a:r>
              <a:rPr lang="zh-TW" altLang="en-US" sz="4000" dirty="0">
                <a:ea typeface="微軟正黑體" panose="020B0604030504040204" pitchFamily="34" charset="-120"/>
                <a:cs typeface="Arial" panose="020B0604020202020204" pitchFamily="34" charset="0"/>
              </a:rPr>
              <a:t>   </a:t>
            </a:r>
            <a:r>
              <a:rPr lang="en-US" altLang="zh-TW" sz="2800" dirty="0">
                <a:latin typeface="+mj-ea"/>
                <a:ea typeface="+mj-ea"/>
                <a:cs typeface="Arial" panose="020B0604020202020204" pitchFamily="34" charset="0"/>
              </a:rPr>
              <a:t>(113</a:t>
            </a:r>
            <a:r>
              <a:rPr lang="zh-TW" altLang="en-US" sz="2800" dirty="0">
                <a:latin typeface="+mj-ea"/>
                <a:ea typeface="+mj-ea"/>
                <a:cs typeface="Arial" panose="020B0604020202020204" pitchFamily="34" charset="0"/>
              </a:rPr>
              <a:t>學年度第</a:t>
            </a:r>
            <a:r>
              <a:rPr lang="en-US" altLang="zh-TW" sz="2800" dirty="0">
                <a:latin typeface="+mj-ea"/>
                <a:ea typeface="+mj-ea"/>
                <a:cs typeface="Arial" panose="020B0604020202020204" pitchFamily="34" charset="0"/>
              </a:rPr>
              <a:t>1</a:t>
            </a:r>
            <a:r>
              <a:rPr lang="zh-TW" altLang="en-US" sz="2800" dirty="0">
                <a:latin typeface="+mj-ea"/>
                <a:ea typeface="+mj-ea"/>
                <a:cs typeface="Arial" panose="020B0604020202020204" pitchFamily="34" charset="0"/>
              </a:rPr>
              <a:t>學期；計算至</a:t>
            </a:r>
            <a:r>
              <a:rPr lang="en-US" altLang="zh-TW" sz="2800" dirty="0">
                <a:latin typeface="+mj-ea"/>
                <a:ea typeface="+mj-ea"/>
                <a:cs typeface="Arial" panose="020B0604020202020204" pitchFamily="34" charset="0"/>
              </a:rPr>
              <a:t>114</a:t>
            </a:r>
            <a:r>
              <a:rPr lang="zh-TW" altLang="en-US" sz="2800" dirty="0">
                <a:latin typeface="+mj-ea"/>
                <a:ea typeface="+mj-ea"/>
                <a:cs typeface="Arial" panose="020B0604020202020204" pitchFamily="34" charset="0"/>
              </a:rPr>
              <a:t>年</a:t>
            </a:r>
            <a:r>
              <a:rPr lang="en-US" altLang="zh-TW" sz="2800" dirty="0">
                <a:latin typeface="+mj-ea"/>
                <a:ea typeface="+mj-ea"/>
                <a:cs typeface="Arial" panose="020B0604020202020204" pitchFamily="34" charset="0"/>
              </a:rPr>
              <a:t>1</a:t>
            </a:r>
            <a:r>
              <a:rPr lang="zh-TW" altLang="en-US" sz="2800" dirty="0">
                <a:latin typeface="+mj-ea"/>
                <a:ea typeface="+mj-ea"/>
                <a:cs typeface="Arial" panose="020B0604020202020204" pitchFamily="34" charset="0"/>
              </a:rPr>
              <a:t>月</a:t>
            </a:r>
            <a:r>
              <a:rPr lang="en-US" altLang="zh-TW" sz="2800" dirty="0">
                <a:latin typeface="+mj-ea"/>
                <a:ea typeface="+mj-ea"/>
                <a:cs typeface="Arial" panose="020B0604020202020204" pitchFamily="34" charset="0"/>
              </a:rPr>
              <a:t>15</a:t>
            </a:r>
            <a:r>
              <a:rPr lang="zh-TW" altLang="en-US" sz="2800" dirty="0">
                <a:latin typeface="+mj-ea"/>
                <a:ea typeface="+mj-ea"/>
                <a:cs typeface="Arial" panose="020B0604020202020204" pitchFamily="34" charset="0"/>
              </a:rPr>
              <a:t>日止</a:t>
            </a:r>
            <a:r>
              <a:rPr lang="en-US" altLang="zh-TW" sz="2800" dirty="0">
                <a:latin typeface="+mj-ea"/>
                <a:ea typeface="+mj-ea"/>
                <a:cs typeface="Arial" panose="020B0604020202020204" pitchFamily="34" charset="0"/>
              </a:rPr>
              <a:t>)</a:t>
            </a:r>
            <a:endParaRPr lang="zh-TW" altLang="en-US" sz="2800" dirty="0">
              <a:latin typeface="+mj-ea"/>
              <a:ea typeface="+mj-ea"/>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173008812"/>
              </p:ext>
            </p:extLst>
          </p:nvPr>
        </p:nvGraphicFramePr>
        <p:xfrm>
          <a:off x="1318847" y="3393833"/>
          <a:ext cx="6875583" cy="2426676"/>
        </p:xfrm>
        <a:graphic>
          <a:graphicData uri="http://schemas.openxmlformats.org/drawingml/2006/table">
            <a:tbl>
              <a:tblPr firstRow="1" bandRow="1">
                <a:tableStyleId>{BC89EF96-8CEA-46FF-86C4-4CE0E7609802}</a:tableStyleId>
              </a:tblPr>
              <a:tblGrid>
                <a:gridCol w="2291861">
                  <a:extLst>
                    <a:ext uri="{9D8B030D-6E8A-4147-A177-3AD203B41FA5}">
                      <a16:colId xmlns:a16="http://schemas.microsoft.com/office/drawing/2014/main" val="183529818"/>
                    </a:ext>
                  </a:extLst>
                </a:gridCol>
                <a:gridCol w="2291861">
                  <a:extLst>
                    <a:ext uri="{9D8B030D-6E8A-4147-A177-3AD203B41FA5}">
                      <a16:colId xmlns:a16="http://schemas.microsoft.com/office/drawing/2014/main" val="3006153883"/>
                    </a:ext>
                  </a:extLst>
                </a:gridCol>
                <a:gridCol w="2291861">
                  <a:extLst>
                    <a:ext uri="{9D8B030D-6E8A-4147-A177-3AD203B41FA5}">
                      <a16:colId xmlns:a16="http://schemas.microsoft.com/office/drawing/2014/main" val="793066018"/>
                    </a:ext>
                  </a:extLst>
                </a:gridCol>
              </a:tblGrid>
              <a:tr h="1162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noProof="0" dirty="0">
                          <a:latin typeface="+mn-ea"/>
                          <a:ea typeface="+mn-ea"/>
                        </a:rPr>
                        <a:t>碩博班</a:t>
                      </a:r>
                    </a:p>
                  </a:txBody>
                  <a:tcPr marL="101933" marR="1019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noProof="0" dirty="0">
                          <a:latin typeface="+mn-ea"/>
                          <a:ea typeface="+mn-ea"/>
                        </a:rPr>
                        <a:t>學士班</a:t>
                      </a:r>
                      <a:endParaRPr lang="en-US" altLang="zh-TW" sz="2400" b="0" noProof="0" dirty="0">
                        <a:latin typeface="+mn-ea"/>
                        <a:ea typeface="+mn-ea"/>
                      </a:endParaRPr>
                    </a:p>
                  </a:txBody>
                  <a:tcPr marL="101933" marR="1019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noProof="0" dirty="0">
                          <a:latin typeface="+mn-ea"/>
                          <a:ea typeface="+mn-ea"/>
                        </a:rPr>
                        <a:t>進修學士班</a:t>
                      </a:r>
                      <a:endParaRPr lang="en-US" altLang="zh-TW" sz="2400" b="0" noProof="0" dirty="0">
                        <a:latin typeface="+mn-ea"/>
                        <a:ea typeface="+mn-ea"/>
                      </a:endParaRPr>
                    </a:p>
                  </a:txBody>
                  <a:tcPr marL="101933" marR="101933" anchor="ctr"/>
                </a:tc>
                <a:extLst>
                  <a:ext uri="{0D108BD9-81ED-4DB2-BD59-A6C34878D82A}">
                    <a16:rowId xmlns:a16="http://schemas.microsoft.com/office/drawing/2014/main" val="4146652268"/>
                  </a:ext>
                </a:extLst>
              </a:tr>
              <a:tr h="1263894">
                <a:tc>
                  <a:txBody>
                    <a:bodyPr/>
                    <a:lstStyle/>
                    <a:p>
                      <a:pPr algn="ctr" rtl="0"/>
                      <a:r>
                        <a:rPr lang="en-US" altLang="zh-TW" sz="2400" b="0" noProof="0" dirty="0">
                          <a:latin typeface="+mn-ea"/>
                          <a:ea typeface="+mn-ea"/>
                          <a:cs typeface="Arial" panose="020B0604020202020204" pitchFamily="34" charset="0"/>
                        </a:rPr>
                        <a:t>35</a:t>
                      </a:r>
                    </a:p>
                  </a:txBody>
                  <a:tcPr marL="101933" marR="101933" anchor="ctr"/>
                </a:tc>
                <a:tc>
                  <a:txBody>
                    <a:bodyPr/>
                    <a:lstStyle/>
                    <a:p>
                      <a:pPr algn="ctr" rtl="0"/>
                      <a:r>
                        <a:rPr lang="en-US" altLang="zh-TW" sz="2400" b="0" noProof="0" dirty="0">
                          <a:latin typeface="+mn-ea"/>
                          <a:ea typeface="+mn-ea"/>
                          <a:cs typeface="Arial" panose="020B0604020202020204" pitchFamily="34" charset="0"/>
                        </a:rPr>
                        <a:t>100</a:t>
                      </a:r>
                    </a:p>
                  </a:txBody>
                  <a:tcPr marL="101933" marR="101933" anchor="ctr"/>
                </a:tc>
                <a:tc>
                  <a:txBody>
                    <a:bodyPr/>
                    <a:lstStyle/>
                    <a:p>
                      <a:pPr algn="ctr" rtl="0"/>
                      <a:r>
                        <a:rPr lang="en-US" altLang="zh-TW" sz="2400" b="0" noProof="0" dirty="0">
                          <a:latin typeface="+mn-ea"/>
                          <a:ea typeface="+mn-ea"/>
                          <a:cs typeface="Arial" panose="020B0604020202020204" pitchFamily="34" charset="0"/>
                        </a:rPr>
                        <a:t>35</a:t>
                      </a:r>
                    </a:p>
                  </a:txBody>
                  <a:tcPr marL="101933" marR="101933" anchor="ctr"/>
                </a:tc>
                <a:extLst>
                  <a:ext uri="{0D108BD9-81ED-4DB2-BD59-A6C34878D82A}">
                    <a16:rowId xmlns:a16="http://schemas.microsoft.com/office/drawing/2014/main" val="735545019"/>
                  </a:ext>
                </a:extLst>
              </a:tr>
            </a:tbl>
          </a:graphicData>
        </a:graphic>
      </p:graphicFrame>
      <p:sp>
        <p:nvSpPr>
          <p:cNvPr id="3" name="投影片編號版面配置區 2">
            <a:extLst>
              <a:ext uri="{FF2B5EF4-FFF2-40B4-BE49-F238E27FC236}">
                <a16:creationId xmlns:a16="http://schemas.microsoft.com/office/drawing/2014/main" id="{B83118F8-5851-710A-9DB2-FFDA89D6433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92B8A2-A51A-4E9D-AD8A-2AFF67A430D5}"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288689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新生註冊率</a:t>
            </a:r>
            <a:endParaRPr lang="zh-TW" altLang="en-US" b="0" dirty="0">
              <a:latin typeface="+mj-ea"/>
            </a:endParaRPr>
          </a:p>
        </p:txBody>
      </p:sp>
      <p:sp>
        <p:nvSpPr>
          <p:cNvPr id="14" name="內容預留位置 13"/>
          <p:cNvSpPr>
            <a:spLocks noGrp="1"/>
          </p:cNvSpPr>
          <p:nvPr>
            <p:ph idx="1"/>
          </p:nvPr>
        </p:nvSpPr>
        <p:spPr>
          <a:xfrm>
            <a:off x="1809035" y="1540188"/>
            <a:ext cx="9965431" cy="4873137"/>
          </a:xfrm>
        </p:spPr>
        <p:txBody>
          <a:bodyPr rtlCol="0">
            <a:normAutofit/>
          </a:bodyPr>
          <a:lstStyle/>
          <a:p>
            <a:pPr lvl="0"/>
            <a:r>
              <a:rPr lang="zh-TW" altLang="en-US" sz="2800" dirty="0">
                <a:latin typeface="+mj-ea"/>
                <a:ea typeface="+mj-ea"/>
                <a:cs typeface="Arial" panose="020B0604020202020204" pitchFamily="34" charset="0"/>
              </a:rPr>
              <a:t>新生註冊率</a:t>
            </a:r>
          </a:p>
          <a:p>
            <a:pPr marL="457200" lvl="1" indent="0">
              <a:lnSpc>
                <a:spcPct val="100000"/>
              </a:lnSpc>
              <a:buNone/>
            </a:pPr>
            <a:r>
              <a:rPr lang="zh-TW" altLang="en-US" sz="2800" dirty="0">
                <a:latin typeface="+mn-ea"/>
                <a:cs typeface="Arial" panose="020B0604020202020204" pitchFamily="34" charset="0"/>
              </a:rPr>
              <a:t>新生註冊率＝［新生註冊人數</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在臺境外學生實際新生註冊人數］（不含保留入學資格人數、退學人數、非境外學生之外加名額）</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［核定招生名額</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在臺境外學生實際新生註冊人數］（不含保留入學資格人數、非境外學生之外加名額）</a:t>
            </a:r>
            <a:r>
              <a:rPr lang="en-US" altLang="zh-TW" sz="2800" dirty="0">
                <a:latin typeface="+mn-ea"/>
                <a:cs typeface="Arial" panose="020B0604020202020204" pitchFamily="34" charset="0"/>
              </a:rPr>
              <a:t>X 100</a:t>
            </a:r>
            <a:r>
              <a:rPr lang="zh-TW" altLang="en-US" sz="2800" dirty="0">
                <a:latin typeface="+mn-ea"/>
                <a:cs typeface="Arial" panose="020B0604020202020204" pitchFamily="34" charset="0"/>
              </a:rPr>
              <a:t>％</a:t>
            </a:r>
            <a:endParaRPr lang="en-US" altLang="zh-TW" sz="2800" dirty="0">
              <a:latin typeface="+mn-ea"/>
              <a:cs typeface="Arial" panose="020B0604020202020204" pitchFamily="34" charset="0"/>
            </a:endParaRPr>
          </a:p>
          <a:p>
            <a:pPr marL="457200" lvl="1" indent="0">
              <a:lnSpc>
                <a:spcPct val="100000"/>
              </a:lnSpc>
              <a:buNone/>
            </a:pPr>
            <a:r>
              <a:rPr lang="zh-TW" altLang="en-US" sz="2800" dirty="0">
                <a:latin typeface="+mn-ea"/>
                <a:cs typeface="Arial" panose="020B0604020202020204" pitchFamily="34" charset="0"/>
              </a:rPr>
              <a:t>本</a:t>
            </a:r>
            <a:r>
              <a:rPr lang="en-US" altLang="zh-TW" sz="2800" dirty="0">
                <a:latin typeface="+mn-ea"/>
                <a:cs typeface="Arial" panose="020B0604020202020204" pitchFamily="34" charset="0"/>
              </a:rPr>
              <a:t>(113)</a:t>
            </a:r>
            <a:r>
              <a:rPr lang="zh-TW" altLang="en-US" sz="2800" dirty="0">
                <a:latin typeface="+mn-ea"/>
                <a:cs typeface="Arial" panose="020B0604020202020204" pitchFamily="34" charset="0"/>
              </a:rPr>
              <a:t>學年度本校新生註冊率</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含境外生</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為</a:t>
            </a:r>
            <a:r>
              <a:rPr lang="en-US" altLang="zh-TW" sz="2800" dirty="0">
                <a:solidFill>
                  <a:srgbClr val="FF0000"/>
                </a:solidFill>
                <a:latin typeface="+mn-ea"/>
                <a:cs typeface="Arial" panose="020B0604020202020204" pitchFamily="34" charset="0"/>
              </a:rPr>
              <a:t>94.84%</a:t>
            </a:r>
            <a:r>
              <a:rPr lang="zh-TW" altLang="en-US" sz="2800" dirty="0">
                <a:latin typeface="+mn-ea"/>
                <a:cs typeface="Arial" panose="020B0604020202020204" pitchFamily="34" charset="0"/>
              </a:rPr>
              <a:t>，經教育部公告，本校新生註冊率在全國公立大學</a:t>
            </a:r>
            <a:r>
              <a:rPr lang="en-US" altLang="zh-TW" sz="2800" dirty="0">
                <a:latin typeface="+mn-ea"/>
                <a:cs typeface="Arial" panose="020B0604020202020204" pitchFamily="34" charset="0"/>
              </a:rPr>
              <a:t>(</a:t>
            </a:r>
            <a:r>
              <a:rPr lang="en-US" altLang="zh-TW" sz="2800" dirty="0">
                <a:solidFill>
                  <a:srgbClr val="0000FF"/>
                </a:solidFill>
                <a:latin typeface="+mn-ea"/>
                <a:cs typeface="Arial" panose="020B0604020202020204" pitchFamily="34" charset="0"/>
              </a:rPr>
              <a:t>32</a:t>
            </a:r>
            <a:r>
              <a:rPr lang="zh-TW" altLang="en-US" sz="2800" dirty="0">
                <a:latin typeface="+mn-ea"/>
                <a:cs typeface="Arial" panose="020B0604020202020204" pitchFamily="34" charset="0"/>
              </a:rPr>
              <a:t>所</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排名第</a:t>
            </a:r>
            <a:r>
              <a:rPr lang="en-US" altLang="zh-TW" sz="2800" dirty="0">
                <a:solidFill>
                  <a:srgbClr val="0000FF"/>
                </a:solidFill>
                <a:latin typeface="+mn-ea"/>
                <a:cs typeface="Arial" panose="020B0604020202020204" pitchFamily="34" charset="0"/>
              </a:rPr>
              <a:t>16</a:t>
            </a:r>
            <a:r>
              <a:rPr lang="zh-TW" altLang="en-US" sz="2800" dirty="0">
                <a:latin typeface="+mn-ea"/>
                <a:cs typeface="Arial" panose="020B0604020202020204" pitchFamily="34" charset="0"/>
              </a:rPr>
              <a:t>；公立大專</a:t>
            </a:r>
            <a:r>
              <a:rPr lang="en-US" altLang="zh-TW" sz="2800" dirty="0">
                <a:latin typeface="+mn-ea"/>
                <a:cs typeface="Arial" panose="020B0604020202020204" pitchFamily="34" charset="0"/>
              </a:rPr>
              <a:t>(</a:t>
            </a:r>
            <a:r>
              <a:rPr lang="en-US" altLang="zh-TW" sz="2800" dirty="0">
                <a:solidFill>
                  <a:srgbClr val="009900"/>
                </a:solidFill>
                <a:latin typeface="+mn-ea"/>
                <a:cs typeface="Arial" panose="020B0604020202020204" pitchFamily="34" charset="0"/>
              </a:rPr>
              <a:t>47</a:t>
            </a:r>
            <a:r>
              <a:rPr lang="zh-TW" altLang="en-US" sz="2800" dirty="0">
                <a:latin typeface="+mn-ea"/>
                <a:cs typeface="Arial" panose="020B0604020202020204" pitchFamily="34" charset="0"/>
              </a:rPr>
              <a:t>所</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排名第</a:t>
            </a:r>
            <a:r>
              <a:rPr lang="en-US" altLang="zh-TW" sz="2800" dirty="0">
                <a:solidFill>
                  <a:srgbClr val="009900"/>
                </a:solidFill>
                <a:latin typeface="+mn-ea"/>
                <a:cs typeface="Arial" panose="020B0604020202020204" pitchFamily="34" charset="0"/>
              </a:rPr>
              <a:t>18</a:t>
            </a:r>
            <a:r>
              <a:rPr lang="zh-TW" altLang="en-US" sz="2800" dirty="0">
                <a:latin typeface="+mn-ea"/>
                <a:cs typeface="Arial" panose="020B0604020202020204" pitchFamily="34" charset="0"/>
              </a:rPr>
              <a:t>；公私立大專</a:t>
            </a:r>
            <a:r>
              <a:rPr lang="en-US" altLang="zh-TW" sz="2800" dirty="0">
                <a:latin typeface="+mn-ea"/>
                <a:cs typeface="Arial" panose="020B0604020202020204" pitchFamily="34" charset="0"/>
              </a:rPr>
              <a:t>(</a:t>
            </a:r>
            <a:r>
              <a:rPr lang="en-US" altLang="zh-TW" sz="2800" dirty="0">
                <a:solidFill>
                  <a:srgbClr val="7030A0"/>
                </a:solidFill>
                <a:latin typeface="+mn-ea"/>
                <a:cs typeface="Arial" panose="020B0604020202020204" pitchFamily="34" charset="0"/>
              </a:rPr>
              <a:t>145</a:t>
            </a:r>
            <a:r>
              <a:rPr lang="zh-TW" altLang="en-US" sz="2800" dirty="0">
                <a:latin typeface="+mn-ea"/>
                <a:cs typeface="Arial" panose="020B0604020202020204" pitchFamily="34" charset="0"/>
              </a:rPr>
              <a:t>所</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排名第</a:t>
            </a:r>
            <a:r>
              <a:rPr lang="en-US" altLang="zh-TW" sz="2800" dirty="0">
                <a:solidFill>
                  <a:srgbClr val="7030A0"/>
                </a:solidFill>
                <a:latin typeface="+mn-ea"/>
                <a:cs typeface="Arial" panose="020B0604020202020204" pitchFamily="34" charset="0"/>
              </a:rPr>
              <a:t>32</a:t>
            </a:r>
            <a:r>
              <a:rPr lang="zh-TW" altLang="en-US" sz="2800" dirty="0">
                <a:latin typeface="+mn-ea"/>
                <a:cs typeface="Arial" panose="020B0604020202020204" pitchFamily="34" charset="0"/>
              </a:rPr>
              <a:t>。 </a:t>
            </a:r>
          </a:p>
        </p:txBody>
      </p:sp>
      <p:sp>
        <p:nvSpPr>
          <p:cNvPr id="2" name="投影片編號版面配置區 1">
            <a:extLst>
              <a:ext uri="{FF2B5EF4-FFF2-40B4-BE49-F238E27FC236}">
                <a16:creationId xmlns:a16="http://schemas.microsoft.com/office/drawing/2014/main" id="{69376C40-6DC3-D141-1BF0-01435EC8F16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278988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新生註冊率</a:t>
            </a:r>
            <a:endParaRPr lang="zh-TW" altLang="en-US" b="0" dirty="0">
              <a:latin typeface="+mj-ea"/>
            </a:endParaRPr>
          </a:p>
        </p:txBody>
      </p:sp>
      <p:sp>
        <p:nvSpPr>
          <p:cNvPr id="14" name="內容預留位置 13"/>
          <p:cNvSpPr>
            <a:spLocks noGrp="1"/>
          </p:cNvSpPr>
          <p:nvPr>
            <p:ph idx="1"/>
          </p:nvPr>
        </p:nvSpPr>
        <p:spPr>
          <a:xfrm>
            <a:off x="1809035" y="1540189"/>
            <a:ext cx="9871485" cy="4779192"/>
          </a:xfrm>
        </p:spPr>
        <p:txBody>
          <a:bodyPr rtlCol="0">
            <a:normAutofit/>
          </a:bodyPr>
          <a:lstStyle/>
          <a:p>
            <a:pPr lvl="0"/>
            <a:r>
              <a:rPr lang="zh-TW" altLang="en-US" sz="2800" dirty="0">
                <a:latin typeface="+mj-ea"/>
                <a:ea typeface="+mj-ea"/>
                <a:cs typeface="Arial" panose="020B0604020202020204" pitchFamily="34" charset="0"/>
              </a:rPr>
              <a:t>新生註冊率</a:t>
            </a:r>
          </a:p>
          <a:p>
            <a:pPr marL="457200" lvl="1" indent="0">
              <a:lnSpc>
                <a:spcPct val="100000"/>
              </a:lnSpc>
              <a:buNone/>
            </a:pPr>
            <a:r>
              <a:rPr lang="zh-TW" altLang="en-US" sz="2800" dirty="0">
                <a:latin typeface="+mn-ea"/>
                <a:cs typeface="Arial" panose="020B0604020202020204" pitchFamily="34" charset="0"/>
              </a:rPr>
              <a:t>依專科以上學校總量發展規模與資源條件標準第</a:t>
            </a:r>
            <a:r>
              <a:rPr lang="en-US" altLang="zh-TW" sz="2800" dirty="0">
                <a:latin typeface="+mn-ea"/>
                <a:cs typeface="Arial" panose="020B0604020202020204" pitchFamily="34" charset="0"/>
              </a:rPr>
              <a:t>8</a:t>
            </a:r>
            <a:r>
              <a:rPr lang="zh-TW" altLang="en-US" sz="2800" dirty="0">
                <a:latin typeface="+mn-ea"/>
                <a:cs typeface="Arial" panose="020B0604020202020204" pitchFamily="34" charset="0"/>
              </a:rPr>
              <a:t>條規定，專科以上學校有下列情事之一者，教育部得調整其招生名額總量或各院、所、系、科與學位學程之招生名額：      </a:t>
            </a:r>
            <a:r>
              <a:rPr lang="zh-TW" altLang="en-US" sz="2800" dirty="0">
                <a:solidFill>
                  <a:srgbClr val="0000FF"/>
                </a:solidFill>
                <a:latin typeface="+mn-ea"/>
                <a:cs typeface="Arial" panose="020B0604020202020204" pitchFamily="34" charset="0"/>
              </a:rPr>
              <a:t>四年以上學制學士班</a:t>
            </a:r>
            <a:r>
              <a:rPr lang="zh-TW" altLang="en-US" sz="2800" dirty="0">
                <a:latin typeface="+mn-ea"/>
                <a:cs typeface="Arial" panose="020B0604020202020204" pitchFamily="34" charset="0"/>
              </a:rPr>
              <a:t>及二年制學士班，最近連續二個學年度新生註冊率，於</a:t>
            </a:r>
            <a:r>
              <a:rPr lang="zh-TW" altLang="en-US" sz="2800" dirty="0">
                <a:solidFill>
                  <a:srgbClr val="0000FF"/>
                </a:solidFill>
                <a:latin typeface="+mn-ea"/>
                <a:cs typeface="Arial" panose="020B0604020202020204" pitchFamily="34" charset="0"/>
              </a:rPr>
              <a:t>公立學校均未達百分之八十</a:t>
            </a:r>
            <a:r>
              <a:rPr lang="zh-TW" altLang="en-US" sz="2800" dirty="0">
                <a:latin typeface="+mn-ea"/>
                <a:cs typeface="Arial" panose="020B0604020202020204" pitchFamily="34" charset="0"/>
              </a:rPr>
              <a:t>；</a:t>
            </a:r>
            <a:r>
              <a:rPr lang="zh-TW" altLang="en-US" sz="2800" dirty="0">
                <a:solidFill>
                  <a:srgbClr val="009900"/>
                </a:solidFill>
                <a:latin typeface="+mn-ea"/>
                <a:cs typeface="Arial" panose="020B0604020202020204" pitchFamily="34" charset="0"/>
              </a:rPr>
              <a:t>碩士班及碩士在職專班</a:t>
            </a:r>
            <a:r>
              <a:rPr lang="zh-TW" altLang="en-US" sz="2800" dirty="0">
                <a:latin typeface="+mn-ea"/>
                <a:cs typeface="Arial" panose="020B0604020202020204" pitchFamily="34" charset="0"/>
              </a:rPr>
              <a:t>最近連續二個學年度新生註冊率均</a:t>
            </a:r>
            <a:r>
              <a:rPr lang="zh-TW" altLang="en-US" sz="2800" dirty="0">
                <a:solidFill>
                  <a:srgbClr val="009900"/>
                </a:solidFill>
                <a:latin typeface="+mn-ea"/>
                <a:cs typeface="Arial" panose="020B0604020202020204" pitchFamily="34" charset="0"/>
              </a:rPr>
              <a:t>未達百分之七十者。</a:t>
            </a:r>
          </a:p>
        </p:txBody>
      </p:sp>
      <p:sp>
        <p:nvSpPr>
          <p:cNvPr id="2" name="投影片編號版面配置區 1">
            <a:extLst>
              <a:ext uri="{FF2B5EF4-FFF2-40B4-BE49-F238E27FC236}">
                <a16:creationId xmlns:a16="http://schemas.microsoft.com/office/drawing/2014/main" id="{69376C40-6DC3-D141-1BF0-01435EC8F16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109507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就學穩定率</a:t>
            </a:r>
            <a:endParaRPr lang="zh-TW" altLang="en-US" b="0" dirty="0">
              <a:latin typeface="+mj-ea"/>
            </a:endParaRPr>
          </a:p>
        </p:txBody>
      </p:sp>
      <p:sp>
        <p:nvSpPr>
          <p:cNvPr id="14" name="內容預留位置 13"/>
          <p:cNvSpPr>
            <a:spLocks noGrp="1"/>
          </p:cNvSpPr>
          <p:nvPr>
            <p:ph idx="1"/>
          </p:nvPr>
        </p:nvSpPr>
        <p:spPr>
          <a:xfrm>
            <a:off x="1809036" y="1540189"/>
            <a:ext cx="9069820" cy="4816770"/>
          </a:xfrm>
        </p:spPr>
        <p:txBody>
          <a:bodyPr rtlCol="0">
            <a:normAutofit/>
          </a:bodyPr>
          <a:lstStyle/>
          <a:p>
            <a:pPr lvl="0"/>
            <a:r>
              <a:rPr lang="zh-TW" altLang="en-US" sz="2800" dirty="0">
                <a:latin typeface="+mj-ea"/>
                <a:ea typeface="+mj-ea"/>
                <a:cs typeface="Arial" panose="020B0604020202020204" pitchFamily="34" charset="0"/>
              </a:rPr>
              <a:t>就學穩定率</a:t>
            </a:r>
          </a:p>
          <a:p>
            <a:pPr marL="457200" lvl="1" indent="0">
              <a:lnSpc>
                <a:spcPct val="100000"/>
              </a:lnSpc>
              <a:buNone/>
            </a:pPr>
            <a:r>
              <a:rPr lang="zh-TW" altLang="en-US" sz="3000" dirty="0">
                <a:latin typeface="+mn-ea"/>
                <a:cs typeface="Arial" panose="020B0604020202020204" pitchFamily="34" charset="0"/>
              </a:rPr>
              <a:t>就學穩定率</a:t>
            </a:r>
            <a:r>
              <a:rPr lang="en-US" altLang="zh-TW" sz="3000" dirty="0">
                <a:latin typeface="+mn-ea"/>
                <a:cs typeface="Arial" panose="020B0604020202020204" pitchFamily="34" charset="0"/>
              </a:rPr>
              <a:t>=</a:t>
            </a:r>
            <a:r>
              <a:rPr lang="zh-TW" altLang="en-US" sz="3000" dirty="0">
                <a:latin typeface="+mn-ea"/>
                <a:cs typeface="Arial" panose="020B0604020202020204" pitchFamily="34" charset="0"/>
              </a:rPr>
              <a:t>當學年度</a:t>
            </a:r>
            <a:r>
              <a:rPr lang="en-US" altLang="zh-TW" sz="3000" dirty="0">
                <a:latin typeface="+mn-ea"/>
                <a:cs typeface="Arial" panose="020B0604020202020204" pitchFamily="34" charset="0"/>
              </a:rPr>
              <a:t>2</a:t>
            </a:r>
            <a:r>
              <a:rPr lang="zh-TW" altLang="en-US" sz="3000" dirty="0">
                <a:latin typeface="+mn-ea"/>
                <a:cs typeface="Arial" panose="020B0604020202020204" pitchFamily="34" charset="0"/>
              </a:rPr>
              <a:t>年級在學學生數／前一學年度錄取</a:t>
            </a:r>
            <a:r>
              <a:rPr lang="en-US" altLang="zh-TW" sz="3000" dirty="0">
                <a:latin typeface="+mn-ea"/>
                <a:cs typeface="Arial" panose="020B0604020202020204" pitchFamily="34" charset="0"/>
              </a:rPr>
              <a:t>1</a:t>
            </a:r>
            <a:r>
              <a:rPr lang="zh-TW" altLang="en-US" sz="3000" dirty="0">
                <a:latin typeface="+mn-ea"/>
                <a:cs typeface="Arial" panose="020B0604020202020204" pitchFamily="34" charset="0"/>
              </a:rPr>
              <a:t>年級在學學生數</a:t>
            </a:r>
            <a:endParaRPr lang="en-US" altLang="zh-TW" sz="3000" dirty="0">
              <a:latin typeface="+mn-ea"/>
              <a:cs typeface="Arial" panose="020B0604020202020204" pitchFamily="34" charset="0"/>
            </a:endParaRPr>
          </a:p>
          <a:p>
            <a:pPr marL="457200" lvl="1" indent="0">
              <a:lnSpc>
                <a:spcPct val="100000"/>
              </a:lnSpc>
              <a:buNone/>
            </a:pPr>
            <a:r>
              <a:rPr lang="zh-TW" altLang="en-US" sz="3000" dirty="0">
                <a:latin typeface="+mn-ea"/>
                <a:cs typeface="Arial" panose="020B0604020202020204" pitchFamily="34" charset="0"/>
              </a:rPr>
              <a:t>經教育部公告，本校</a:t>
            </a:r>
            <a:r>
              <a:rPr lang="en-US" altLang="zh-TW" sz="3000" dirty="0">
                <a:latin typeface="+mn-ea"/>
                <a:cs typeface="Arial" panose="020B0604020202020204" pitchFamily="34" charset="0"/>
              </a:rPr>
              <a:t>113</a:t>
            </a:r>
            <a:r>
              <a:rPr lang="zh-TW" altLang="en-US" sz="3000" dirty="0">
                <a:latin typeface="+mn-ea"/>
                <a:cs typeface="Arial" panose="020B0604020202020204" pitchFamily="34" charset="0"/>
              </a:rPr>
              <a:t>學年度全國學士班以下就學穩定率，在全國公立大學</a:t>
            </a:r>
            <a:r>
              <a:rPr lang="en-US" altLang="zh-TW" sz="3000" dirty="0">
                <a:latin typeface="+mn-ea"/>
                <a:cs typeface="Arial" panose="020B0604020202020204" pitchFamily="34" charset="0"/>
              </a:rPr>
              <a:t>(</a:t>
            </a:r>
            <a:r>
              <a:rPr lang="en-US" altLang="zh-TW" sz="3000" dirty="0">
                <a:solidFill>
                  <a:srgbClr val="0000FF"/>
                </a:solidFill>
                <a:latin typeface="+mn-ea"/>
                <a:cs typeface="Arial" panose="020B0604020202020204" pitchFamily="34" charset="0"/>
              </a:rPr>
              <a:t>32</a:t>
            </a:r>
            <a:r>
              <a:rPr lang="zh-TW" altLang="en-US" sz="3000" dirty="0">
                <a:latin typeface="+mn-ea"/>
                <a:cs typeface="Arial" panose="020B0604020202020204" pitchFamily="34" charset="0"/>
              </a:rPr>
              <a:t>所</a:t>
            </a:r>
            <a:r>
              <a:rPr lang="en-US" altLang="zh-TW" sz="3000" dirty="0">
                <a:latin typeface="+mn-ea"/>
                <a:cs typeface="Arial" panose="020B0604020202020204" pitchFamily="34" charset="0"/>
              </a:rPr>
              <a:t>)</a:t>
            </a:r>
            <a:r>
              <a:rPr lang="zh-TW" altLang="en-US" sz="3000" dirty="0">
                <a:latin typeface="+mn-ea"/>
                <a:cs typeface="Arial" panose="020B0604020202020204" pitchFamily="34" charset="0"/>
              </a:rPr>
              <a:t>排名</a:t>
            </a:r>
            <a:r>
              <a:rPr lang="en-US" altLang="zh-TW" sz="3000" dirty="0">
                <a:solidFill>
                  <a:srgbClr val="FF0000"/>
                </a:solidFill>
                <a:latin typeface="+mn-ea"/>
                <a:cs typeface="Arial" panose="020B0604020202020204" pitchFamily="34" charset="0"/>
              </a:rPr>
              <a:t>32</a:t>
            </a:r>
            <a:r>
              <a:rPr lang="zh-TW" altLang="en-US" sz="3000" dirty="0">
                <a:latin typeface="+mn-ea"/>
                <a:cs typeface="Arial" panose="020B0604020202020204" pitchFamily="34" charset="0"/>
              </a:rPr>
              <a:t>；進修學制學士班以下就學穩定率，在全國公立大學</a:t>
            </a:r>
            <a:r>
              <a:rPr lang="en-US" altLang="zh-TW" sz="3000" dirty="0">
                <a:latin typeface="+mn-ea"/>
                <a:cs typeface="Arial" panose="020B0604020202020204" pitchFamily="34" charset="0"/>
              </a:rPr>
              <a:t>(</a:t>
            </a:r>
            <a:r>
              <a:rPr lang="en-US" altLang="zh-TW" sz="3000" dirty="0">
                <a:solidFill>
                  <a:srgbClr val="009900"/>
                </a:solidFill>
                <a:latin typeface="+mn-ea"/>
                <a:cs typeface="Arial" panose="020B0604020202020204" pitchFamily="34" charset="0"/>
              </a:rPr>
              <a:t>14</a:t>
            </a:r>
            <a:r>
              <a:rPr lang="zh-TW" altLang="en-US" sz="3000" dirty="0">
                <a:latin typeface="+mn-ea"/>
                <a:cs typeface="Arial" panose="020B0604020202020204" pitchFamily="34" charset="0"/>
              </a:rPr>
              <a:t>所</a:t>
            </a:r>
            <a:r>
              <a:rPr lang="en-US" altLang="zh-TW" sz="3000" dirty="0">
                <a:latin typeface="+mn-ea"/>
                <a:cs typeface="Arial" panose="020B0604020202020204" pitchFamily="34" charset="0"/>
              </a:rPr>
              <a:t>)</a:t>
            </a:r>
            <a:r>
              <a:rPr lang="zh-TW" altLang="en-US" sz="3000" dirty="0">
                <a:latin typeface="+mn-ea"/>
                <a:cs typeface="Arial" panose="020B0604020202020204" pitchFamily="34" charset="0"/>
              </a:rPr>
              <a:t>排名</a:t>
            </a:r>
            <a:r>
              <a:rPr lang="en-US" altLang="zh-TW" sz="3000" dirty="0">
                <a:solidFill>
                  <a:srgbClr val="FF0000"/>
                </a:solidFill>
                <a:latin typeface="+mn-ea"/>
                <a:cs typeface="Arial" panose="020B0604020202020204" pitchFamily="34" charset="0"/>
              </a:rPr>
              <a:t>12</a:t>
            </a:r>
            <a:r>
              <a:rPr lang="zh-TW" altLang="en-US" sz="3000" dirty="0">
                <a:latin typeface="+mn-ea"/>
                <a:cs typeface="Arial" panose="020B0604020202020204" pitchFamily="34" charset="0"/>
              </a:rPr>
              <a:t>。</a:t>
            </a:r>
          </a:p>
          <a:p>
            <a:pPr marL="457200" lvl="1" indent="0">
              <a:lnSpc>
                <a:spcPct val="100000"/>
              </a:lnSpc>
              <a:buNone/>
            </a:pPr>
            <a:endParaRPr lang="zh-TW" altLang="en-US" sz="2400" dirty="0">
              <a:latin typeface="+mn-ea"/>
              <a:cs typeface="Arial" panose="020B0604020202020204" pitchFamily="34" charset="0"/>
            </a:endParaRPr>
          </a:p>
        </p:txBody>
      </p:sp>
      <p:sp>
        <p:nvSpPr>
          <p:cNvPr id="2" name="投影片編號版面配置區 1">
            <a:extLst>
              <a:ext uri="{FF2B5EF4-FFF2-40B4-BE49-F238E27FC236}">
                <a16:creationId xmlns:a16="http://schemas.microsoft.com/office/drawing/2014/main" id="{69376C40-6DC3-D141-1BF0-01435EC8F16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125745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51981" y="2788555"/>
            <a:ext cx="5088037" cy="1280890"/>
          </a:xfrm>
        </p:spPr>
        <p:txBody>
          <a:bodyPr>
            <a:normAutofit/>
          </a:bodyPr>
          <a:lstStyle/>
          <a:p>
            <a:r>
              <a:rPr lang="zh-TW" altLang="en-US" sz="4800" b="1" dirty="0">
                <a:latin typeface="Arial" panose="020B0604020202020204" pitchFamily="34" charset="0"/>
                <a:cs typeface="Arial" panose="020B0604020202020204" pitchFamily="34" charset="0"/>
              </a:rPr>
              <a:t>課務組業務報告</a:t>
            </a:r>
          </a:p>
        </p:txBody>
      </p:sp>
      <p:sp>
        <p:nvSpPr>
          <p:cNvPr id="4" name="投影片編號版面配置區 3">
            <a:extLst>
              <a:ext uri="{FF2B5EF4-FFF2-40B4-BE49-F238E27FC236}">
                <a16:creationId xmlns:a16="http://schemas.microsoft.com/office/drawing/2014/main" id="{A658718E-CB26-7440-7CF9-CB954903C10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115779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就學穩定率</a:t>
            </a:r>
            <a:endParaRPr lang="zh-TW" altLang="en-US" b="0" dirty="0">
              <a:latin typeface="+mj-ea"/>
            </a:endParaRPr>
          </a:p>
        </p:txBody>
      </p:sp>
      <p:sp>
        <p:nvSpPr>
          <p:cNvPr id="14" name="內容預留位置 13"/>
          <p:cNvSpPr>
            <a:spLocks noGrp="1"/>
          </p:cNvSpPr>
          <p:nvPr>
            <p:ph idx="1"/>
          </p:nvPr>
        </p:nvSpPr>
        <p:spPr>
          <a:xfrm>
            <a:off x="1809036" y="1540189"/>
            <a:ext cx="8382714" cy="3777622"/>
          </a:xfrm>
        </p:spPr>
        <p:txBody>
          <a:bodyPr rtlCol="0">
            <a:normAutofit/>
          </a:bodyPr>
          <a:lstStyle/>
          <a:p>
            <a:pPr lvl="0"/>
            <a:r>
              <a:rPr lang="zh-TW" altLang="en-US" sz="2800" dirty="0">
                <a:latin typeface="+mj-ea"/>
                <a:ea typeface="+mj-ea"/>
                <a:cs typeface="Arial" panose="020B0604020202020204" pitchFamily="34" charset="0"/>
              </a:rPr>
              <a:t>就學穩定率</a:t>
            </a:r>
          </a:p>
          <a:p>
            <a:pPr marL="457200" lvl="1" indent="0">
              <a:lnSpc>
                <a:spcPct val="100000"/>
              </a:lnSpc>
              <a:buNone/>
            </a:pPr>
            <a:r>
              <a:rPr lang="zh-TW" altLang="en-US" sz="2800" dirty="0">
                <a:latin typeface="+mn-ea"/>
                <a:cs typeface="Arial" panose="020B0604020202020204" pitchFamily="34" charset="0"/>
              </a:rPr>
              <a:t>本校</a:t>
            </a:r>
            <a:r>
              <a:rPr lang="en-US" altLang="zh-TW" sz="2800" dirty="0">
                <a:latin typeface="+mn-ea"/>
                <a:cs typeface="Arial" panose="020B0604020202020204" pitchFamily="34" charset="0"/>
              </a:rPr>
              <a:t>110</a:t>
            </a:r>
            <a:r>
              <a:rPr lang="zh-TW" altLang="en-US" sz="2800" dirty="0">
                <a:latin typeface="+mn-ea"/>
                <a:cs typeface="Arial" panose="020B0604020202020204" pitchFamily="34" charset="0"/>
              </a:rPr>
              <a:t>至</a:t>
            </a:r>
            <a:r>
              <a:rPr lang="en-US" altLang="zh-TW" sz="2800" dirty="0">
                <a:latin typeface="+mn-ea"/>
                <a:cs typeface="Arial" panose="020B0604020202020204" pitchFamily="34" charset="0"/>
              </a:rPr>
              <a:t>112</a:t>
            </a:r>
            <a:r>
              <a:rPr lang="zh-TW" altLang="en-US" sz="2800" dirty="0">
                <a:latin typeface="+mn-ea"/>
                <a:cs typeface="Arial" panose="020B0604020202020204" pitchFamily="34" charset="0"/>
              </a:rPr>
              <a:t>學年度休學人數分別為</a:t>
            </a:r>
            <a:r>
              <a:rPr lang="en-US" altLang="zh-TW" sz="2800" dirty="0">
                <a:latin typeface="+mn-ea"/>
                <a:cs typeface="Arial" panose="020B0604020202020204" pitchFamily="34" charset="0"/>
              </a:rPr>
              <a:t>428</a:t>
            </a:r>
            <a:r>
              <a:rPr lang="zh-TW" altLang="en-US" sz="2800" dirty="0">
                <a:latin typeface="+mn-ea"/>
                <a:cs typeface="Arial" panose="020B0604020202020204" pitchFamily="34" charset="0"/>
              </a:rPr>
              <a:t>、</a:t>
            </a:r>
            <a:r>
              <a:rPr lang="en-US" altLang="zh-TW" sz="2800" dirty="0">
                <a:latin typeface="+mn-ea"/>
                <a:cs typeface="Arial" panose="020B0604020202020204" pitchFamily="34" charset="0"/>
              </a:rPr>
              <a:t>495</a:t>
            </a:r>
            <a:r>
              <a:rPr lang="zh-TW" altLang="en-US" sz="2800" dirty="0">
                <a:latin typeface="+mn-ea"/>
                <a:cs typeface="Arial" panose="020B0604020202020204" pitchFamily="34" charset="0"/>
              </a:rPr>
              <a:t>、</a:t>
            </a:r>
            <a:r>
              <a:rPr lang="en-US" altLang="zh-TW" sz="2800" dirty="0">
                <a:latin typeface="+mn-ea"/>
                <a:cs typeface="Arial" panose="020B0604020202020204" pitchFamily="34" charset="0"/>
              </a:rPr>
              <a:t>516</a:t>
            </a:r>
            <a:r>
              <a:rPr lang="zh-TW" altLang="en-US" sz="2800" dirty="0">
                <a:latin typeface="+mn-ea"/>
                <a:cs typeface="Arial" panose="020B0604020202020204" pitchFamily="34" charset="0"/>
              </a:rPr>
              <a:t>人；</a:t>
            </a:r>
            <a:r>
              <a:rPr lang="en-US" altLang="zh-TW" sz="2800" dirty="0">
                <a:latin typeface="+mn-ea"/>
                <a:cs typeface="Arial" panose="020B0604020202020204" pitchFamily="34" charset="0"/>
              </a:rPr>
              <a:t>110</a:t>
            </a:r>
            <a:r>
              <a:rPr lang="zh-TW" altLang="en-US" sz="2800" dirty="0">
                <a:latin typeface="+mn-ea"/>
                <a:cs typeface="Arial" panose="020B0604020202020204" pitchFamily="34" charset="0"/>
              </a:rPr>
              <a:t>至</a:t>
            </a:r>
            <a:r>
              <a:rPr lang="en-US" altLang="zh-TW" sz="2800" dirty="0">
                <a:latin typeface="+mn-ea"/>
                <a:cs typeface="Arial" panose="020B0604020202020204" pitchFamily="34" charset="0"/>
              </a:rPr>
              <a:t>112</a:t>
            </a:r>
            <a:r>
              <a:rPr lang="zh-TW" altLang="en-US" sz="2800" dirty="0">
                <a:latin typeface="+mn-ea"/>
                <a:cs typeface="Arial" panose="020B0604020202020204" pitchFamily="34" charset="0"/>
              </a:rPr>
              <a:t>學年度退學人數分別為</a:t>
            </a:r>
            <a:r>
              <a:rPr lang="en-US" altLang="zh-TW" sz="2800" dirty="0">
                <a:latin typeface="+mn-ea"/>
                <a:cs typeface="Arial" panose="020B0604020202020204" pitchFamily="34" charset="0"/>
              </a:rPr>
              <a:t>283</a:t>
            </a:r>
            <a:r>
              <a:rPr lang="zh-TW" altLang="en-US" sz="2800" dirty="0">
                <a:latin typeface="+mn-ea"/>
                <a:cs typeface="Arial" panose="020B0604020202020204" pitchFamily="34" charset="0"/>
              </a:rPr>
              <a:t>、</a:t>
            </a:r>
            <a:r>
              <a:rPr lang="en-US" altLang="zh-TW" sz="2800" dirty="0">
                <a:latin typeface="+mn-ea"/>
                <a:cs typeface="Arial" panose="020B0604020202020204" pitchFamily="34" charset="0"/>
              </a:rPr>
              <a:t>282</a:t>
            </a:r>
            <a:r>
              <a:rPr lang="zh-TW" altLang="en-US" sz="2800" dirty="0">
                <a:latin typeface="+mn-ea"/>
                <a:cs typeface="Arial" panose="020B0604020202020204" pitchFamily="34" charset="0"/>
              </a:rPr>
              <a:t>、</a:t>
            </a:r>
            <a:r>
              <a:rPr lang="en-US" altLang="zh-TW" sz="2800" dirty="0">
                <a:latin typeface="+mn-ea"/>
                <a:cs typeface="Arial" panose="020B0604020202020204" pitchFamily="34" charset="0"/>
              </a:rPr>
              <a:t>302</a:t>
            </a:r>
            <a:r>
              <a:rPr lang="zh-TW" altLang="en-US" sz="2800" dirty="0">
                <a:latin typeface="+mn-ea"/>
                <a:cs typeface="Arial" panose="020B0604020202020204" pitchFamily="34" charset="0"/>
              </a:rPr>
              <a:t>人，為提升本校在學學生數、增進就學穩定率，</a:t>
            </a:r>
            <a:r>
              <a:rPr lang="zh-TW" altLang="en-US" sz="2800" dirty="0">
                <a:solidFill>
                  <a:srgbClr val="009900"/>
                </a:solidFill>
                <a:latin typeface="+mn-ea"/>
                <a:cs typeface="Arial" panose="020B0604020202020204" pitchFamily="34" charset="0"/>
              </a:rPr>
              <a:t>請各學系</a:t>
            </a:r>
            <a:r>
              <a:rPr lang="en-US" altLang="zh-TW" sz="2800" dirty="0">
                <a:solidFill>
                  <a:srgbClr val="009900"/>
                </a:solidFill>
                <a:latin typeface="+mn-ea"/>
                <a:cs typeface="Arial" panose="020B0604020202020204" pitchFamily="34" charset="0"/>
              </a:rPr>
              <a:t>(</a:t>
            </a:r>
            <a:r>
              <a:rPr lang="zh-TW" altLang="en-US" sz="2800" dirty="0">
                <a:solidFill>
                  <a:srgbClr val="009900"/>
                </a:solidFill>
                <a:latin typeface="+mn-ea"/>
                <a:cs typeface="Arial" panose="020B0604020202020204" pitchFamily="34" charset="0"/>
              </a:rPr>
              <a:t>含導師</a:t>
            </a:r>
            <a:r>
              <a:rPr lang="en-US" altLang="zh-TW" sz="2800" dirty="0">
                <a:solidFill>
                  <a:srgbClr val="009900"/>
                </a:solidFill>
                <a:latin typeface="+mn-ea"/>
                <a:cs typeface="Arial" panose="020B0604020202020204" pitchFamily="34" charset="0"/>
              </a:rPr>
              <a:t>)</a:t>
            </a:r>
            <a:r>
              <a:rPr lang="zh-TW" altLang="en-US" sz="2800" dirty="0">
                <a:solidFill>
                  <a:srgbClr val="009900"/>
                </a:solidFill>
                <a:latin typeface="+mn-ea"/>
                <a:cs typeface="Arial" panose="020B0604020202020204" pitchFamily="34" charset="0"/>
              </a:rPr>
              <a:t>與相關單位協助加強學生申請休退學之輔導關懷事宜</a:t>
            </a:r>
            <a:r>
              <a:rPr lang="zh-TW" altLang="en-US" sz="2800" dirty="0">
                <a:latin typeface="+mn-ea"/>
                <a:cs typeface="Arial" panose="020B0604020202020204" pitchFamily="34" charset="0"/>
              </a:rPr>
              <a:t>。</a:t>
            </a:r>
          </a:p>
          <a:p>
            <a:pPr marL="457200" lvl="1" indent="0">
              <a:lnSpc>
                <a:spcPct val="100000"/>
              </a:lnSpc>
              <a:buNone/>
            </a:pPr>
            <a:endParaRPr lang="zh-TW" altLang="en-US" sz="2400" dirty="0">
              <a:latin typeface="+mn-ea"/>
              <a:cs typeface="Arial" panose="020B0604020202020204" pitchFamily="34" charset="0"/>
            </a:endParaRPr>
          </a:p>
        </p:txBody>
      </p:sp>
      <p:sp>
        <p:nvSpPr>
          <p:cNvPr id="2" name="投影片編號版面配置區 1">
            <a:extLst>
              <a:ext uri="{FF2B5EF4-FFF2-40B4-BE49-F238E27FC236}">
                <a16:creationId xmlns:a16="http://schemas.microsoft.com/office/drawing/2014/main" id="{69376C40-6DC3-D141-1BF0-01435EC8F16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180452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業務說明</a:t>
            </a:r>
            <a:r>
              <a:rPr lang="en-US" altLang="zh-TW" dirty="0">
                <a:latin typeface="+mj-ea"/>
              </a:rPr>
              <a:t>-</a:t>
            </a:r>
            <a:r>
              <a:rPr lang="zh-TW" altLang="en-US" dirty="0">
                <a:latin typeface="+mj-ea"/>
              </a:rPr>
              <a:t>學位證書</a:t>
            </a:r>
            <a:endParaRPr lang="zh-TW" altLang="en-US" b="0" dirty="0">
              <a:latin typeface="+mj-ea"/>
            </a:endParaRPr>
          </a:p>
        </p:txBody>
      </p:sp>
      <p:sp>
        <p:nvSpPr>
          <p:cNvPr id="14" name="內容預留位置 13"/>
          <p:cNvSpPr>
            <a:spLocks noGrp="1"/>
          </p:cNvSpPr>
          <p:nvPr>
            <p:ph idx="1"/>
          </p:nvPr>
        </p:nvSpPr>
        <p:spPr>
          <a:xfrm>
            <a:off x="1638300" y="1540189"/>
            <a:ext cx="8648700" cy="3777622"/>
          </a:xfrm>
        </p:spPr>
        <p:txBody>
          <a:bodyPr rtlCol="0"/>
          <a:lstStyle/>
          <a:p>
            <a:pPr lvl="0"/>
            <a:r>
              <a:rPr lang="zh-TW" altLang="en-US" sz="2800" dirty="0">
                <a:latin typeface="+mj-ea"/>
                <a:ea typeface="+mj-ea"/>
              </a:rPr>
              <a:t>數位證書</a:t>
            </a:r>
          </a:p>
          <a:p>
            <a:pPr marL="457200" lvl="1" indent="0">
              <a:lnSpc>
                <a:spcPct val="100000"/>
              </a:lnSpc>
              <a:buNone/>
            </a:pPr>
            <a:r>
              <a:rPr lang="zh-TW" altLang="en-US" sz="2800" dirty="0">
                <a:latin typeface="+mn-ea"/>
              </a:rPr>
              <a:t>本校</a:t>
            </a:r>
            <a:r>
              <a:rPr lang="en-US" altLang="zh-TW" sz="2800" dirty="0">
                <a:latin typeface="+mn-ea"/>
              </a:rPr>
              <a:t>110</a:t>
            </a:r>
            <a:r>
              <a:rPr lang="zh-TW" altLang="en-US" sz="2800" dirty="0">
                <a:latin typeface="+mn-ea"/>
              </a:rPr>
              <a:t>學年參與教育部全國數位證書及場域建置試辦計畫，並自</a:t>
            </a:r>
            <a:r>
              <a:rPr lang="en-US" altLang="zh-TW" sz="2800" dirty="0">
                <a:latin typeface="+mn-ea"/>
              </a:rPr>
              <a:t>110</a:t>
            </a:r>
            <a:r>
              <a:rPr lang="zh-TW" altLang="en-US" sz="2800" dirty="0">
                <a:latin typeface="+mn-ea"/>
              </a:rPr>
              <a:t>學年度第</a:t>
            </a:r>
            <a:r>
              <a:rPr lang="en-US" altLang="zh-TW" sz="2800" dirty="0">
                <a:latin typeface="+mn-ea"/>
              </a:rPr>
              <a:t>1</a:t>
            </a:r>
            <a:r>
              <a:rPr lang="zh-TW" altLang="en-US" sz="2800" dirty="0">
                <a:latin typeface="+mn-ea"/>
              </a:rPr>
              <a:t>學期起發放數位學位證書，提供畢業生升學、就業便利運用。此外，本校擔任計畫之種籽學校，協助輔導其他大學發放數位證書。</a:t>
            </a:r>
          </a:p>
          <a:p>
            <a:pPr marL="457200" lvl="1" indent="0">
              <a:lnSpc>
                <a:spcPct val="100000"/>
              </a:lnSpc>
              <a:buNone/>
            </a:pPr>
            <a:endParaRPr lang="zh-TW" altLang="en-US" sz="2400" dirty="0">
              <a:latin typeface="+mn-ea"/>
            </a:endParaRPr>
          </a:p>
        </p:txBody>
      </p:sp>
      <p:sp>
        <p:nvSpPr>
          <p:cNvPr id="2" name="投影片編號版面配置區 1">
            <a:extLst>
              <a:ext uri="{FF2B5EF4-FFF2-40B4-BE49-F238E27FC236}">
                <a16:creationId xmlns:a16="http://schemas.microsoft.com/office/drawing/2014/main" id="{507BF3DE-5D87-3DD5-937F-1AF76D0E08F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8928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學期成績</a:t>
            </a:r>
            <a:endParaRPr lang="zh-TW" altLang="en-US" b="0" dirty="0">
              <a:latin typeface="+mj-ea"/>
            </a:endParaRPr>
          </a:p>
        </p:txBody>
      </p:sp>
      <p:sp>
        <p:nvSpPr>
          <p:cNvPr id="14" name="內容預留位置 13"/>
          <p:cNvSpPr>
            <a:spLocks noGrp="1"/>
          </p:cNvSpPr>
          <p:nvPr>
            <p:ph idx="1"/>
          </p:nvPr>
        </p:nvSpPr>
        <p:spPr>
          <a:xfrm>
            <a:off x="1638300" y="1540189"/>
            <a:ext cx="8648700" cy="3777622"/>
          </a:xfrm>
        </p:spPr>
        <p:txBody>
          <a:bodyPr rtlCol="0"/>
          <a:lstStyle/>
          <a:p>
            <a:pPr lvl="0"/>
            <a:r>
              <a:rPr lang="zh-TW" altLang="en-US" sz="2800" dirty="0">
                <a:latin typeface="+mj-ea"/>
                <a:ea typeface="+mj-ea"/>
              </a:rPr>
              <a:t>期中預警</a:t>
            </a:r>
          </a:p>
          <a:p>
            <a:pPr marL="457200" lvl="1" indent="0">
              <a:lnSpc>
                <a:spcPct val="100000"/>
              </a:lnSpc>
              <a:buNone/>
            </a:pPr>
            <a:r>
              <a:rPr lang="zh-TW" altLang="en-US" sz="2800" dirty="0">
                <a:latin typeface="+mn-ea"/>
              </a:rPr>
              <a:t>請配合辦理</a:t>
            </a:r>
            <a:r>
              <a:rPr lang="zh-TW" altLang="en-US" sz="2800" dirty="0">
                <a:solidFill>
                  <a:srgbClr val="0000FF"/>
                </a:solidFill>
                <a:latin typeface="+mn-ea"/>
              </a:rPr>
              <a:t>成績預警</a:t>
            </a:r>
            <a:r>
              <a:rPr lang="zh-TW" altLang="en-US" sz="2800" dirty="0">
                <a:latin typeface="+mn-ea"/>
              </a:rPr>
              <a:t>作業</a:t>
            </a:r>
            <a:r>
              <a:rPr lang="en-US" altLang="zh-TW" sz="2800" dirty="0">
                <a:latin typeface="+mn-ea"/>
              </a:rPr>
              <a:t>(</a:t>
            </a:r>
            <a:r>
              <a:rPr lang="zh-TW" altLang="en-US" sz="2800" dirty="0">
                <a:solidFill>
                  <a:srgbClr val="0000FF"/>
                </a:solidFill>
                <a:latin typeface="+mn-ea"/>
              </a:rPr>
              <a:t>每學期第</a:t>
            </a:r>
            <a:r>
              <a:rPr lang="en-US" altLang="zh-TW" sz="2800" dirty="0">
                <a:solidFill>
                  <a:srgbClr val="0000FF"/>
                </a:solidFill>
                <a:latin typeface="+mn-ea"/>
              </a:rPr>
              <a:t>9</a:t>
            </a:r>
            <a:r>
              <a:rPr lang="zh-TW" altLang="en-US" sz="2800" dirty="0">
                <a:solidFill>
                  <a:srgbClr val="0000FF"/>
                </a:solidFill>
                <a:latin typeface="+mn-ea"/>
              </a:rPr>
              <a:t>至</a:t>
            </a:r>
            <a:r>
              <a:rPr lang="en-US" altLang="zh-TW" sz="2800" dirty="0">
                <a:solidFill>
                  <a:srgbClr val="0000FF"/>
                </a:solidFill>
                <a:latin typeface="+mn-ea"/>
              </a:rPr>
              <a:t>12</a:t>
            </a:r>
            <a:r>
              <a:rPr lang="zh-TW" altLang="en-US" sz="2800" dirty="0">
                <a:solidFill>
                  <a:srgbClr val="0000FF"/>
                </a:solidFill>
                <a:latin typeface="+mn-ea"/>
              </a:rPr>
              <a:t>週</a:t>
            </a:r>
            <a:r>
              <a:rPr lang="en-US" altLang="zh-TW" sz="2800" dirty="0">
                <a:latin typeface="+mn-ea"/>
              </a:rPr>
              <a:t>)</a:t>
            </a:r>
            <a:r>
              <a:rPr lang="zh-TW" altLang="en-US" sz="2800" dirty="0">
                <a:latin typeface="+mn-ea"/>
              </a:rPr>
              <a:t>：成績預警登錄</a:t>
            </a:r>
            <a:r>
              <a:rPr lang="en-US" altLang="zh-TW" sz="2800" dirty="0">
                <a:latin typeface="+mn-ea"/>
              </a:rPr>
              <a:t>(</a:t>
            </a:r>
            <a:r>
              <a:rPr lang="zh-TW" altLang="en-US" sz="2800" dirty="0">
                <a:latin typeface="+mn-ea"/>
              </a:rPr>
              <a:t>預警原因</a:t>
            </a:r>
            <a:r>
              <a:rPr lang="en-US" altLang="zh-TW" sz="2800" dirty="0">
                <a:latin typeface="+mn-ea"/>
              </a:rPr>
              <a:t>) </a:t>
            </a:r>
            <a:r>
              <a:rPr lang="zh-TW" altLang="en-US" sz="2800" dirty="0">
                <a:latin typeface="+mn-ea"/>
              </a:rPr>
              <a:t>、填寫學生成績期中預警輔導紀錄表、提供學生課業輔導等。</a:t>
            </a:r>
          </a:p>
        </p:txBody>
      </p:sp>
      <p:sp>
        <p:nvSpPr>
          <p:cNvPr id="2" name="投影片編號版面配置區 1">
            <a:extLst>
              <a:ext uri="{FF2B5EF4-FFF2-40B4-BE49-F238E27FC236}">
                <a16:creationId xmlns:a16="http://schemas.microsoft.com/office/drawing/2014/main" id="{507BF3DE-5D87-3DD5-937F-1AF76D0E08F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412895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學期成績</a:t>
            </a:r>
            <a:endParaRPr lang="zh-TW" altLang="en-US" b="0" dirty="0">
              <a:latin typeface="+mj-ea"/>
            </a:endParaRPr>
          </a:p>
        </p:txBody>
      </p:sp>
      <p:sp>
        <p:nvSpPr>
          <p:cNvPr id="14" name="內容預留位置 13"/>
          <p:cNvSpPr>
            <a:spLocks noGrp="1"/>
          </p:cNvSpPr>
          <p:nvPr>
            <p:ph idx="1"/>
          </p:nvPr>
        </p:nvSpPr>
        <p:spPr>
          <a:xfrm>
            <a:off x="2244435" y="1882552"/>
            <a:ext cx="8033039" cy="4351338"/>
          </a:xfrm>
        </p:spPr>
        <p:txBody>
          <a:bodyPr rtlCol="0"/>
          <a:lstStyle/>
          <a:p>
            <a:pPr lvl="0"/>
            <a:r>
              <a:rPr lang="zh-TW" altLang="en-US" sz="2800" dirty="0">
                <a:latin typeface="+mj-ea"/>
                <a:ea typeface="+mj-ea"/>
              </a:rPr>
              <a:t>成績繳交</a:t>
            </a:r>
          </a:p>
          <a:p>
            <a:pPr marL="457200" lvl="1" indent="0">
              <a:lnSpc>
                <a:spcPct val="100000"/>
              </a:lnSpc>
              <a:buNone/>
            </a:pPr>
            <a:r>
              <a:rPr lang="zh-TW" altLang="en-US" sz="2800" dirty="0">
                <a:latin typeface="+mn-ea"/>
                <a:cs typeface="Arial" panose="020B0604020202020204" pitchFamily="34" charset="0"/>
              </a:rPr>
              <a:t>請依本校教師送交或更正成績實施要點第</a:t>
            </a:r>
            <a:r>
              <a:rPr lang="en-US" altLang="zh-TW" sz="2800" dirty="0">
                <a:latin typeface="+mn-ea"/>
                <a:cs typeface="Arial" panose="020B0604020202020204" pitchFamily="34" charset="0"/>
              </a:rPr>
              <a:t>7</a:t>
            </a:r>
            <a:r>
              <a:rPr lang="zh-TW" altLang="en-US" sz="2800" dirty="0">
                <a:latin typeface="+mn-ea"/>
                <a:cs typeface="Arial" panose="020B0604020202020204" pitchFamily="34" charset="0"/>
              </a:rPr>
              <a:t>點規定，於</a:t>
            </a:r>
            <a:r>
              <a:rPr lang="zh-TW" altLang="en-US" sz="2800" dirty="0">
                <a:solidFill>
                  <a:srgbClr val="FF0000"/>
                </a:solidFill>
                <a:latin typeface="+mn-ea"/>
                <a:cs typeface="Arial" panose="020B0604020202020204" pitchFamily="34" charset="0"/>
              </a:rPr>
              <a:t>每學期課程結束後一週內</a:t>
            </a:r>
            <a:r>
              <a:rPr lang="zh-TW" altLang="en-US" sz="2800" dirty="0">
                <a:latin typeface="+mn-ea"/>
                <a:cs typeface="Arial" panose="020B0604020202020204" pitchFamily="34" charset="0"/>
              </a:rPr>
              <a:t>，將成績上傳至本校教務行政系統 </a:t>
            </a:r>
            <a:r>
              <a:rPr lang="en-US" altLang="zh-TW" sz="2800" dirty="0">
                <a:latin typeface="+mn-ea"/>
                <a:cs typeface="Arial" panose="020B0604020202020204" pitchFamily="34" charset="0"/>
              </a:rPr>
              <a:t>(</a:t>
            </a:r>
            <a:r>
              <a:rPr lang="zh-TW" altLang="en-US" sz="2800" dirty="0">
                <a:solidFill>
                  <a:srgbClr val="0000FF"/>
                </a:solidFill>
                <a:latin typeface="+mn-ea"/>
                <a:cs typeface="Arial" panose="020B0604020202020204" pitchFamily="34" charset="0"/>
              </a:rPr>
              <a:t>未依限登錄成績者，依本校教教師送交或更正成績實施要點、教師教學評量要點等規定辦理</a:t>
            </a:r>
            <a:r>
              <a:rPr lang="en-US" altLang="zh-TW" sz="2800" dirty="0">
                <a:latin typeface="+mn-ea"/>
                <a:cs typeface="Arial" panose="020B0604020202020204" pitchFamily="34" charset="0"/>
              </a:rPr>
              <a:t>)</a:t>
            </a:r>
            <a:r>
              <a:rPr lang="zh-TW" altLang="en-US" sz="2800" dirty="0">
                <a:latin typeface="+mn-ea"/>
              </a:rPr>
              <a:t>。</a:t>
            </a:r>
            <a:endParaRPr lang="en-US" altLang="zh-TW" sz="2800" dirty="0">
              <a:latin typeface="+mn-ea"/>
            </a:endParaRPr>
          </a:p>
          <a:p>
            <a:pPr marL="457200" lvl="1" indent="0">
              <a:lnSpc>
                <a:spcPct val="100000"/>
              </a:lnSpc>
              <a:buNone/>
            </a:pPr>
            <a:endParaRPr lang="zh-TW" altLang="en-US" sz="2400" dirty="0">
              <a:latin typeface="+mn-ea"/>
            </a:endParaRPr>
          </a:p>
        </p:txBody>
      </p:sp>
      <p:sp>
        <p:nvSpPr>
          <p:cNvPr id="2" name="投影片編號版面配置區 1">
            <a:extLst>
              <a:ext uri="{FF2B5EF4-FFF2-40B4-BE49-F238E27FC236}">
                <a16:creationId xmlns:a16="http://schemas.microsoft.com/office/drawing/2014/main" id="{0F2B0DE2-EC1D-863B-DC21-A30E6DFBCE0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213982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學位論文</a:t>
            </a:r>
            <a:endParaRPr lang="zh-TW" altLang="en-US" b="0" dirty="0">
              <a:latin typeface="+mj-ea"/>
            </a:endParaRPr>
          </a:p>
        </p:txBody>
      </p:sp>
      <p:sp>
        <p:nvSpPr>
          <p:cNvPr id="14" name="內容預留位置 13"/>
          <p:cNvSpPr>
            <a:spLocks noGrp="1"/>
          </p:cNvSpPr>
          <p:nvPr>
            <p:ph idx="1"/>
          </p:nvPr>
        </p:nvSpPr>
        <p:spPr>
          <a:xfrm>
            <a:off x="1638300" y="1540189"/>
            <a:ext cx="9321974" cy="4359570"/>
          </a:xfrm>
        </p:spPr>
        <p:txBody>
          <a:bodyPr rtlCol="0">
            <a:normAutofit/>
          </a:bodyPr>
          <a:lstStyle/>
          <a:p>
            <a:pPr lvl="0"/>
            <a:r>
              <a:rPr lang="zh-TW" altLang="en-US" sz="2800" dirty="0">
                <a:latin typeface="+mj-ea"/>
                <a:ea typeface="+mj-ea"/>
              </a:rPr>
              <a:t>論文品保</a:t>
            </a:r>
          </a:p>
          <a:p>
            <a:pPr lvl="1">
              <a:lnSpc>
                <a:spcPct val="100000"/>
              </a:lnSpc>
            </a:pPr>
            <a:r>
              <a:rPr lang="zh-TW" altLang="en-US" sz="2800" dirty="0">
                <a:latin typeface="+mn-ea"/>
              </a:rPr>
              <a:t>要求研究生完成</a:t>
            </a:r>
            <a:r>
              <a:rPr lang="zh-TW" altLang="en-US" sz="2800" dirty="0">
                <a:solidFill>
                  <a:srgbClr val="0000FF"/>
                </a:solidFill>
                <a:latin typeface="+mn-ea"/>
              </a:rPr>
              <a:t>至少</a:t>
            </a:r>
            <a:r>
              <a:rPr lang="en-US" altLang="zh-TW" sz="2800" dirty="0">
                <a:solidFill>
                  <a:srgbClr val="0000FF"/>
                </a:solidFill>
                <a:latin typeface="+mn-ea"/>
              </a:rPr>
              <a:t>6</a:t>
            </a:r>
            <a:r>
              <a:rPr lang="zh-TW" altLang="en-US" sz="2800" dirty="0">
                <a:solidFill>
                  <a:srgbClr val="0000FF"/>
                </a:solidFill>
                <a:latin typeface="+mn-ea"/>
              </a:rPr>
              <a:t>小時學術倫理教育課程</a:t>
            </a:r>
            <a:r>
              <a:rPr lang="zh-TW" altLang="en-US" sz="2800" dirty="0">
                <a:latin typeface="+mn-ea"/>
              </a:rPr>
              <a:t>。</a:t>
            </a:r>
            <a:endParaRPr lang="en-US" altLang="zh-TW" sz="2800" dirty="0">
              <a:latin typeface="+mn-ea"/>
            </a:endParaRPr>
          </a:p>
          <a:p>
            <a:pPr lvl="1">
              <a:lnSpc>
                <a:spcPct val="100000"/>
              </a:lnSpc>
            </a:pPr>
            <a:r>
              <a:rPr lang="zh-TW" altLang="en-US" sz="2800" dirty="0">
                <a:solidFill>
                  <a:srgbClr val="FF0000"/>
                </a:solidFill>
                <a:latin typeface="+mn-ea"/>
              </a:rPr>
              <a:t>擬申請論文考試之研究生，須送論文原創性比對報告</a:t>
            </a:r>
            <a:r>
              <a:rPr lang="zh-TW" altLang="en-US" sz="2800" dirty="0">
                <a:latin typeface="+mn-ea"/>
              </a:rPr>
              <a:t>。</a:t>
            </a:r>
            <a:endParaRPr lang="en-US" altLang="zh-TW" sz="2800" dirty="0">
              <a:latin typeface="+mn-ea"/>
            </a:endParaRPr>
          </a:p>
          <a:p>
            <a:pPr lvl="1">
              <a:lnSpc>
                <a:spcPct val="100000"/>
              </a:lnSpc>
            </a:pPr>
            <a:r>
              <a:rPr lang="zh-TW" altLang="en-US" sz="2800" dirty="0">
                <a:latin typeface="+mn-ea"/>
              </a:rPr>
              <a:t>研究生所撰論文以公開為原則。</a:t>
            </a:r>
            <a:endParaRPr lang="en-US" altLang="zh-TW" sz="2800" dirty="0">
              <a:latin typeface="+mn-ea"/>
            </a:endParaRPr>
          </a:p>
          <a:p>
            <a:pPr lvl="1">
              <a:lnSpc>
                <a:spcPct val="100000"/>
              </a:lnSpc>
            </a:pPr>
            <a:r>
              <a:rPr lang="zh-TW" altLang="en-US" sz="2800" dirty="0">
                <a:latin typeface="+mn-ea"/>
              </a:rPr>
              <a:t>研究生畢業時應繳交「經指導教授簽署之論文原創性比對報告」及「符合學術倫理規範聲明書」給系所存查，始能畢業離校。</a:t>
            </a:r>
          </a:p>
        </p:txBody>
      </p:sp>
      <p:sp>
        <p:nvSpPr>
          <p:cNvPr id="2" name="投影片編號版面配置區 1">
            <a:extLst>
              <a:ext uri="{FF2B5EF4-FFF2-40B4-BE49-F238E27FC236}">
                <a16:creationId xmlns:a16="http://schemas.microsoft.com/office/drawing/2014/main" id="{7B9E4ECC-C9B6-ADDD-A4D7-466FB42302D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77637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學位論文</a:t>
            </a: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latin typeface="+mj-ea"/>
                <a:ea typeface="+mj-ea"/>
              </a:rPr>
              <a:t>論文品保</a:t>
            </a:r>
          </a:p>
          <a:p>
            <a:pPr lvl="1">
              <a:lnSpc>
                <a:spcPct val="100000"/>
              </a:lnSpc>
            </a:pPr>
            <a:r>
              <a:rPr lang="zh-TW" altLang="en-US" sz="2800" dirty="0">
                <a:solidFill>
                  <a:srgbClr val="FF0000"/>
                </a:solidFill>
                <a:latin typeface="+mn-ea"/>
              </a:rPr>
              <a:t>研究生應於取得學位前填具學位論文專業符合審核表，經學系專業符合審核通過。</a:t>
            </a:r>
            <a:endParaRPr lang="en-US" altLang="zh-TW" sz="2800" dirty="0">
              <a:solidFill>
                <a:srgbClr val="FF0000"/>
              </a:solidFill>
              <a:latin typeface="+mn-ea"/>
            </a:endParaRPr>
          </a:p>
          <a:p>
            <a:pPr lvl="1">
              <a:lnSpc>
                <a:spcPct val="100000"/>
              </a:lnSpc>
            </a:pPr>
            <a:r>
              <a:rPr lang="zh-TW" altLang="en-US" sz="2800" dirty="0">
                <a:latin typeface="+mn-ea"/>
              </a:rPr>
              <a:t>請學系將研究生學位論文專業符合審核表、</a:t>
            </a:r>
            <a:r>
              <a:rPr lang="zh-TW" altLang="en-US" sz="2800" dirty="0">
                <a:solidFill>
                  <a:srgbClr val="0000FF"/>
                </a:solidFill>
                <a:latin typeface="+mn-ea"/>
              </a:rPr>
              <a:t>學術倫理課程證明</a:t>
            </a:r>
            <a:r>
              <a:rPr lang="zh-TW" altLang="en-US" sz="2800" dirty="0">
                <a:latin typeface="+mn-ea"/>
              </a:rPr>
              <a:t>及論文原創性比對報告等影本</a:t>
            </a:r>
            <a:r>
              <a:rPr lang="en-US" altLang="zh-TW" sz="2800" dirty="0">
                <a:latin typeface="+mn-ea"/>
              </a:rPr>
              <a:t>(</a:t>
            </a:r>
            <a:r>
              <a:rPr lang="zh-TW" altLang="en-US" sz="2800" dirty="0">
                <a:latin typeface="+mn-ea"/>
              </a:rPr>
              <a:t>正本由學系留存</a:t>
            </a:r>
            <a:r>
              <a:rPr lang="en-US" altLang="zh-TW" sz="2800" dirty="0">
                <a:latin typeface="+mn-ea"/>
              </a:rPr>
              <a:t>)</a:t>
            </a:r>
            <a:r>
              <a:rPr lang="zh-TW" altLang="en-US" sz="2800" dirty="0">
                <a:latin typeface="+mn-ea"/>
              </a:rPr>
              <a:t>連同學位論文考試結果通知書送交教務處註冊組備查。</a:t>
            </a:r>
            <a:endParaRPr lang="en-US" altLang="zh-TW" sz="2800" dirty="0">
              <a:latin typeface="+mn-ea"/>
            </a:endParaRPr>
          </a:p>
          <a:p>
            <a:pPr marL="457200" lvl="1" indent="0">
              <a:lnSpc>
                <a:spcPct val="100000"/>
              </a:lnSpc>
              <a:buNone/>
            </a:pPr>
            <a:endParaRPr lang="en-US" altLang="zh-TW" sz="32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82938E2-B180-F4C5-59F4-DCEB71E33C1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3677808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學位論文</a:t>
            </a: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solidFill>
                  <a:schemeClr val="tx1"/>
                </a:solidFill>
                <a:latin typeface="+mj-ea"/>
                <a:ea typeface="+mj-ea"/>
                <a:cs typeface="Arial" panose="020B0604020202020204" pitchFamily="34" charset="0"/>
              </a:rPr>
              <a:t>論文品保</a:t>
            </a:r>
          </a:p>
          <a:p>
            <a:pPr lvl="1">
              <a:lnSpc>
                <a:spcPct val="100000"/>
              </a:lnSpc>
            </a:pPr>
            <a:r>
              <a:rPr lang="zh-TW" altLang="en-US" sz="2600" dirty="0">
                <a:solidFill>
                  <a:schemeClr val="tx1"/>
                </a:solidFill>
                <a:latin typeface="+mn-ea"/>
                <a:cs typeface="Arial" panose="020B0604020202020204" pitchFamily="34" charset="0"/>
              </a:rPr>
              <a:t>研究倫理與學術倫理均是研究人員應遵守的專業規定，惟兩者關注面向不同，前者關注隱私、保密及匿名議題，強調保護研究參與者權益；後者探討不當研究行為，例如：捏造、篡改及剽竊等問題。</a:t>
            </a:r>
            <a:endParaRPr lang="en-US" altLang="zh-TW" sz="2600" dirty="0">
              <a:solidFill>
                <a:schemeClr val="tx1"/>
              </a:solidFill>
              <a:latin typeface="+mn-ea"/>
              <a:cs typeface="Arial" panose="020B0604020202020204" pitchFamily="34" charset="0"/>
            </a:endParaRPr>
          </a:p>
          <a:p>
            <a:pPr lvl="1">
              <a:lnSpc>
                <a:spcPct val="100000"/>
              </a:lnSpc>
            </a:pPr>
            <a:r>
              <a:rPr lang="zh-TW" altLang="en-US" sz="2600" dirty="0">
                <a:solidFill>
                  <a:schemeClr val="tx1"/>
                </a:solidFill>
                <a:latin typeface="+mn-ea"/>
                <a:cs typeface="Arial" panose="020B0604020202020204" pitchFamily="34" charset="0"/>
              </a:rPr>
              <a:t>教育部臺灣學術倫理教育資源中心提供學術倫理線上課程，請學系協助轉知學生參考運用。</a:t>
            </a:r>
            <a:br>
              <a:rPr lang="en-US" altLang="zh-TW" sz="2600" dirty="0">
                <a:solidFill>
                  <a:schemeClr val="tx1"/>
                </a:solidFill>
                <a:latin typeface="+mn-ea"/>
                <a:cs typeface="Arial" panose="020B0604020202020204" pitchFamily="34" charset="0"/>
              </a:rPr>
            </a:br>
            <a:r>
              <a:rPr lang="en-US" altLang="zh-TW" sz="2600" dirty="0">
                <a:solidFill>
                  <a:schemeClr val="tx1"/>
                </a:solidFill>
                <a:latin typeface="Arial" panose="020B0604020202020204" pitchFamily="34" charset="0"/>
                <a:cs typeface="Arial" panose="020B0604020202020204" pitchFamily="34" charset="0"/>
              </a:rPr>
              <a:t>https://ethics.moe.edu.tw/</a:t>
            </a:r>
          </a:p>
          <a:p>
            <a:pPr marL="457200" lvl="1" indent="0">
              <a:lnSpc>
                <a:spcPct val="100000"/>
              </a:lnSpc>
              <a:buNone/>
            </a:pPr>
            <a:endParaRPr lang="en-US" altLang="zh-TW" sz="3200"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D6E1247-968E-8F31-397C-9015EC7CB08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pic>
        <p:nvPicPr>
          <p:cNvPr id="4" name="圖片 3">
            <a:extLst>
              <a:ext uri="{FF2B5EF4-FFF2-40B4-BE49-F238E27FC236}">
                <a16:creationId xmlns:a16="http://schemas.microsoft.com/office/drawing/2014/main" id="{92290695-FCFF-4CB0-89EC-17822C64E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054" y="4260374"/>
            <a:ext cx="2268415" cy="2268415"/>
          </a:xfrm>
          <a:prstGeom prst="rect">
            <a:avLst/>
          </a:prstGeom>
        </p:spPr>
      </p:pic>
    </p:spTree>
    <p:extLst>
      <p:ext uri="{BB962C8B-B14F-4D97-AF65-F5344CB8AC3E}">
        <p14:creationId xmlns:p14="http://schemas.microsoft.com/office/powerpoint/2010/main" val="21232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法規修訂</a:t>
            </a:r>
            <a:br>
              <a:rPr lang="zh-TW" altLang="en-US" dirty="0">
                <a:latin typeface="+mj-ea"/>
              </a:rPr>
            </a:b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latin typeface="+mj-ea"/>
                <a:ea typeface="+mj-ea"/>
                <a:cs typeface="Arial" panose="020B0604020202020204" pitchFamily="34" charset="0"/>
              </a:rPr>
              <a:t>本校學則</a:t>
            </a:r>
          </a:p>
          <a:p>
            <a:pPr marL="457200" lvl="1" indent="0">
              <a:lnSpc>
                <a:spcPct val="100000"/>
              </a:lnSpc>
              <a:buNone/>
            </a:pPr>
            <a:r>
              <a:rPr lang="zh-TW" altLang="en-US" sz="2800" dirty="0">
                <a:latin typeface="+mn-ea"/>
                <a:cs typeface="Arial" panose="020B0604020202020204" pitchFamily="34" charset="0"/>
              </a:rPr>
              <a:t>本校學則第</a:t>
            </a:r>
            <a:r>
              <a:rPr lang="en-US" altLang="zh-TW" sz="2800" dirty="0">
                <a:latin typeface="+mn-ea"/>
                <a:cs typeface="Arial" panose="020B0604020202020204" pitchFamily="34" charset="0"/>
              </a:rPr>
              <a:t>24</a:t>
            </a:r>
            <a:r>
              <a:rPr lang="zh-TW" altLang="en-US" sz="2800" dirty="0">
                <a:latin typeface="+mn-ea"/>
                <a:cs typeface="Arial" panose="020B0604020202020204" pitchFamily="34" charset="0"/>
              </a:rPr>
              <a:t>條、第</a:t>
            </a:r>
            <a:r>
              <a:rPr lang="en-US" altLang="zh-TW" sz="2800" dirty="0">
                <a:latin typeface="+mn-ea"/>
                <a:cs typeface="Arial" panose="020B0604020202020204" pitchFamily="34" charset="0"/>
              </a:rPr>
              <a:t>26</a:t>
            </a:r>
            <a:r>
              <a:rPr lang="zh-TW" altLang="en-US" sz="2800" dirty="0">
                <a:latin typeface="+mn-ea"/>
                <a:cs typeface="Arial" panose="020B0604020202020204" pitchFamily="34" charset="0"/>
              </a:rPr>
              <a:t>條、第</a:t>
            </a:r>
            <a:r>
              <a:rPr lang="en-US" altLang="zh-TW" sz="2800" dirty="0">
                <a:latin typeface="+mn-ea"/>
                <a:cs typeface="Arial" panose="020B0604020202020204" pitchFamily="34" charset="0"/>
              </a:rPr>
              <a:t>39</a:t>
            </a:r>
            <a:r>
              <a:rPr lang="zh-TW" altLang="en-US" sz="2800" dirty="0">
                <a:latin typeface="+mn-ea"/>
                <a:cs typeface="Arial" panose="020B0604020202020204" pitchFamily="34" charset="0"/>
              </a:rPr>
              <a:t>條、第</a:t>
            </a:r>
            <a:r>
              <a:rPr lang="en-US" altLang="zh-TW" sz="2800" dirty="0">
                <a:latin typeface="+mn-ea"/>
                <a:cs typeface="Arial" panose="020B0604020202020204" pitchFamily="34" charset="0"/>
              </a:rPr>
              <a:t>40</a:t>
            </a:r>
            <a:r>
              <a:rPr lang="zh-TW" altLang="en-US" sz="2800" dirty="0">
                <a:latin typeface="+mn-ea"/>
                <a:cs typeface="Arial" panose="020B0604020202020204" pitchFamily="34" charset="0"/>
              </a:rPr>
              <a:t>條及第</a:t>
            </a:r>
            <a:r>
              <a:rPr lang="en-US" altLang="zh-TW" sz="2800" dirty="0">
                <a:latin typeface="+mn-ea"/>
                <a:cs typeface="Arial" panose="020B0604020202020204" pitchFamily="34" charset="0"/>
              </a:rPr>
              <a:t>49</a:t>
            </a:r>
            <a:r>
              <a:rPr lang="zh-TW" altLang="en-US" sz="2800" dirty="0">
                <a:latin typeface="+mn-ea"/>
                <a:cs typeface="Arial" panose="020B0604020202020204" pitchFamily="34" charset="0"/>
              </a:rPr>
              <a:t>條修正案業經教育部備查：</a:t>
            </a:r>
          </a:p>
          <a:p>
            <a:pPr marL="457200" lvl="1" indent="0">
              <a:lnSpc>
                <a:spcPct val="100000"/>
              </a:lnSpc>
              <a:buNone/>
            </a:pPr>
            <a:r>
              <a:rPr lang="zh-TW" altLang="en-US" sz="2800" dirty="0">
                <a:latin typeface="+mn-ea"/>
                <a:cs typeface="Arial" panose="020B0604020202020204" pitchFamily="34" charset="0"/>
              </a:rPr>
              <a:t>因應本校通識教育中心課程調整，刪除學則有關服務教育與服務學習課程規定；依教育部函示修正學則有關學分抵免、轉系、雙主修、輔系、學程等相關辦法之報部規定。</a:t>
            </a:r>
            <a:endParaRPr lang="zh-TW" altLang="en-US" sz="28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D99070F-90E6-A47F-64E2-C5F936A1941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325300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法規修訂</a:t>
            </a:r>
            <a:br>
              <a:rPr lang="zh-TW" altLang="en-US" dirty="0">
                <a:latin typeface="+mj-ea"/>
              </a:rPr>
            </a:b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latin typeface="+mj-ea"/>
                <a:ea typeface="+mj-ea"/>
                <a:cs typeface="Arial" panose="020B0604020202020204" pitchFamily="34" charset="0"/>
              </a:rPr>
              <a:t>本校學士班學生學業成績預警作業要點</a:t>
            </a:r>
          </a:p>
          <a:p>
            <a:pPr marL="457200" lvl="1" indent="0">
              <a:lnSpc>
                <a:spcPct val="100000"/>
              </a:lnSpc>
              <a:buNone/>
            </a:pPr>
            <a:r>
              <a:rPr lang="zh-TW" altLang="en-US" sz="2800" dirty="0">
                <a:latin typeface="+mn-ea"/>
                <a:cs typeface="Arial" panose="020B0604020202020204" pitchFamily="34" charset="0"/>
              </a:rPr>
              <a:t>依</a:t>
            </a:r>
            <a:r>
              <a:rPr lang="en-US" altLang="zh-TW" sz="2800" dirty="0">
                <a:latin typeface="+mn-ea"/>
                <a:cs typeface="Arial" panose="020B0604020202020204" pitchFamily="34" charset="0"/>
              </a:rPr>
              <a:t>112</a:t>
            </a:r>
            <a:r>
              <a:rPr lang="zh-TW" altLang="en-US" sz="2800" dirty="0">
                <a:latin typeface="+mn-ea"/>
                <a:cs typeface="Arial" panose="020B0604020202020204" pitchFamily="34" charset="0"/>
              </a:rPr>
              <a:t>年校務評鑑建議，為協助學習適應不良之學士班學生，增進其學習成效，訂定本校學士班學生學業成績預警作業要點，並經</a:t>
            </a:r>
            <a:r>
              <a:rPr lang="en-US" altLang="zh-TW" sz="2800" dirty="0">
                <a:latin typeface="+mn-ea"/>
                <a:cs typeface="Arial" panose="020B0604020202020204" pitchFamily="34" charset="0"/>
              </a:rPr>
              <a:t>113</a:t>
            </a:r>
            <a:r>
              <a:rPr lang="zh-TW" altLang="en-US" sz="2800" dirty="0">
                <a:latin typeface="+mn-ea"/>
                <a:cs typeface="Arial" panose="020B0604020202020204" pitchFamily="34" charset="0"/>
              </a:rPr>
              <a:t>學年度第</a:t>
            </a:r>
            <a:r>
              <a:rPr lang="en-US" altLang="zh-TW" sz="2800" dirty="0">
                <a:latin typeface="+mn-ea"/>
                <a:cs typeface="Arial" panose="020B0604020202020204" pitchFamily="34" charset="0"/>
              </a:rPr>
              <a:t>2</a:t>
            </a:r>
            <a:r>
              <a:rPr lang="zh-TW" altLang="en-US" sz="2800" dirty="0">
                <a:latin typeface="+mn-ea"/>
                <a:cs typeface="Arial" panose="020B0604020202020204" pitchFamily="34" charset="0"/>
              </a:rPr>
              <a:t>次教務會議審議通過，請學系協助轉知所屬教師、導師參考運用。 </a:t>
            </a:r>
            <a:endParaRPr lang="en-US" altLang="zh-TW" sz="2800" dirty="0">
              <a:latin typeface="+mn-ea"/>
              <a:cs typeface="Arial" panose="020B0604020202020204" pitchFamily="34" charset="0"/>
            </a:endParaRPr>
          </a:p>
          <a:p>
            <a:pPr marL="457200" lvl="1" indent="0">
              <a:lnSpc>
                <a:spcPct val="100000"/>
              </a:lnSpc>
              <a:buNone/>
            </a:pPr>
            <a:endParaRPr lang="zh-TW" altLang="en-US" sz="40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D99070F-90E6-A47F-64E2-C5F936A1941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77730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法規相關</a:t>
            </a: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latin typeface="+mj-ea"/>
                <a:ea typeface="+mj-ea"/>
                <a:cs typeface="Arial" panose="020B0604020202020204" pitchFamily="34" charset="0"/>
              </a:rPr>
              <a:t>修業年限</a:t>
            </a:r>
          </a:p>
          <a:p>
            <a:pPr marL="457200" lvl="1" indent="0">
              <a:lnSpc>
                <a:spcPct val="100000"/>
              </a:lnSpc>
              <a:buNone/>
            </a:pPr>
            <a:r>
              <a:rPr lang="zh-TW" altLang="en-US" sz="2800" dirty="0">
                <a:latin typeface="+mn-ea"/>
                <a:cs typeface="Arial" panose="020B0604020202020204" pitchFamily="34" charset="0"/>
              </a:rPr>
              <a:t>依大學法與本校學則規定，學士班、進修學士班學生修業年限為四年、碩士班一至四年、博士班二至七年，另教育部校庫填報規定，學士班五年級以上、碩士班三年級以上、博士班四年級以上歸列延修生，為利資源有效運用、確保教學品質，</a:t>
            </a:r>
            <a:r>
              <a:rPr lang="zh-TW" altLang="en-US" sz="2800" dirty="0">
                <a:solidFill>
                  <a:srgbClr val="0000FF"/>
                </a:solidFill>
                <a:latin typeface="+mn-ea"/>
                <a:cs typeface="Arial" panose="020B0604020202020204" pitchFamily="34" charset="0"/>
              </a:rPr>
              <a:t>請協助輔導學生於規定修業年限內完成學業</a:t>
            </a:r>
            <a:r>
              <a:rPr lang="zh-TW" altLang="en-US" sz="2800" dirty="0">
                <a:latin typeface="+mn-ea"/>
                <a:cs typeface="Arial" panose="020B0604020202020204" pitchFamily="34" charset="0"/>
              </a:rPr>
              <a:t>。</a:t>
            </a:r>
            <a:endParaRPr lang="en-US" altLang="zh-TW" sz="2800" dirty="0">
              <a:latin typeface="+mn-ea"/>
              <a:cs typeface="Arial" panose="020B0604020202020204" pitchFamily="34" charset="0"/>
            </a:endParaRPr>
          </a:p>
          <a:p>
            <a:pPr marL="457200" lvl="1" indent="0">
              <a:lnSpc>
                <a:spcPct val="100000"/>
              </a:lnSpc>
              <a:buNone/>
            </a:pPr>
            <a:endParaRPr lang="zh-TW" altLang="en-US" sz="40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D99070F-90E6-A47F-64E2-C5F936A1941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98199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907428" y="487471"/>
            <a:ext cx="7620000" cy="754063"/>
          </a:xfrm>
        </p:spPr>
        <p:txBody>
          <a:bodyPr>
            <a:normAutofit/>
          </a:bodyPr>
          <a:lstStyle/>
          <a:p>
            <a:pPr eaLnBrk="1" hangingPunct="1"/>
            <a:r>
              <a:rPr lang="zh-TW" altLang="en-US" sz="3600" dirty="0">
                <a:latin typeface="+mj-ea"/>
              </a:rPr>
              <a:t>工作職掌</a:t>
            </a:r>
            <a:r>
              <a:rPr lang="en-US" altLang="zh-TW" sz="3600" dirty="0">
                <a:latin typeface="+mj-ea"/>
              </a:rPr>
              <a:t>-</a:t>
            </a:r>
            <a:r>
              <a:rPr lang="zh-TW" altLang="en-US" sz="3600" dirty="0">
                <a:latin typeface="+mj-ea"/>
              </a:rPr>
              <a:t>學校</a:t>
            </a:r>
            <a:r>
              <a:rPr lang="zh-TW" altLang="en-US" dirty="0">
                <a:latin typeface="+mj-ea"/>
              </a:rPr>
              <a:t>課務</a:t>
            </a:r>
            <a:r>
              <a:rPr lang="zh-TW" altLang="en-US" sz="3600" dirty="0">
                <a:latin typeface="+mj-ea"/>
              </a:rPr>
              <a:t>業務 </a:t>
            </a:r>
          </a:p>
        </p:txBody>
      </p:sp>
      <p:sp>
        <p:nvSpPr>
          <p:cNvPr id="9" name="Rectangle 3"/>
          <p:cNvSpPr>
            <a:spLocks noGrp="1" noChangeArrowheads="1"/>
          </p:cNvSpPr>
          <p:nvPr>
            <p:ph idx="1"/>
          </p:nvPr>
        </p:nvSpPr>
        <p:spPr>
          <a:xfrm>
            <a:off x="1907428" y="1405495"/>
            <a:ext cx="7772400" cy="4924425"/>
          </a:xfrm>
        </p:spPr>
        <p:txBody>
          <a:bodyPr>
            <a:noAutofit/>
          </a:bodyPr>
          <a:lstStyle/>
          <a:p>
            <a:pPr marL="323850">
              <a:lnSpc>
                <a:spcPct val="80000"/>
              </a:lnSpc>
              <a:spcBef>
                <a:spcPts val="600"/>
              </a:spcBef>
            </a:pPr>
            <a:r>
              <a:rPr lang="zh-TW" altLang="en-US" sz="2000" dirty="0">
                <a:solidFill>
                  <a:schemeClr val="tx1"/>
                </a:solidFill>
                <a:latin typeface="+mn-ea"/>
              </a:rPr>
              <a:t>編訂本校年度重要行事曆</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召開校課程委員會議</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教學設備購置、教室空間規劃</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擬訂每學期選課期程</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規劃擬訂暑修開班事宜</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協辦招生組相關招生考試學科業務</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承辦各學系開課選課相關業務</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彙整全校專兼任教師鐘點費核計事宜</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承辦學生調訓課程轉移及彈性修讀審查相關業務</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承辦教師請假調補課相關事宜</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督辦各學系辦理學系評鑑相關事宜</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承辦學生缺曠課及扣考相關業務</a:t>
            </a:r>
            <a:endParaRPr lang="en-US" altLang="zh-TW" sz="2000" dirty="0">
              <a:solidFill>
                <a:schemeClr val="tx1"/>
              </a:solidFill>
              <a:latin typeface="+mn-ea"/>
            </a:endParaRPr>
          </a:p>
          <a:p>
            <a:pPr marL="323850">
              <a:lnSpc>
                <a:spcPct val="80000"/>
              </a:lnSpc>
              <a:spcBef>
                <a:spcPts val="600"/>
              </a:spcBef>
            </a:pPr>
            <a:r>
              <a:rPr lang="zh-TW" altLang="en-US" sz="2000" dirty="0">
                <a:solidFill>
                  <a:schemeClr val="tx1"/>
                </a:solidFill>
                <a:latin typeface="+mn-ea"/>
              </a:rPr>
              <a:t>辦理經濟不利學生產業實習獎助金業務</a:t>
            </a:r>
          </a:p>
          <a:p>
            <a:pPr marL="323850">
              <a:lnSpc>
                <a:spcPct val="80000"/>
              </a:lnSpc>
              <a:spcBef>
                <a:spcPts val="600"/>
              </a:spcBef>
            </a:pPr>
            <a:r>
              <a:rPr lang="zh-TW" altLang="en-US" sz="2000" dirty="0">
                <a:solidFill>
                  <a:schemeClr val="tx1"/>
                </a:solidFill>
                <a:latin typeface="+mn-ea"/>
              </a:rPr>
              <a:t>其他交辦事項</a:t>
            </a:r>
          </a:p>
        </p:txBody>
      </p:sp>
      <p:sp>
        <p:nvSpPr>
          <p:cNvPr id="2" name="投影片編號版面配置區 1">
            <a:extLst>
              <a:ext uri="{FF2B5EF4-FFF2-40B4-BE49-F238E27FC236}">
                <a16:creationId xmlns:a16="http://schemas.microsoft.com/office/drawing/2014/main" id="{6C29D870-2105-EA7C-EBEA-3ACD513783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1951154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r>
              <a:rPr lang="zh-TW" altLang="en-US" dirty="0">
                <a:latin typeface="+mj-ea"/>
              </a:rPr>
              <a:t>業務宣導</a:t>
            </a:r>
            <a:r>
              <a:rPr lang="en-US" altLang="zh-TW" dirty="0">
                <a:latin typeface="+mj-ea"/>
              </a:rPr>
              <a:t>-</a:t>
            </a:r>
            <a:r>
              <a:rPr lang="zh-TW" altLang="en-US" dirty="0">
                <a:latin typeface="+mj-ea"/>
              </a:rPr>
              <a:t>法規相關</a:t>
            </a:r>
            <a:endParaRPr lang="zh-TW" altLang="en-US" b="0" dirty="0">
              <a:latin typeface="+mj-ea"/>
            </a:endParaRPr>
          </a:p>
        </p:txBody>
      </p:sp>
      <p:sp>
        <p:nvSpPr>
          <p:cNvPr id="14" name="內容預留位置 13"/>
          <p:cNvSpPr>
            <a:spLocks noGrp="1"/>
          </p:cNvSpPr>
          <p:nvPr>
            <p:ph idx="1"/>
          </p:nvPr>
        </p:nvSpPr>
        <p:spPr>
          <a:xfrm>
            <a:off x="1638300" y="1540189"/>
            <a:ext cx="8915400" cy="3777622"/>
          </a:xfrm>
        </p:spPr>
        <p:txBody>
          <a:bodyPr rtlCol="0">
            <a:normAutofit/>
          </a:bodyPr>
          <a:lstStyle/>
          <a:p>
            <a:pPr lvl="0"/>
            <a:r>
              <a:rPr lang="zh-TW" altLang="en-US" sz="2800" dirty="0">
                <a:latin typeface="Arial" panose="020B0604020202020204" pitchFamily="34" charset="0"/>
                <a:cs typeface="Arial" panose="020B0604020202020204" pitchFamily="34" charset="0"/>
              </a:rPr>
              <a:t>轉系規定</a:t>
            </a:r>
          </a:p>
          <a:p>
            <a:pPr marL="457200" lvl="1" indent="0">
              <a:lnSpc>
                <a:spcPct val="100000"/>
              </a:lnSpc>
              <a:buNone/>
            </a:pPr>
            <a:r>
              <a:rPr lang="zh-TW" altLang="en-US" sz="2800" dirty="0">
                <a:latin typeface="+mn-ea"/>
                <a:cs typeface="Arial" panose="020B0604020202020204" pitchFamily="34" charset="0"/>
              </a:rPr>
              <a:t>依教育部函示，自</a:t>
            </a:r>
            <a:r>
              <a:rPr lang="en-US" altLang="zh-TW" sz="2800" dirty="0">
                <a:solidFill>
                  <a:srgbClr val="0000FF"/>
                </a:solidFill>
                <a:latin typeface="+mn-ea"/>
                <a:cs typeface="Arial" panose="020B0604020202020204" pitchFamily="34" charset="0"/>
              </a:rPr>
              <a:t>110</a:t>
            </a:r>
            <a:r>
              <a:rPr lang="zh-TW" altLang="en-US" sz="2800" dirty="0">
                <a:solidFill>
                  <a:srgbClr val="0000FF"/>
                </a:solidFill>
                <a:latin typeface="+mn-ea"/>
                <a:cs typeface="Arial" panose="020B0604020202020204" pitchFamily="34" charset="0"/>
              </a:rPr>
              <a:t>學年度起禁止</a:t>
            </a:r>
            <a:r>
              <a:rPr lang="zh-TW" altLang="en-US" sz="2800" dirty="0">
                <a:latin typeface="+mn-ea"/>
                <a:cs typeface="Arial" panose="020B0604020202020204" pitchFamily="34" charset="0"/>
              </a:rPr>
              <a:t>大學於校內</a:t>
            </a:r>
            <a:r>
              <a:rPr lang="zh-TW" altLang="en-US" sz="2800" dirty="0">
                <a:solidFill>
                  <a:srgbClr val="0000FF"/>
                </a:solidFill>
                <a:latin typeface="+mn-ea"/>
                <a:cs typeface="Arial" panose="020B0604020202020204" pitchFamily="34" charset="0"/>
              </a:rPr>
              <a:t>不同學制間之轉系</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教育部</a:t>
            </a:r>
            <a:r>
              <a:rPr lang="en-US" altLang="zh-TW" sz="2800" dirty="0">
                <a:latin typeface="+mn-ea"/>
                <a:cs typeface="Arial" panose="020B0604020202020204" pitchFamily="34" charset="0"/>
              </a:rPr>
              <a:t>109</a:t>
            </a:r>
            <a:r>
              <a:rPr lang="zh-TW" altLang="en-US" sz="2800" dirty="0">
                <a:latin typeface="+mn-ea"/>
                <a:cs typeface="Arial" panose="020B0604020202020204" pitchFamily="34" charset="0"/>
              </a:rPr>
              <a:t>年</a:t>
            </a:r>
            <a:r>
              <a:rPr lang="en-US" altLang="zh-TW" sz="2800" dirty="0">
                <a:latin typeface="+mn-ea"/>
                <a:cs typeface="Arial" panose="020B0604020202020204" pitchFamily="34" charset="0"/>
              </a:rPr>
              <a:t>12</a:t>
            </a:r>
            <a:r>
              <a:rPr lang="zh-TW" altLang="en-US" sz="2800" dirty="0">
                <a:latin typeface="+mn-ea"/>
                <a:cs typeface="Arial" panose="020B0604020202020204" pitchFamily="34" charset="0"/>
              </a:rPr>
              <a:t>月</a:t>
            </a:r>
            <a:r>
              <a:rPr lang="en-US" altLang="zh-TW" sz="2800" dirty="0">
                <a:latin typeface="+mn-ea"/>
                <a:cs typeface="Arial" panose="020B0604020202020204" pitchFamily="34" charset="0"/>
              </a:rPr>
              <a:t>10</a:t>
            </a:r>
            <a:r>
              <a:rPr lang="zh-TW" altLang="en-US" sz="2800" dirty="0">
                <a:latin typeface="+mn-ea"/>
                <a:cs typeface="Arial" panose="020B0604020202020204" pitchFamily="34" charset="0"/>
              </a:rPr>
              <a:t>日臺教高</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二</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字第</a:t>
            </a:r>
            <a:r>
              <a:rPr lang="en-US" altLang="zh-TW" sz="2800" dirty="0">
                <a:latin typeface="+mn-ea"/>
                <a:cs typeface="Arial" panose="020B0604020202020204" pitchFamily="34" charset="0"/>
              </a:rPr>
              <a:t>1090175929</a:t>
            </a:r>
            <a:r>
              <a:rPr lang="zh-TW" altLang="en-US" sz="2800" dirty="0">
                <a:latin typeface="+mn-ea"/>
                <a:cs typeface="Arial" panose="020B0604020202020204" pitchFamily="34" charset="0"/>
              </a:rPr>
              <a:t>號函</a:t>
            </a:r>
            <a:r>
              <a:rPr lang="en-US" altLang="zh-TW" sz="2800" dirty="0">
                <a:latin typeface="+mn-ea"/>
                <a:cs typeface="Arial" panose="020B0604020202020204" pitchFamily="34" charset="0"/>
              </a:rPr>
              <a:t>)</a:t>
            </a:r>
            <a:r>
              <a:rPr lang="zh-TW" altLang="en-US" sz="2800" dirty="0">
                <a:latin typeface="+mn-ea"/>
                <a:cs typeface="Arial" panose="020B0604020202020204" pitchFamily="34" charset="0"/>
              </a:rPr>
              <a:t>。本校據以修正學生轉系辦法，並經教育部</a:t>
            </a:r>
            <a:r>
              <a:rPr lang="en-US" altLang="zh-TW" sz="2800" dirty="0">
                <a:latin typeface="+mn-ea"/>
                <a:cs typeface="Arial" panose="020B0604020202020204" pitchFamily="34" charset="0"/>
              </a:rPr>
              <a:t>110</a:t>
            </a:r>
            <a:r>
              <a:rPr lang="zh-TW" altLang="en-US" sz="2800" dirty="0">
                <a:latin typeface="+mn-ea"/>
                <a:cs typeface="Arial" panose="020B0604020202020204" pitchFamily="34" charset="0"/>
              </a:rPr>
              <a:t>年</a:t>
            </a:r>
            <a:r>
              <a:rPr lang="en-US" altLang="zh-TW" sz="2800" dirty="0">
                <a:latin typeface="+mn-ea"/>
                <a:cs typeface="Arial" panose="020B0604020202020204" pitchFamily="34" charset="0"/>
              </a:rPr>
              <a:t>5</a:t>
            </a:r>
            <a:r>
              <a:rPr lang="zh-TW" altLang="en-US" sz="2800" dirty="0">
                <a:latin typeface="+mn-ea"/>
                <a:cs typeface="Arial" panose="020B0604020202020204" pitchFamily="34" charset="0"/>
              </a:rPr>
              <a:t>月</a:t>
            </a:r>
            <a:r>
              <a:rPr lang="en-US" altLang="zh-TW" sz="2800" dirty="0">
                <a:latin typeface="+mn-ea"/>
                <a:cs typeface="Arial" panose="020B0604020202020204" pitchFamily="34" charset="0"/>
              </a:rPr>
              <a:t>13</a:t>
            </a:r>
            <a:r>
              <a:rPr lang="zh-TW" altLang="en-US" sz="2800" dirty="0">
                <a:latin typeface="+mn-ea"/>
                <a:cs typeface="Arial" panose="020B0604020202020204" pitchFamily="34" charset="0"/>
              </a:rPr>
              <a:t>日同意備查在案。</a:t>
            </a:r>
          </a:p>
        </p:txBody>
      </p:sp>
      <p:sp>
        <p:nvSpPr>
          <p:cNvPr id="2" name="投影片編號版面配置區 1">
            <a:extLst>
              <a:ext uri="{FF2B5EF4-FFF2-40B4-BE49-F238E27FC236}">
                <a16:creationId xmlns:a16="http://schemas.microsoft.com/office/drawing/2014/main" id="{A6B6E490-51E0-C5D0-016F-AF0889321EE6}"/>
              </a:ext>
            </a:extLst>
          </p:cNvPr>
          <p:cNvSpPr>
            <a:spLocks noGrp="1"/>
          </p:cNvSpPr>
          <p:nvPr>
            <p:ph type="sldNum" sz="quarter" idx="12"/>
          </p:nvPr>
        </p:nvSpPr>
        <p:spPr/>
        <p:txBody>
          <a:bodyPr/>
          <a:lstStyle/>
          <a:p>
            <a:pPr fontAlgn="base">
              <a:spcBef>
                <a:spcPct val="0"/>
              </a:spcBef>
              <a:spcAft>
                <a:spcPct val="0"/>
              </a:spcAft>
              <a:defRPr/>
            </a:pPr>
            <a:fld id="{56DAF7D0-E28D-4063-B3D8-3C0CB76657EA}" type="slidenum">
              <a:rPr lang="en-US" altLang="zh-TW" smtClean="0">
                <a:solidFill>
                  <a:srgbClr val="000000"/>
                </a:solidFill>
              </a:rPr>
              <a:pPr fontAlgn="base">
                <a:spcBef>
                  <a:spcPct val="0"/>
                </a:spcBef>
                <a:spcAft>
                  <a:spcPct val="0"/>
                </a:spcAft>
                <a:defRPr/>
              </a:pPr>
              <a:t>30</a:t>
            </a:fld>
            <a:endParaRPr lang="en-US" altLang="zh-TW">
              <a:solidFill>
                <a:srgbClr val="000000"/>
              </a:solidFill>
            </a:endParaRPr>
          </a:p>
        </p:txBody>
      </p:sp>
    </p:spTree>
    <p:extLst>
      <p:ext uri="{BB962C8B-B14F-4D97-AF65-F5344CB8AC3E}">
        <p14:creationId xmlns:p14="http://schemas.microsoft.com/office/powerpoint/2010/main" val="270658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5964" y="2679192"/>
            <a:ext cx="9720072" cy="1499616"/>
          </a:xfrm>
        </p:spPr>
        <p:txBody>
          <a:bodyPr>
            <a:noAutofit/>
          </a:bodyPr>
          <a:lstStyle/>
          <a:p>
            <a:pPr lvl="0" algn="ctr">
              <a:lnSpc>
                <a:spcPct val="90000"/>
              </a:lnSpc>
              <a:spcBef>
                <a:spcPts val="1200"/>
              </a:spcBef>
              <a:spcAft>
                <a:spcPts val="200"/>
              </a:spcAft>
            </a:pPr>
            <a:r>
              <a:rPr lang="zh-TW" altLang="en-US" sz="4800" b="1" cap="none" spc="0" dirty="0">
                <a:solidFill>
                  <a:prstClr val="black"/>
                </a:solidFill>
                <a:latin typeface="+mj-ea"/>
                <a:cs typeface="+mn-cs"/>
              </a:rPr>
              <a:t>招生組業務報告</a:t>
            </a:r>
            <a:br>
              <a:rPr lang="zh-TW" altLang="en-US" sz="4800" b="1" cap="none" spc="0" dirty="0">
                <a:solidFill>
                  <a:prstClr val="black"/>
                </a:solidFill>
                <a:latin typeface="+mj-ea"/>
                <a:cs typeface="+mn-cs"/>
              </a:rPr>
            </a:br>
            <a:endParaRPr lang="zh-TW" altLang="en-US" sz="4800" b="1" dirty="0">
              <a:latin typeface="+mj-ea"/>
            </a:endParaRPr>
          </a:p>
        </p:txBody>
      </p:sp>
      <p:sp>
        <p:nvSpPr>
          <p:cNvPr id="3" name="投影片編號版面配置區 2">
            <a:extLst>
              <a:ext uri="{FF2B5EF4-FFF2-40B4-BE49-F238E27FC236}">
                <a16:creationId xmlns:a16="http://schemas.microsoft.com/office/drawing/2014/main" id="{B7426252-5659-A36E-A6FC-3B9E59B798B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1692149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952367" y="2011928"/>
            <a:ext cx="8637373" cy="2547716"/>
          </a:xfrm>
        </p:spPr>
        <p:txBody>
          <a:bodyPr>
            <a:noAutofit/>
          </a:bodyPr>
          <a:lstStyle/>
          <a:p>
            <a:pPr lvl="0" algn="ctr">
              <a:lnSpc>
                <a:spcPct val="150000"/>
              </a:lnSpc>
              <a:spcBef>
                <a:spcPts val="1200"/>
              </a:spcBef>
              <a:spcAft>
                <a:spcPts val="1200"/>
              </a:spcAft>
            </a:pPr>
            <a:r>
              <a:rPr lang="en-US" altLang="zh-TW" sz="4800" b="1" kern="0" spc="-50" dirty="0">
                <a:solidFill>
                  <a:srgbClr val="000000"/>
                </a:solidFill>
                <a:latin typeface="Arial" panose="020B0604020202020204"/>
                <a:ea typeface="微軟正黑體" panose="020B0604030504040204" pitchFamily="34" charset="-120"/>
                <a:cs typeface="+mn-cs"/>
              </a:rPr>
              <a:t>114</a:t>
            </a:r>
            <a:r>
              <a:rPr lang="zh-TW" altLang="en-US" sz="4800" b="1" kern="0" spc="-50" dirty="0">
                <a:solidFill>
                  <a:srgbClr val="000000"/>
                </a:solidFill>
                <a:latin typeface="Arial" panose="020B0604020202020204"/>
                <a:ea typeface="微軟正黑體" panose="020B0604030504040204" pitchFamily="34" charset="-120"/>
                <a:cs typeface="+mn-cs"/>
              </a:rPr>
              <a:t>學年度</a:t>
            </a:r>
            <a:br>
              <a:rPr lang="zh-TW" altLang="en-US" sz="4800" b="1" kern="0" spc="-50" dirty="0">
                <a:solidFill>
                  <a:srgbClr val="000000"/>
                </a:solidFill>
                <a:latin typeface="Arial" panose="020B0604020202020204"/>
                <a:ea typeface="微軟正黑體" panose="020B0604030504040204" pitchFamily="34" charset="-120"/>
                <a:cs typeface="+mn-cs"/>
              </a:rPr>
            </a:br>
            <a:r>
              <a:rPr lang="zh-TW" altLang="en-US" sz="4800" b="1" kern="0" spc="-50" dirty="0">
                <a:solidFill>
                  <a:srgbClr val="000000"/>
                </a:solidFill>
                <a:latin typeface="Arial" panose="020B0604020202020204"/>
                <a:ea typeface="微軟正黑體" panose="020B0604030504040204" pitchFamily="34" charset="-120"/>
                <a:cs typeface="+mn-cs"/>
              </a:rPr>
              <a:t>自辦招生考試</a:t>
            </a:r>
            <a:br>
              <a:rPr lang="zh-TW" altLang="en-US" sz="4800" b="1" cap="none" spc="0" dirty="0">
                <a:solidFill>
                  <a:prstClr val="black"/>
                </a:solidFill>
                <a:latin typeface="+mj-ea"/>
                <a:cs typeface="+mn-cs"/>
              </a:rPr>
            </a:br>
            <a:endParaRPr lang="zh-TW" altLang="en-US" sz="4800" b="1" dirty="0">
              <a:latin typeface="+mj-ea"/>
            </a:endParaRPr>
          </a:p>
        </p:txBody>
      </p:sp>
      <p:sp>
        <p:nvSpPr>
          <p:cNvPr id="3" name="投影片編號版面配置區 2">
            <a:extLst>
              <a:ext uri="{FF2B5EF4-FFF2-40B4-BE49-F238E27FC236}">
                <a16:creationId xmlns:a16="http://schemas.microsoft.com/office/drawing/2014/main" id="{B7426252-5659-A36E-A6FC-3B9E59B798B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181393879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26D806E-9FD7-492C-8B25-C0010654820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pic>
        <p:nvPicPr>
          <p:cNvPr id="9" name="圖片 8">
            <a:extLst>
              <a:ext uri="{FF2B5EF4-FFF2-40B4-BE49-F238E27FC236}">
                <a16:creationId xmlns:a16="http://schemas.microsoft.com/office/drawing/2014/main" id="{700A1448-E512-4221-945D-3D5747A5B7D9}"/>
              </a:ext>
            </a:extLst>
          </p:cNvPr>
          <p:cNvPicPr>
            <a:picLocks noChangeAspect="1"/>
          </p:cNvPicPr>
          <p:nvPr/>
        </p:nvPicPr>
        <p:blipFill>
          <a:blip r:embed="rId3"/>
          <a:stretch>
            <a:fillRect/>
          </a:stretch>
        </p:blipFill>
        <p:spPr>
          <a:xfrm>
            <a:off x="4095471" y="566338"/>
            <a:ext cx="4143556" cy="5929232"/>
          </a:xfrm>
          <a:prstGeom prst="rect">
            <a:avLst/>
          </a:prstGeom>
        </p:spPr>
      </p:pic>
    </p:spTree>
    <p:extLst>
      <p:ext uri="{BB962C8B-B14F-4D97-AF65-F5344CB8AC3E}">
        <p14:creationId xmlns:p14="http://schemas.microsoft.com/office/powerpoint/2010/main" val="574223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92925" y="624110"/>
            <a:ext cx="8911687" cy="1044052"/>
          </a:xfrm>
        </p:spPr>
        <p:txBody>
          <a:bodyPr vert="horz" lIns="91440" tIns="45720" rIns="91440" bIns="45720" rtlCol="0" anchor="t">
            <a:normAutofit/>
          </a:bodyPr>
          <a:lstStyle/>
          <a:p>
            <a:r>
              <a:rPr lang="en-US" altLang="zh-TW" dirty="0">
                <a:latin typeface="+mj-ea"/>
                <a:cs typeface="Arial" panose="020B0604020202020204" pitchFamily="34" charset="0"/>
              </a:rPr>
              <a:t>114</a:t>
            </a:r>
            <a:r>
              <a:rPr lang="zh-TW" altLang="en-US" dirty="0">
                <a:latin typeface="+mj-ea"/>
                <a:cs typeface="Arial" panose="020B0604020202020204" pitchFamily="34" charset="0"/>
              </a:rPr>
              <a:t>學年度本校自辦招生考試</a:t>
            </a:r>
          </a:p>
        </p:txBody>
      </p:sp>
      <p:sp>
        <p:nvSpPr>
          <p:cNvPr id="4099" name="Rectangle 3"/>
          <p:cNvSpPr>
            <a:spLocks noGrp="1" noChangeArrowheads="1"/>
          </p:cNvSpPr>
          <p:nvPr>
            <p:ph idx="1"/>
          </p:nvPr>
        </p:nvSpPr>
        <p:spPr>
          <a:xfrm>
            <a:off x="2508083" y="1744745"/>
            <a:ext cx="8860827" cy="4116953"/>
          </a:xfrm>
        </p:spPr>
        <p:txBody>
          <a:bodyPr>
            <a:normAutofit/>
          </a:bodyPr>
          <a:lstStyle/>
          <a:p>
            <a:pPr marL="323850">
              <a:lnSpc>
                <a:spcPct val="80000"/>
              </a:lnSpc>
              <a:spcBef>
                <a:spcPts val="600"/>
              </a:spcBef>
              <a:spcAft>
                <a:spcPts val="600"/>
              </a:spcAft>
              <a:buClr>
                <a:srgbClr val="A53010"/>
              </a:buClr>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特殊選才（</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113.12.12</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碩士班甄試（</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113.12.14</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學士班寒假轉學考試（</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114.1.11</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學</a:t>
            </a:r>
            <a:r>
              <a:rPr lang="zh-TW" altLang="en-US" sz="2800" dirty="0">
                <a:solidFill>
                  <a:prstClr val="black">
                    <a:lumMod val="75000"/>
                    <a:lumOff val="25000"/>
                  </a:prstClr>
                </a:solidFill>
                <a:latin typeface="微軟正黑體" panose="020B0604030504040204" pitchFamily="34" charset="-120"/>
                <a:ea typeface="微軟正黑體" panose="020B0604030504040204" pitchFamily="34" charset="-120"/>
              </a:rPr>
              <a:t>士班</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單獨招生考試</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博士班、碩士班（含在職專班）入學考試</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體育學系進修學士班招生考試</a:t>
            </a:r>
          </a:p>
          <a:p>
            <a:pPr marL="323850" marR="0" lvl="0" indent="-342900" algn="l" defTabSz="457200" rtl="0" eaLnBrk="1" fontAlgn="auto" latinLnBrk="0" hangingPunct="1">
              <a:lnSpc>
                <a:spcPct val="8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學士班暑假轉學考試</a:t>
            </a:r>
          </a:p>
        </p:txBody>
      </p:sp>
      <p:sp>
        <p:nvSpPr>
          <p:cNvPr id="2" name="投影片編號版面配置區 1">
            <a:extLst>
              <a:ext uri="{FF2B5EF4-FFF2-40B4-BE49-F238E27FC236}">
                <a16:creationId xmlns:a16="http://schemas.microsoft.com/office/drawing/2014/main" id="{A3F40C85-0565-1037-FE35-EECE717F594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264879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40232" y="398844"/>
            <a:ext cx="9357936" cy="1143000"/>
          </a:xfrm>
        </p:spPr>
        <p:txBody>
          <a:bodyPr>
            <a:normAutofit/>
          </a:bodyPr>
          <a:lstStyle/>
          <a:p>
            <a:pPr eaLnBrk="1" hangingPunct="1">
              <a:spcBef>
                <a:spcPts val="1200"/>
              </a:spcBef>
              <a:spcAft>
                <a:spcPts val="600"/>
              </a:spcAft>
            </a:pPr>
            <a:r>
              <a:rPr lang="zh-TW" altLang="en-US" dirty="0">
                <a:latin typeface="+mj-ea"/>
                <a:cs typeface="Arial" panose="020B0604020202020204" pitchFamily="34" charset="0"/>
              </a:rPr>
              <a:t>一、學士班單獨招生考試</a:t>
            </a:r>
            <a:endParaRPr lang="zh-TW" altLang="en-US" sz="4000" dirty="0">
              <a:cs typeface="Arial" panose="020B0604020202020204" pitchFamily="34" charset="0"/>
            </a:endParaRPr>
          </a:p>
        </p:txBody>
      </p:sp>
      <p:sp>
        <p:nvSpPr>
          <p:cNvPr id="5123" name="Rectangle 3"/>
          <p:cNvSpPr>
            <a:spLocks noGrp="1" noChangeArrowheads="1"/>
          </p:cNvSpPr>
          <p:nvPr>
            <p:ph idx="1"/>
          </p:nvPr>
        </p:nvSpPr>
        <p:spPr>
          <a:xfrm>
            <a:off x="1727109" y="1616898"/>
            <a:ext cx="10304945" cy="5311833"/>
          </a:xfrm>
        </p:spPr>
        <p:txBody>
          <a:bodyPr>
            <a:noAutofit/>
          </a:bodyPr>
          <a:lstStyle/>
          <a:p>
            <a:pPr marL="0" indent="0" eaLnBrk="1" hangingPunct="1">
              <a:lnSpc>
                <a:spcPct val="120000"/>
              </a:lnSpc>
              <a:spcBef>
                <a:spcPts val="600"/>
              </a:spcBef>
              <a:spcAft>
                <a:spcPts val="600"/>
              </a:spcAft>
              <a:buNone/>
            </a:pPr>
            <a:r>
              <a:rPr lang="zh-TW" altLang="en-US" sz="2400" dirty="0">
                <a:latin typeface="微軟正黑體" panose="020B0604030504040204" pitchFamily="34" charset="-120"/>
                <a:ea typeface="微軟正黑體" panose="020B0604030504040204" pitchFamily="34" charset="-120"/>
              </a:rPr>
              <a:t>考試日期：</a:t>
            </a:r>
            <a:r>
              <a:rPr lang="en-US" altLang="zh-TW" sz="2400" dirty="0">
                <a:latin typeface="微軟正黑體" panose="020B0604030504040204" pitchFamily="34" charset="-120"/>
                <a:ea typeface="微軟正黑體" panose="020B0604030504040204" pitchFamily="34" charset="-120"/>
              </a:rPr>
              <a:t>114.3.8</a:t>
            </a:r>
            <a:r>
              <a:rPr lang="zh-TW" altLang="en-US" sz="2400" dirty="0">
                <a:latin typeface="微軟正黑體" panose="020B0604030504040204" pitchFamily="34" charset="-120"/>
                <a:ea typeface="微軟正黑體" panose="020B0604030504040204" pitchFamily="34" charset="-120"/>
              </a:rPr>
              <a:t>（六）～</a:t>
            </a:r>
            <a:r>
              <a:rPr lang="en-US" altLang="zh-TW" sz="2400" dirty="0">
                <a:latin typeface="微軟正黑體" panose="020B0604030504040204" pitchFamily="34" charset="-120"/>
                <a:ea typeface="微軟正黑體" panose="020B0604030504040204" pitchFamily="34" charset="-120"/>
              </a:rPr>
              <a:t>3.9</a:t>
            </a:r>
            <a:r>
              <a:rPr lang="zh-TW" altLang="en-US" sz="2400" dirty="0">
                <a:latin typeface="微軟正黑體" panose="020B0604030504040204" pitchFamily="34" charset="-120"/>
                <a:ea typeface="微軟正黑體" panose="020B0604030504040204" pitchFamily="34" charset="-120"/>
              </a:rPr>
              <a:t>（日）</a:t>
            </a:r>
          </a:p>
          <a:p>
            <a:pPr marL="0" indent="0" eaLnBrk="1" hangingPunct="1">
              <a:lnSpc>
                <a:spcPct val="120000"/>
              </a:lnSpc>
              <a:spcBef>
                <a:spcPts val="600"/>
              </a:spcBef>
              <a:spcAft>
                <a:spcPts val="600"/>
              </a:spcAft>
              <a:buNone/>
            </a:pPr>
            <a:r>
              <a:rPr lang="zh-TW" altLang="en-US" sz="2400" dirty="0">
                <a:latin typeface="微軟正黑體" panose="020B0604030504040204" pitchFamily="34" charset="-120"/>
                <a:ea typeface="微軟正黑體" panose="020B0604030504040204" pitchFamily="34" charset="-120"/>
              </a:rPr>
              <a:t>     ☉各運動種類</a:t>
            </a:r>
            <a:r>
              <a:rPr lang="en-US" altLang="zh-TW" sz="2400" dirty="0">
                <a:latin typeface="微軟正黑體" panose="020B0604030504040204" pitchFamily="34" charset="-120"/>
                <a:ea typeface="微軟正黑體" panose="020B0604030504040204" pitchFamily="34" charset="-120"/>
              </a:rPr>
              <a:t>114.3.8</a:t>
            </a:r>
            <a:r>
              <a:rPr lang="zh-TW" altLang="en-US" sz="2400" dirty="0">
                <a:latin typeface="微軟正黑體" panose="020B0604030504040204" pitchFamily="34" charset="-120"/>
                <a:ea typeface="微軟正黑體" panose="020B0604030504040204" pitchFamily="34" charset="-120"/>
              </a:rPr>
              <a:t>；舞蹈</a:t>
            </a:r>
            <a:r>
              <a:rPr lang="en-US" altLang="zh-TW" sz="2400" dirty="0">
                <a:latin typeface="微軟正黑體" panose="020B0604030504040204" pitchFamily="34" charset="-120"/>
                <a:ea typeface="微軟正黑體" panose="020B0604030504040204" pitchFamily="34" charset="-120"/>
              </a:rPr>
              <a:t>114.3.8</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3.9</a:t>
            </a:r>
          </a:p>
          <a:p>
            <a:pPr marL="0" indent="0" eaLnBrk="1" hangingPunct="1">
              <a:lnSpc>
                <a:spcPct val="120000"/>
              </a:lnSpc>
              <a:spcBef>
                <a:spcPts val="600"/>
              </a:spcBef>
              <a:spcAft>
                <a:spcPts val="600"/>
              </a:spcAft>
              <a:buNone/>
            </a:pP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羽球、足球</a:t>
            </a:r>
            <a:r>
              <a:rPr lang="zh-TW" altLang="en-US" sz="2400" dirty="0">
                <a:latin typeface="新細明體" panose="02020500000000000000" pitchFamily="18" charset="-120"/>
                <a:ea typeface="新細明體" panose="02020500000000000000" pitchFamily="18" charset="-120"/>
              </a:rPr>
              <a:t>、</a:t>
            </a:r>
            <a:r>
              <a:rPr lang="zh-TW" altLang="en-US" sz="2400" dirty="0">
                <a:latin typeface="微軟正黑體" panose="020B0604030504040204" pitchFamily="34" charset="-120"/>
                <a:ea typeface="微軟正黑體" panose="020B0604030504040204" pitchFamily="34" charset="-120"/>
              </a:rPr>
              <a:t>網球</a:t>
            </a:r>
            <a:r>
              <a:rPr lang="en-US" altLang="zh-TW" sz="2400" dirty="0">
                <a:latin typeface="微軟正黑體" panose="020B0604030504040204" pitchFamily="34" charset="-120"/>
                <a:ea typeface="微軟正黑體" panose="020B0604030504040204" pitchFamily="34" charset="-120"/>
              </a:rPr>
              <a:t>114.2.22</a:t>
            </a:r>
            <a:r>
              <a:rPr lang="zh-TW" altLang="en-US" sz="2400" dirty="0">
                <a:latin typeface="微軟正黑體" panose="020B0604030504040204" pitchFamily="34" charset="-120"/>
                <a:ea typeface="微軟正黑體" panose="020B0604030504040204" pitchFamily="34" charset="-120"/>
              </a:rPr>
              <a:t> ；籃球</a:t>
            </a:r>
            <a:r>
              <a:rPr lang="en-US" altLang="zh-TW" sz="2400" dirty="0">
                <a:latin typeface="微軟正黑體" panose="020B0604030504040204" pitchFamily="34" charset="-120"/>
                <a:ea typeface="微軟正黑體" panose="020B0604030504040204" pitchFamily="34" charset="-120"/>
              </a:rPr>
              <a:t>114.3.3</a:t>
            </a:r>
          </a:p>
          <a:p>
            <a:pPr marL="0" indent="0">
              <a:lnSpc>
                <a:spcPct val="120000"/>
              </a:lnSpc>
              <a:spcBef>
                <a:spcPts val="600"/>
              </a:spcBef>
              <a:spcAft>
                <a:spcPts val="600"/>
              </a:spcAft>
              <a:buNone/>
            </a:pP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擊劍</a:t>
            </a:r>
            <a:r>
              <a:rPr lang="en-US" altLang="zh-TW" sz="2400" dirty="0">
                <a:latin typeface="微軟正黑體" panose="020B0604030504040204" pitchFamily="34" charset="-120"/>
                <a:ea typeface="微軟正黑體" panose="020B0604030504040204" pitchFamily="34" charset="-120"/>
              </a:rPr>
              <a:t>114.3.6</a:t>
            </a:r>
            <a:r>
              <a:rPr lang="zh-TW" altLang="en-US" sz="2400" dirty="0">
                <a:latin typeface="微軟正黑體" panose="020B0604030504040204" pitchFamily="34" charset="-120"/>
              </a:rPr>
              <a:t> ；高爾夫</a:t>
            </a:r>
            <a:r>
              <a:rPr lang="en-US" altLang="zh-TW" sz="2400" dirty="0">
                <a:latin typeface="微軟正黑體" panose="020B0604030504040204" pitchFamily="34" charset="-120"/>
                <a:ea typeface="微軟正黑體" panose="020B0604030504040204" pitchFamily="34" charset="-120"/>
              </a:rPr>
              <a:t>114.3.7</a:t>
            </a:r>
            <a:r>
              <a:rPr lang="zh-TW" altLang="en-US" sz="2400" dirty="0">
                <a:latin typeface="微軟正黑體" panose="020B0604030504040204" pitchFamily="34" charset="-120"/>
                <a:ea typeface="微軟正黑體" panose="020B0604030504040204" pitchFamily="34" charset="-120"/>
              </a:rPr>
              <a:t>；桑搏</a:t>
            </a:r>
            <a:r>
              <a:rPr lang="en-US" altLang="zh-TW" sz="2400" dirty="0">
                <a:latin typeface="微軟正黑體" panose="020B0604030504040204" pitchFamily="34" charset="-120"/>
                <a:ea typeface="微軟正黑體" panose="020B0604030504040204" pitchFamily="34" charset="-120"/>
              </a:rPr>
              <a:t>114.3.9</a:t>
            </a:r>
          </a:p>
          <a:p>
            <a:pPr marL="0" indent="0" eaLnBrk="1" hangingPunct="1">
              <a:lnSpc>
                <a:spcPct val="120000"/>
              </a:lnSpc>
              <a:spcBef>
                <a:spcPts val="600"/>
              </a:spcBef>
              <a:spcAft>
                <a:spcPts val="600"/>
              </a:spcAft>
              <a:buNone/>
            </a:pPr>
            <a:r>
              <a:rPr lang="zh-TW" altLang="en-US" sz="2400" dirty="0">
                <a:latin typeface="微軟正黑體" panose="020B0604030504040204" pitchFamily="34" charset="-120"/>
                <a:ea typeface="微軟正黑體" panose="020B0604030504040204" pitchFamily="34" charset="-120"/>
              </a:rPr>
              <a:t>報名日期：</a:t>
            </a:r>
            <a:r>
              <a:rPr lang="en-US" altLang="zh-TW" sz="2400" dirty="0">
                <a:latin typeface="微軟正黑體" panose="020B0604030504040204" pitchFamily="34" charset="-120"/>
                <a:ea typeface="微軟正黑體" panose="020B0604030504040204" pitchFamily="34" charset="-120"/>
              </a:rPr>
              <a:t>113.12.30</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114.1.20</a:t>
            </a:r>
            <a:r>
              <a:rPr lang="zh-TW" altLang="en-US" sz="2400" dirty="0">
                <a:latin typeface="微軟正黑體" panose="020B0604030504040204" pitchFamily="34" charset="-120"/>
                <a:ea typeface="微軟正黑體" panose="020B0604030504040204" pitchFamily="34" charset="-120"/>
              </a:rPr>
              <a:t>（一）</a:t>
            </a:r>
          </a:p>
          <a:p>
            <a:pPr marL="0" indent="0" eaLnBrk="1" hangingPunct="1">
              <a:lnSpc>
                <a:spcPct val="120000"/>
              </a:lnSpc>
              <a:spcBef>
                <a:spcPts val="600"/>
              </a:spcBef>
              <a:spcAft>
                <a:spcPts val="600"/>
              </a:spcAft>
              <a:buNone/>
            </a:pPr>
            <a:r>
              <a:rPr lang="zh-TW" altLang="en-US" sz="2400" dirty="0">
                <a:latin typeface="微軟正黑體" panose="020B0604030504040204" pitchFamily="34" charset="-120"/>
                <a:ea typeface="微軟正黑體" panose="020B0604030504040204" pitchFamily="34" charset="-120"/>
              </a:rPr>
              <a:t>報名方式：網路線上報名</a:t>
            </a:r>
          </a:p>
          <a:p>
            <a:pPr marL="0" indent="0" eaLnBrk="1" hangingPunct="1">
              <a:lnSpc>
                <a:spcPct val="120000"/>
              </a:lnSpc>
              <a:spcBef>
                <a:spcPts val="600"/>
              </a:spcBef>
              <a:spcAft>
                <a:spcPts val="600"/>
              </a:spcAft>
              <a:buNone/>
            </a:pPr>
            <a:r>
              <a:rPr lang="zh-TW" altLang="en-US" sz="2400" dirty="0">
                <a:latin typeface="微軟正黑體" panose="020B0604030504040204" pitchFamily="34" charset="-120"/>
                <a:ea typeface="微軟正黑體" panose="020B0604030504040204" pitchFamily="34" charset="-120"/>
              </a:rPr>
              <a:t>報名人數 </a:t>
            </a:r>
            <a:r>
              <a:rPr lang="en-US" altLang="zh-TW" sz="2400" dirty="0">
                <a:latin typeface="微軟正黑體" panose="020B0604030504040204" pitchFamily="34" charset="-120"/>
                <a:ea typeface="微軟正黑體" panose="020B0604030504040204" pitchFamily="34" charset="-120"/>
              </a:rPr>
              <a:t>: 112</a:t>
            </a:r>
            <a:r>
              <a:rPr lang="zh-TW" altLang="en-US" sz="2400" dirty="0">
                <a:latin typeface="微軟正黑體" panose="020B0604030504040204" pitchFamily="34" charset="-120"/>
                <a:ea typeface="微軟正黑體" panose="020B0604030504040204" pitchFamily="34" charset="-120"/>
              </a:rPr>
              <a:t>學年度</a:t>
            </a:r>
            <a:r>
              <a:rPr lang="en-US" altLang="zh-TW" sz="2400" dirty="0">
                <a:latin typeface="微軟正黑體" panose="020B0604030504040204" pitchFamily="34" charset="-120"/>
                <a:ea typeface="微軟正黑體" panose="020B0604030504040204" pitchFamily="34" charset="-120"/>
              </a:rPr>
              <a:t>1232</a:t>
            </a:r>
            <a:r>
              <a:rPr lang="zh-TW" altLang="en-US" sz="2400" dirty="0">
                <a:latin typeface="微軟正黑體" panose="020B0604030504040204" pitchFamily="34" charset="-120"/>
                <a:ea typeface="微軟正黑體" panose="020B0604030504040204" pitchFamily="34" charset="-120"/>
              </a:rPr>
              <a:t>名；</a:t>
            </a:r>
            <a:r>
              <a:rPr lang="en-US" altLang="zh-TW" sz="2400" dirty="0">
                <a:latin typeface="微軟正黑體" panose="020B0604030504040204" pitchFamily="34" charset="-120"/>
                <a:ea typeface="微軟正黑體" panose="020B0604030504040204" pitchFamily="34" charset="-120"/>
              </a:rPr>
              <a:t>113</a:t>
            </a:r>
            <a:r>
              <a:rPr lang="zh-TW" altLang="en-US" sz="2400" dirty="0">
                <a:latin typeface="微軟正黑體" panose="020B0604030504040204" pitchFamily="34" charset="-120"/>
                <a:ea typeface="微軟正黑體" panose="020B0604030504040204" pitchFamily="34" charset="-120"/>
              </a:rPr>
              <a:t>學年度</a:t>
            </a:r>
            <a:r>
              <a:rPr lang="en-US" altLang="zh-TW" sz="2400" dirty="0">
                <a:latin typeface="微軟正黑體" panose="020B0604030504040204" pitchFamily="34" charset="-120"/>
                <a:ea typeface="微軟正黑體" panose="020B0604030504040204" pitchFamily="34" charset="-120"/>
              </a:rPr>
              <a:t>1102</a:t>
            </a:r>
            <a:r>
              <a:rPr lang="zh-TW" altLang="en-US" sz="2400" dirty="0">
                <a:latin typeface="微軟正黑體" panose="020B0604030504040204" pitchFamily="34" charset="-120"/>
                <a:ea typeface="微軟正黑體" panose="020B0604030504040204" pitchFamily="34" charset="-120"/>
              </a:rPr>
              <a:t>名；</a:t>
            </a:r>
            <a:r>
              <a:rPr lang="en-US" altLang="zh-TW" sz="2400" dirty="0">
                <a:latin typeface="微軟正黑體" panose="020B0604030504040204" pitchFamily="34" charset="-120"/>
                <a:ea typeface="微軟正黑體" panose="020B0604030504040204" pitchFamily="34" charset="-120"/>
              </a:rPr>
              <a:t>114</a:t>
            </a:r>
            <a:r>
              <a:rPr lang="zh-TW" altLang="en-US" sz="2400" dirty="0">
                <a:latin typeface="微軟正黑體" panose="020B0604030504040204" pitchFamily="34" charset="-120"/>
                <a:ea typeface="微軟正黑體" panose="020B0604030504040204" pitchFamily="34" charset="-120"/>
              </a:rPr>
              <a:t>學年度</a:t>
            </a:r>
            <a:r>
              <a:rPr lang="en-US" altLang="zh-TW" sz="2400">
                <a:latin typeface="微軟正黑體" panose="020B0604030504040204" pitchFamily="34" charset="-120"/>
                <a:ea typeface="微軟正黑體" panose="020B0604030504040204" pitchFamily="34" charset="-120"/>
              </a:rPr>
              <a:t>1141</a:t>
            </a:r>
            <a:r>
              <a:rPr lang="zh-TW" altLang="en-US" sz="2400">
                <a:latin typeface="微軟正黑體" panose="020B0604030504040204" pitchFamily="34" charset="-120"/>
                <a:ea typeface="微軟正黑體" panose="020B0604030504040204" pitchFamily="34" charset="-120"/>
              </a:rPr>
              <a:t>名</a:t>
            </a:r>
            <a:r>
              <a:rPr lang="en-US" altLang="zh-TW" sz="1000" dirty="0">
                <a:latin typeface="微軟正黑體" panose="020B0604030504040204" pitchFamily="34" charset="-120"/>
                <a:ea typeface="微軟正黑體" panose="020B0604030504040204" pitchFamily="34" charset="-120"/>
              </a:rPr>
              <a:t>(</a:t>
            </a:r>
            <a:r>
              <a:rPr lang="zh-TW" altLang="en-US" sz="1000" dirty="0">
                <a:solidFill>
                  <a:srgbClr val="0000FF"/>
                </a:solidFill>
                <a:latin typeface="微軟正黑體" panose="020B0604030504040204" pitchFamily="34" charset="-120"/>
                <a:ea typeface="微軟正黑體" panose="020B0604030504040204" pitchFamily="34" charset="-120"/>
              </a:rPr>
              <a:t>統計至</a:t>
            </a:r>
            <a:r>
              <a:rPr lang="en-US" altLang="zh-TW" sz="1000" dirty="0">
                <a:solidFill>
                  <a:srgbClr val="0000FF"/>
                </a:solidFill>
                <a:latin typeface="微軟正黑體" panose="020B0604030504040204" pitchFamily="34" charset="-120"/>
                <a:ea typeface="微軟正黑體" panose="020B0604030504040204" pitchFamily="34" charset="-120"/>
              </a:rPr>
              <a:t>2/7</a:t>
            </a:r>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EA8F7B22-92B7-039B-F918-7BBBC140429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392375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30164" y="581407"/>
            <a:ext cx="9357936" cy="1143000"/>
          </a:xfrm>
        </p:spPr>
        <p:txBody>
          <a:bodyPr>
            <a:normAutofit/>
          </a:bodyPr>
          <a:lstStyle/>
          <a:p>
            <a:pPr eaLnBrk="1" hangingPunct="1"/>
            <a:r>
              <a:rPr lang="zh-TW" altLang="en-US" dirty="0">
                <a:latin typeface="+mj-ea"/>
                <a:cs typeface="Arial" panose="020B0604020202020204" pitchFamily="34" charset="0"/>
              </a:rPr>
              <a:t>二、博士班、碩士班（含在職專班）入學考試</a:t>
            </a:r>
            <a:endParaRPr lang="zh-TW" altLang="en-US" sz="4000" dirty="0">
              <a:cs typeface="Arial" panose="020B0604020202020204" pitchFamily="34" charset="0"/>
            </a:endParaRPr>
          </a:p>
        </p:txBody>
      </p:sp>
      <p:sp>
        <p:nvSpPr>
          <p:cNvPr id="5123" name="Rectangle 3"/>
          <p:cNvSpPr>
            <a:spLocks noGrp="1" noChangeArrowheads="1"/>
          </p:cNvSpPr>
          <p:nvPr>
            <p:ph idx="1"/>
          </p:nvPr>
        </p:nvSpPr>
        <p:spPr>
          <a:xfrm>
            <a:off x="1938278" y="2030238"/>
            <a:ext cx="9149822" cy="2578834"/>
          </a:xfrm>
        </p:spPr>
        <p:txBody>
          <a:bodyPr>
            <a:noAutofit/>
          </a:bodyPr>
          <a:lstStyle/>
          <a:p>
            <a:pPr marL="0" lv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考試日期：</a:t>
            </a:r>
            <a:r>
              <a:rPr lang="en-US" altLang="zh-TW" sz="2800" dirty="0">
                <a:solidFill>
                  <a:prstClr val="black">
                    <a:lumMod val="75000"/>
                    <a:lumOff val="25000"/>
                  </a:prstClr>
                </a:solidFill>
                <a:latin typeface="微軟正黑體" panose="020B0604030504040204" pitchFamily="34" charset="-120"/>
              </a:rPr>
              <a:t>114.4.12</a:t>
            </a:r>
            <a:r>
              <a:rPr lang="zh-TW" altLang="en-US" sz="2800" dirty="0">
                <a:solidFill>
                  <a:prstClr val="black">
                    <a:lumMod val="75000"/>
                    <a:lumOff val="25000"/>
                  </a:prstClr>
                </a:solidFill>
                <a:latin typeface="微軟正黑體" panose="020B0604030504040204" pitchFamily="34" charset="-120"/>
              </a:rPr>
              <a:t>（六）</a:t>
            </a:r>
          </a:p>
          <a:p>
            <a:pPr marL="0" lv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報名日期：</a:t>
            </a:r>
            <a:r>
              <a:rPr lang="en-US" altLang="zh-TW" sz="2800" dirty="0">
                <a:solidFill>
                  <a:prstClr val="black">
                    <a:lumMod val="75000"/>
                    <a:lumOff val="25000"/>
                  </a:prstClr>
                </a:solidFill>
                <a:latin typeface="微軟正黑體" panose="020B0604030504040204" pitchFamily="34" charset="-120"/>
              </a:rPr>
              <a:t>114.2.17</a:t>
            </a:r>
            <a:r>
              <a:rPr lang="zh-TW" altLang="en-US" sz="2800" dirty="0">
                <a:solidFill>
                  <a:prstClr val="black">
                    <a:lumMod val="75000"/>
                    <a:lumOff val="25000"/>
                  </a:prstClr>
                </a:solidFill>
                <a:latin typeface="微軟正黑體" panose="020B0604030504040204" pitchFamily="34" charset="-120"/>
              </a:rPr>
              <a:t> （一） ～</a:t>
            </a:r>
            <a:r>
              <a:rPr lang="en-US" altLang="zh-TW" sz="2800" dirty="0">
                <a:solidFill>
                  <a:prstClr val="black">
                    <a:lumMod val="75000"/>
                    <a:lumOff val="25000"/>
                  </a:prstClr>
                </a:solidFill>
                <a:latin typeface="微軟正黑體" panose="020B0604030504040204" pitchFamily="34" charset="-120"/>
              </a:rPr>
              <a:t>3.4</a:t>
            </a:r>
            <a:r>
              <a:rPr lang="zh-TW" altLang="en-US" sz="2800" dirty="0">
                <a:solidFill>
                  <a:prstClr val="black">
                    <a:lumMod val="75000"/>
                    <a:lumOff val="25000"/>
                  </a:prstClr>
                </a:solidFill>
                <a:latin typeface="微軟正黑體" panose="020B0604030504040204" pitchFamily="34" charset="-120"/>
              </a:rPr>
              <a:t>（二）</a:t>
            </a:r>
          </a:p>
          <a:p>
            <a:pPr marL="0" lv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報名方式：網路線上報名</a:t>
            </a:r>
          </a:p>
          <a:p>
            <a:pPr lvl="0">
              <a:lnSpc>
                <a:spcPct val="120000"/>
              </a:lnSpc>
              <a:buClr>
                <a:srgbClr val="A53010"/>
              </a:buClr>
              <a:defRPr/>
            </a:pPr>
            <a:endParaRPr lang="zh-TW" altLang="en-US" sz="2400" dirty="0">
              <a:solidFill>
                <a:prstClr val="black">
                  <a:lumMod val="75000"/>
                  <a:lumOff val="25000"/>
                </a:prstClr>
              </a:solidFill>
              <a:latin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EA8F7B22-92B7-039B-F918-7BBBC140429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291548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7620" y="692618"/>
            <a:ext cx="7993063" cy="1143000"/>
          </a:xfrm>
        </p:spPr>
        <p:txBody>
          <a:bodyPr>
            <a:normAutofit/>
          </a:bodyPr>
          <a:lstStyle/>
          <a:p>
            <a:pPr eaLnBrk="1" hangingPunct="1"/>
            <a:r>
              <a:rPr lang="zh-TW" altLang="en-US" dirty="0">
                <a:latin typeface="+mj-ea"/>
                <a:cs typeface="Arial" panose="020B0604020202020204" pitchFamily="34" charset="0"/>
              </a:rPr>
              <a:t>三、體育學系進修學士班招生考試</a:t>
            </a:r>
          </a:p>
        </p:txBody>
      </p:sp>
      <p:sp>
        <p:nvSpPr>
          <p:cNvPr id="6147" name="Rectangle 3"/>
          <p:cNvSpPr>
            <a:spLocks noGrp="1" noChangeArrowheads="1"/>
          </p:cNvSpPr>
          <p:nvPr>
            <p:ph idx="1"/>
          </p:nvPr>
        </p:nvSpPr>
        <p:spPr>
          <a:xfrm>
            <a:off x="2279651" y="2120871"/>
            <a:ext cx="8609902" cy="3012723"/>
          </a:xfrm>
        </p:spPr>
        <p:txBody>
          <a:bodyPr>
            <a:normAutofit/>
          </a:bodyPr>
          <a:lstStyle/>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考試日期：</a:t>
            </a:r>
            <a:r>
              <a:rPr lang="en-US" altLang="zh-TW" sz="2800" dirty="0">
                <a:solidFill>
                  <a:prstClr val="black">
                    <a:lumMod val="75000"/>
                    <a:lumOff val="25000"/>
                  </a:prstClr>
                </a:solidFill>
                <a:latin typeface="微軟正黑體" panose="020B0604030504040204" pitchFamily="34" charset="-120"/>
              </a:rPr>
              <a:t>114.6.28</a:t>
            </a:r>
            <a:r>
              <a:rPr lang="zh-TW" altLang="en-US" sz="2800" dirty="0">
                <a:solidFill>
                  <a:prstClr val="black">
                    <a:lumMod val="75000"/>
                    <a:lumOff val="25000"/>
                  </a:prstClr>
                </a:solidFill>
                <a:latin typeface="微軟正黑體" panose="020B0604030504040204" pitchFamily="34" charset="-120"/>
              </a:rPr>
              <a:t>（六）～</a:t>
            </a:r>
            <a:r>
              <a:rPr lang="en-US" altLang="zh-TW" sz="2800" dirty="0">
                <a:solidFill>
                  <a:prstClr val="black">
                    <a:lumMod val="75000"/>
                    <a:lumOff val="25000"/>
                  </a:prstClr>
                </a:solidFill>
                <a:latin typeface="微軟正黑體" panose="020B0604030504040204" pitchFamily="34" charset="-120"/>
              </a:rPr>
              <a:t>6.29</a:t>
            </a:r>
            <a:r>
              <a:rPr lang="zh-TW" altLang="en-US" sz="2800" dirty="0">
                <a:solidFill>
                  <a:prstClr val="black">
                    <a:lumMod val="75000"/>
                    <a:lumOff val="25000"/>
                  </a:prstClr>
                </a:solidFill>
                <a:latin typeface="微軟正黑體" panose="020B0604030504040204" pitchFamily="34" charset="-120"/>
              </a:rPr>
              <a:t>（日）</a:t>
            </a:r>
          </a:p>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報名日期：</a:t>
            </a:r>
            <a:r>
              <a:rPr lang="en-US" altLang="zh-TW" sz="2800" dirty="0">
                <a:solidFill>
                  <a:prstClr val="black">
                    <a:lumMod val="75000"/>
                    <a:lumOff val="25000"/>
                  </a:prstClr>
                </a:solidFill>
                <a:latin typeface="微軟正黑體" panose="020B0604030504040204" pitchFamily="34" charset="-120"/>
              </a:rPr>
              <a:t>114.4.28</a:t>
            </a:r>
            <a:r>
              <a:rPr lang="zh-TW" altLang="en-US" sz="2800" dirty="0">
                <a:solidFill>
                  <a:prstClr val="black">
                    <a:lumMod val="75000"/>
                    <a:lumOff val="25000"/>
                  </a:prstClr>
                </a:solidFill>
                <a:latin typeface="微軟正黑體" panose="020B0604030504040204" pitchFamily="34" charset="-120"/>
              </a:rPr>
              <a:t>（一）～</a:t>
            </a:r>
            <a:r>
              <a:rPr lang="en-US" altLang="zh-TW" sz="2800" dirty="0">
                <a:solidFill>
                  <a:prstClr val="black">
                    <a:lumMod val="75000"/>
                    <a:lumOff val="25000"/>
                  </a:prstClr>
                </a:solidFill>
                <a:latin typeface="微軟正黑體" panose="020B0604030504040204" pitchFamily="34" charset="-120"/>
              </a:rPr>
              <a:t>5.12</a:t>
            </a:r>
            <a:r>
              <a:rPr lang="zh-TW" altLang="en-US" sz="2800" dirty="0">
                <a:solidFill>
                  <a:prstClr val="black">
                    <a:lumMod val="75000"/>
                    <a:lumOff val="25000"/>
                  </a:prstClr>
                </a:solidFill>
                <a:latin typeface="微軟正黑體" panose="020B0604030504040204" pitchFamily="34" charset="-120"/>
              </a:rPr>
              <a:t>（一）</a:t>
            </a:r>
          </a:p>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報名方式：網路線上報名</a:t>
            </a:r>
          </a:p>
        </p:txBody>
      </p:sp>
      <p:sp>
        <p:nvSpPr>
          <p:cNvPr id="2" name="投影片編號版面配置區 1">
            <a:extLst>
              <a:ext uri="{FF2B5EF4-FFF2-40B4-BE49-F238E27FC236}">
                <a16:creationId xmlns:a16="http://schemas.microsoft.com/office/drawing/2014/main" id="{16BB6AD4-542F-046F-D57F-11AD6D7DAA8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8009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0397B8-A128-F453-0175-89851B1753E1}"/>
              </a:ext>
            </a:extLst>
          </p:cNvPr>
          <p:cNvSpPr>
            <a:spLocks noGrp="1"/>
          </p:cNvSpPr>
          <p:nvPr>
            <p:ph type="title"/>
          </p:nvPr>
        </p:nvSpPr>
        <p:spPr>
          <a:xfrm>
            <a:off x="1880002" y="811993"/>
            <a:ext cx="7804135" cy="634239"/>
          </a:xfrm>
        </p:spPr>
        <p:txBody>
          <a:bodyPr>
            <a:normAutofit fontScale="90000"/>
          </a:bodyPr>
          <a:lstStyle/>
          <a:p>
            <a:r>
              <a:rPr lang="zh-TW" altLang="en-US" sz="4000" dirty="0">
                <a:latin typeface="+mj-ea"/>
                <a:cs typeface="Arial" panose="020B0604020202020204" pitchFamily="34" charset="0"/>
              </a:rPr>
              <a:t>四、學士班暑假轉學考試</a:t>
            </a:r>
          </a:p>
        </p:txBody>
      </p:sp>
      <p:sp>
        <p:nvSpPr>
          <p:cNvPr id="4" name="投影片編號版面配置區 3">
            <a:extLst>
              <a:ext uri="{FF2B5EF4-FFF2-40B4-BE49-F238E27FC236}">
                <a16:creationId xmlns:a16="http://schemas.microsoft.com/office/drawing/2014/main" id="{45A8110C-A0CC-7F23-B312-B4C0F3DBACE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
        <p:nvSpPr>
          <p:cNvPr id="8" name="內容版面配置區 7">
            <a:extLst>
              <a:ext uri="{FF2B5EF4-FFF2-40B4-BE49-F238E27FC236}">
                <a16:creationId xmlns:a16="http://schemas.microsoft.com/office/drawing/2014/main" id="{6C840725-E1AB-4565-B449-BD6684C44722}"/>
              </a:ext>
            </a:extLst>
          </p:cNvPr>
          <p:cNvSpPr>
            <a:spLocks noGrp="1"/>
          </p:cNvSpPr>
          <p:nvPr>
            <p:ph idx="1"/>
          </p:nvPr>
        </p:nvSpPr>
        <p:spPr>
          <a:xfrm>
            <a:off x="2507862" y="1972962"/>
            <a:ext cx="7176275" cy="3340443"/>
          </a:xfrm>
        </p:spPr>
        <p:txBody>
          <a:bodyPr/>
          <a:lstStyle/>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考試日期：</a:t>
            </a:r>
            <a:r>
              <a:rPr lang="en-US" altLang="zh-TW" sz="2800" dirty="0">
                <a:solidFill>
                  <a:prstClr val="black">
                    <a:lumMod val="75000"/>
                    <a:lumOff val="25000"/>
                  </a:prstClr>
                </a:solidFill>
                <a:latin typeface="微軟正黑體" panose="020B0604030504040204" pitchFamily="34" charset="-120"/>
              </a:rPr>
              <a:t>114.6.28</a:t>
            </a:r>
            <a:r>
              <a:rPr lang="zh-TW" altLang="en-US" sz="2800" dirty="0">
                <a:solidFill>
                  <a:prstClr val="black">
                    <a:lumMod val="75000"/>
                    <a:lumOff val="25000"/>
                  </a:prstClr>
                </a:solidFill>
                <a:latin typeface="微軟正黑體" panose="020B0604030504040204" pitchFamily="34" charset="-120"/>
              </a:rPr>
              <a:t>（六）</a:t>
            </a:r>
          </a:p>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報名日期：</a:t>
            </a:r>
            <a:r>
              <a:rPr lang="en-US" altLang="zh-TW" sz="2800" dirty="0">
                <a:solidFill>
                  <a:prstClr val="black">
                    <a:lumMod val="75000"/>
                    <a:lumOff val="25000"/>
                  </a:prstClr>
                </a:solidFill>
                <a:latin typeface="微軟正黑體" panose="020B0604030504040204" pitchFamily="34" charset="-120"/>
              </a:rPr>
              <a:t>114.5.16</a:t>
            </a:r>
            <a:r>
              <a:rPr lang="zh-TW" altLang="en-US" sz="2800" dirty="0">
                <a:solidFill>
                  <a:prstClr val="black">
                    <a:lumMod val="75000"/>
                    <a:lumOff val="25000"/>
                  </a:prstClr>
                </a:solidFill>
                <a:latin typeface="微軟正黑體" panose="020B0604030504040204" pitchFamily="34" charset="-120"/>
              </a:rPr>
              <a:t>（五）～</a:t>
            </a:r>
            <a:r>
              <a:rPr lang="en-US" altLang="zh-TW" sz="2800" dirty="0">
                <a:solidFill>
                  <a:prstClr val="black">
                    <a:lumMod val="75000"/>
                    <a:lumOff val="25000"/>
                  </a:prstClr>
                </a:solidFill>
                <a:latin typeface="微軟正黑體" panose="020B0604030504040204" pitchFamily="34" charset="-120"/>
              </a:rPr>
              <a:t>5.23</a:t>
            </a:r>
            <a:r>
              <a:rPr lang="zh-TW" altLang="en-US" sz="2800" dirty="0">
                <a:solidFill>
                  <a:prstClr val="black">
                    <a:lumMod val="75000"/>
                    <a:lumOff val="25000"/>
                  </a:prstClr>
                </a:solidFill>
                <a:latin typeface="微軟正黑體" panose="020B0604030504040204" pitchFamily="34" charset="-120"/>
              </a:rPr>
              <a:t>（五）</a:t>
            </a:r>
          </a:p>
          <a:p>
            <a:pPr marL="0" indent="0">
              <a:lnSpc>
                <a:spcPct val="120000"/>
              </a:lnSpc>
              <a:spcBef>
                <a:spcPts val="600"/>
              </a:spcBef>
              <a:spcAft>
                <a:spcPts val="600"/>
              </a:spcAft>
              <a:buClr>
                <a:srgbClr val="A53010"/>
              </a:buClr>
              <a:buNone/>
              <a:defRPr/>
            </a:pPr>
            <a:r>
              <a:rPr lang="zh-TW" altLang="en-US" sz="2800" dirty="0">
                <a:solidFill>
                  <a:prstClr val="black">
                    <a:lumMod val="75000"/>
                    <a:lumOff val="25000"/>
                  </a:prstClr>
                </a:solidFill>
                <a:latin typeface="微軟正黑體" panose="020B0604030504040204" pitchFamily="34" charset="-120"/>
              </a:rPr>
              <a:t>報名方式：網路線上報名</a:t>
            </a:r>
          </a:p>
          <a:p>
            <a:pPr marL="0" indent="0">
              <a:buNone/>
            </a:pPr>
            <a:endParaRPr lang="zh-TW" altLang="en-US" sz="2400" dirty="0">
              <a:solidFill>
                <a:prstClr val="black">
                  <a:lumMod val="75000"/>
                  <a:lumOff val="25000"/>
                </a:prstClr>
              </a:solidFill>
              <a:latin typeface="微軟正黑體" panose="020B0604030504040204" pitchFamily="34" charset="-120"/>
            </a:endParaRPr>
          </a:p>
        </p:txBody>
      </p:sp>
    </p:spTree>
    <p:extLst>
      <p:ext uri="{BB962C8B-B14F-4D97-AF65-F5344CB8AC3E}">
        <p14:creationId xmlns:p14="http://schemas.microsoft.com/office/powerpoint/2010/main" val="3599391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1804086" y="1789133"/>
            <a:ext cx="80071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5000"/>
              <a:buFont typeface="Wingdings" panose="05000000000000000000" pitchFamily="2" charset="2"/>
              <a:buChar char="n"/>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55000"/>
              <a:buFont typeface="Wingdings" panose="05000000000000000000" pitchFamily="2" charset="2"/>
              <a:buChar char="n"/>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zh-TW" altLang="en-US" sz="3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Arial" panose="020B0604020202020204" pitchFamily="34" charset="0"/>
              </a:rPr>
              <a:t>相關訊息請查閱招生專區網頁</a:t>
            </a:r>
            <a:endParaRPr kumimoji="1" lang="en-US" altLang="zh-TW" sz="3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 name="投影片編號版面配置區 1">
            <a:extLst>
              <a:ext uri="{FF2B5EF4-FFF2-40B4-BE49-F238E27FC236}">
                <a16:creationId xmlns:a16="http://schemas.microsoft.com/office/drawing/2014/main" id="{AE69C499-C8D3-0E6F-F767-25E16AD9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514E30-B6DF-494D-9DC6-54DA0B2EA046}"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pic>
        <p:nvPicPr>
          <p:cNvPr id="4" name="圖片 3">
            <a:extLst>
              <a:ext uri="{FF2B5EF4-FFF2-40B4-BE49-F238E27FC236}">
                <a16:creationId xmlns:a16="http://schemas.microsoft.com/office/drawing/2014/main" id="{86B1B049-B94D-4CB8-9DC5-B35ECFB20350}"/>
              </a:ext>
            </a:extLst>
          </p:cNvPr>
          <p:cNvPicPr>
            <a:picLocks noChangeAspect="1"/>
          </p:cNvPicPr>
          <p:nvPr/>
        </p:nvPicPr>
        <p:blipFill>
          <a:blip r:embed="rId3"/>
          <a:stretch>
            <a:fillRect/>
          </a:stretch>
        </p:blipFill>
        <p:spPr>
          <a:xfrm>
            <a:off x="2922757" y="2932133"/>
            <a:ext cx="6346486" cy="993734"/>
          </a:xfrm>
          <a:prstGeom prst="rect">
            <a:avLst/>
          </a:prstGeom>
        </p:spPr>
      </p:pic>
    </p:spTree>
    <p:extLst>
      <p:ext uri="{BB962C8B-B14F-4D97-AF65-F5344CB8AC3E}">
        <p14:creationId xmlns:p14="http://schemas.microsoft.com/office/powerpoint/2010/main" val="69269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528" y="0"/>
            <a:ext cx="7620000" cy="1143000"/>
          </a:xfrm>
        </p:spPr>
        <p:txBody>
          <a:bodyPr/>
          <a:lstStyle/>
          <a:p>
            <a:r>
              <a:rPr lang="zh-TW" altLang="en-US" u="sng" dirty="0">
                <a:latin typeface="+mj-ea"/>
                <a:cs typeface="Arial" panose="020B0604020202020204" pitchFamily="34" charset="0"/>
              </a:rPr>
              <a:t>學生</a:t>
            </a:r>
            <a:r>
              <a:rPr lang="zh-TW" altLang="en-US" dirty="0">
                <a:latin typeface="+mj-ea"/>
                <a:cs typeface="Arial" panose="020B0604020202020204" pitchFamily="34" charset="0"/>
              </a:rPr>
              <a:t>選課期程暨注意事項</a:t>
            </a:r>
          </a:p>
        </p:txBody>
      </p:sp>
      <p:sp>
        <p:nvSpPr>
          <p:cNvPr id="3" name="內容版面配置區 2"/>
          <p:cNvSpPr>
            <a:spLocks noGrp="1"/>
          </p:cNvSpPr>
          <p:nvPr>
            <p:ph idx="1"/>
          </p:nvPr>
        </p:nvSpPr>
        <p:spPr>
          <a:xfrm>
            <a:off x="1524000" y="1266669"/>
            <a:ext cx="7620000" cy="5330683"/>
          </a:xfrm>
        </p:spPr>
        <p:txBody>
          <a:bodyPr>
            <a:normAutofit/>
          </a:bodyPr>
          <a:lstStyle/>
          <a:p>
            <a:r>
              <a:rPr lang="zh-TW" altLang="en-US" sz="2000" dirty="0">
                <a:latin typeface="Arial" panose="020B0604020202020204" pitchFamily="34" charset="0"/>
                <a:cs typeface="Arial" panose="020B0604020202020204" pitchFamily="34" charset="0"/>
              </a:rPr>
              <a:t>依</a:t>
            </a:r>
            <a:r>
              <a:rPr lang="en-US" altLang="zh-TW" sz="2000" dirty="0">
                <a:latin typeface="Arial" panose="020B0604020202020204" pitchFamily="34" charset="0"/>
                <a:cs typeface="Arial" panose="020B0604020202020204" pitchFamily="34" charset="0"/>
              </a:rPr>
              <a:t>107.10.31 107</a:t>
            </a:r>
            <a:r>
              <a:rPr lang="zh-TW" altLang="en-US" sz="2000" dirty="0">
                <a:latin typeface="Arial" panose="020B0604020202020204" pitchFamily="34" charset="0"/>
                <a:cs typeface="Arial" panose="020B0604020202020204" pitchFamily="34" charset="0"/>
              </a:rPr>
              <a:t>學年度第</a:t>
            </a:r>
            <a:r>
              <a:rPr lang="en-US" altLang="zh-TW" sz="2000" dirty="0">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次行政會議指示，</a:t>
            </a:r>
            <a:r>
              <a:rPr lang="zh-TW" altLang="en-US" sz="2000" u="sng" dirty="0">
                <a:solidFill>
                  <a:srgbClr val="FF0000"/>
                </a:solidFill>
                <a:latin typeface="Arial" panose="020B0604020202020204" pitchFamily="34" charset="0"/>
                <a:cs typeface="Arial" panose="020B0604020202020204" pitchFamily="34" charset="0"/>
              </a:rPr>
              <a:t>除因不可抗力之因素外</a:t>
            </a:r>
            <a:r>
              <a:rPr lang="zh-TW" altLang="en-US" sz="2000" u="sng" dirty="0">
                <a:latin typeface="Arial" panose="020B0604020202020204" pitchFamily="34" charset="0"/>
                <a:cs typeface="Arial" panose="020B0604020202020204" pitchFamily="34" charset="0"/>
              </a:rPr>
              <a:t>，</a:t>
            </a:r>
            <a:r>
              <a:rPr lang="zh-TW" altLang="en-US" sz="2000" u="sng" dirty="0">
                <a:solidFill>
                  <a:srgbClr val="FF0000"/>
                </a:solidFill>
                <a:latin typeface="Arial" panose="020B0604020202020204" pitchFamily="34" charset="0"/>
                <a:cs typeface="Arial" panose="020B0604020202020204" pitchFamily="34" charset="0"/>
              </a:rPr>
              <a:t>若因其他個人因素於選課時間未選課</a:t>
            </a:r>
            <a:r>
              <a:rPr lang="zh-TW" altLang="en-US" sz="2000" u="sng" dirty="0">
                <a:latin typeface="Arial" panose="020B0604020202020204" pitchFamily="34" charset="0"/>
                <a:cs typeface="Arial" panose="020B0604020202020204" pitchFamily="34" charset="0"/>
              </a:rPr>
              <a:t>，</a:t>
            </a:r>
            <a:r>
              <a:rPr lang="zh-TW" altLang="en-US" sz="2000" u="sng" dirty="0">
                <a:solidFill>
                  <a:srgbClr val="FF0000"/>
                </a:solidFill>
                <a:latin typeface="Arial" panose="020B0604020202020204" pitchFamily="34" charset="0"/>
                <a:cs typeface="Arial" panose="020B0604020202020204" pitchFamily="34" charset="0"/>
              </a:rPr>
              <a:t>不予同意</a:t>
            </a:r>
            <a:r>
              <a:rPr lang="zh-TW" altLang="en-US" sz="2000" dirty="0">
                <a:latin typeface="Arial" panose="020B0604020202020204" pitchFamily="34" charset="0"/>
                <a:cs typeface="Arial" panose="020B0604020202020204" pitchFamily="34" charset="0"/>
              </a:rPr>
              <a:t>於選課時間結束後所提出加退課程之</a:t>
            </a:r>
            <a:r>
              <a:rPr lang="zh-TW" altLang="en-US" sz="2000" u="sng" dirty="0">
                <a:solidFill>
                  <a:srgbClr val="FF0000"/>
                </a:solidFill>
                <a:latin typeface="Arial" panose="020B0604020202020204" pitchFamily="34" charset="0"/>
                <a:cs typeface="Arial" panose="020B0604020202020204" pitchFamily="34" charset="0"/>
              </a:rPr>
              <a:t>請核申請</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sz="2000" dirty="0">
              <a:latin typeface="Arial" panose="020B0604020202020204" pitchFamily="34" charset="0"/>
              <a:cs typeface="Arial" panose="020B0604020202020204" pitchFamily="34" charset="0"/>
            </a:endParaRPr>
          </a:p>
          <a:p>
            <a:r>
              <a:rPr lang="zh-TW" altLang="en-US" sz="2000" dirty="0">
                <a:latin typeface="Arial" panose="020B0604020202020204" pitchFamily="34" charset="0"/>
                <a:cs typeface="Arial" panose="020B0604020202020204" pitchFamily="34" charset="0"/>
              </a:rPr>
              <a:t>依</a:t>
            </a:r>
            <a:r>
              <a:rPr lang="en-US" altLang="zh-TW" sz="2000" dirty="0">
                <a:latin typeface="Arial" panose="020B0604020202020204" pitchFamily="34" charset="0"/>
                <a:cs typeface="Arial" panose="020B0604020202020204" pitchFamily="34" charset="0"/>
              </a:rPr>
              <a:t>107.11.14 107</a:t>
            </a:r>
            <a:r>
              <a:rPr lang="zh-TW" altLang="en-US" sz="2000" dirty="0">
                <a:latin typeface="Arial" panose="020B0604020202020204" pitchFamily="34" charset="0"/>
                <a:cs typeface="Arial" panose="020B0604020202020204" pitchFamily="34" charset="0"/>
              </a:rPr>
              <a:t>學年度第</a:t>
            </a:r>
            <a:r>
              <a:rPr lang="en-US" altLang="zh-TW" sz="2000" dirty="0">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次教務會議決議，各教學單位以考量課程規劃為前提，將第三階段網路選課課程上限人數設定最大化。網路選課時間結束之後，</a:t>
            </a:r>
            <a:r>
              <a:rPr lang="zh-TW" altLang="en-US" sz="2000" u="sng" dirty="0">
                <a:solidFill>
                  <a:srgbClr val="FF0000"/>
                </a:solidFill>
                <a:latin typeface="Arial" panose="020B0604020202020204" pitchFamily="34" charset="0"/>
                <a:cs typeface="Arial" panose="020B0604020202020204" pitchFamily="34" charset="0"/>
              </a:rPr>
              <a:t>不受理人工加選已達人數上限課程之請核申請</a:t>
            </a:r>
            <a:r>
              <a:rPr lang="zh-TW" altLang="en-US" sz="2000" dirty="0">
                <a:latin typeface="Arial" panose="020B0604020202020204" pitchFamily="34" charset="0"/>
                <a:cs typeface="Arial" panose="020B0604020202020204" pitchFamily="34" charset="0"/>
              </a:rPr>
              <a:t>，以維護網路選課之公平性。</a:t>
            </a:r>
            <a:endParaRPr lang="en-US" altLang="zh-TW" sz="2000" dirty="0">
              <a:latin typeface="Arial" panose="020B0604020202020204" pitchFamily="34" charset="0"/>
              <a:cs typeface="Arial" panose="020B0604020202020204" pitchFamily="34" charset="0"/>
            </a:endParaRPr>
          </a:p>
          <a:p>
            <a:endParaRPr lang="en-US" altLang="zh-TW" sz="2000" dirty="0">
              <a:latin typeface="Arial" panose="020B0604020202020204" pitchFamily="34" charset="0"/>
              <a:cs typeface="Arial" panose="020B0604020202020204" pitchFamily="34" charset="0"/>
            </a:endParaRPr>
          </a:p>
          <a:p>
            <a:r>
              <a:rPr lang="zh-TW" altLang="en-US" sz="2000" dirty="0">
                <a:latin typeface="Arial" panose="020B0604020202020204" pitchFamily="34" charset="0"/>
                <a:cs typeface="Arial" panose="020B0604020202020204" pitchFamily="34" charset="0"/>
              </a:rPr>
              <a:t>依</a:t>
            </a:r>
            <a:r>
              <a:rPr lang="en-US" altLang="zh-TW" sz="2000" dirty="0">
                <a:latin typeface="Arial" panose="020B0604020202020204" pitchFamily="34" charset="0"/>
                <a:cs typeface="Arial" panose="020B0604020202020204" pitchFamily="34" charset="0"/>
              </a:rPr>
              <a:t>112.11.22</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112</a:t>
            </a:r>
            <a:r>
              <a:rPr lang="zh-TW" altLang="en-US" sz="2000" dirty="0">
                <a:latin typeface="Arial" panose="020B0604020202020204" pitchFamily="34" charset="0"/>
                <a:cs typeface="Arial" panose="020B0604020202020204" pitchFamily="34" charset="0"/>
              </a:rPr>
              <a:t>學年度第一學期校課程會議指示，教師若欲調整第三階段為人工選課方式，</a:t>
            </a:r>
            <a:r>
              <a:rPr lang="zh-TW" altLang="en-US" sz="2000" u="sng" dirty="0">
                <a:solidFill>
                  <a:srgbClr val="FF0000"/>
                </a:solidFill>
                <a:latin typeface="Arial" panose="020B0604020202020204" pitchFamily="34" charset="0"/>
                <a:cs typeface="Arial" panose="020B0604020202020204" pitchFamily="34" charset="0"/>
              </a:rPr>
              <a:t>須於第一階段選課前決定，惟其必須先於課程教學大綱註明。填具課程加選單，一門課以五人為限</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sz="2800" dirty="0">
              <a:ea typeface="微軟正黑體" panose="020B0604030504040204" pitchFamily="34" charset="-120"/>
              <a:cs typeface="Arial" panose="020B0604020202020204" pitchFamily="34" charset="0"/>
            </a:endParaRPr>
          </a:p>
        </p:txBody>
      </p:sp>
      <p:sp>
        <p:nvSpPr>
          <p:cNvPr id="5" name="投影片編號版面配置區 4">
            <a:extLst>
              <a:ext uri="{FF2B5EF4-FFF2-40B4-BE49-F238E27FC236}">
                <a16:creationId xmlns:a16="http://schemas.microsoft.com/office/drawing/2014/main" id="{62998D80-CEA2-7547-2A18-FD29CE5ECC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2291947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D8AEC02-15EA-44E9-8B36-FF9AA0AB71FB}"/>
              </a:ext>
            </a:extLst>
          </p:cNvPr>
          <p:cNvSpPr/>
          <p:nvPr/>
        </p:nvSpPr>
        <p:spPr>
          <a:xfrm>
            <a:off x="2044185" y="2328457"/>
            <a:ext cx="8261349" cy="2172390"/>
          </a:xfrm>
          <a:prstGeom prst="rect">
            <a:avLst/>
          </a:prstGeom>
        </p:spPr>
        <p:txBody>
          <a:bodyPr wrap="square">
            <a:spAutoFit/>
          </a:bodyPr>
          <a:lstStyle/>
          <a:p>
            <a:pPr marL="0" marR="0" lvl="0" indent="0" algn="ctr" defTabSz="914400" rtl="0" eaLnBrk="1" fontAlgn="auto" latinLnBrk="0" hangingPunct="1">
              <a:lnSpc>
                <a:spcPct val="150000"/>
              </a:lnSpc>
              <a:spcBef>
                <a:spcPts val="1200"/>
              </a:spcBef>
              <a:spcAft>
                <a:spcPts val="1200"/>
              </a:spcAft>
              <a:buClrTx/>
              <a:buSzTx/>
              <a:buFontTx/>
              <a:buNone/>
              <a:tabLst/>
              <a:defRPr/>
            </a:pPr>
            <a:r>
              <a:rPr kumimoji="0" lang="en-US" altLang="zh-TW" sz="4800" b="1" i="0" u="none" strike="noStrike" kern="0" cap="none" spc="-50" normalizeH="0" baseline="0" noProof="0" dirty="0">
                <a:ln>
                  <a:noFill/>
                </a:ln>
                <a:solidFill>
                  <a:srgbClr val="000000"/>
                </a:solidFill>
                <a:effectLst/>
                <a:uLnTx/>
                <a:uFillTx/>
                <a:latin typeface="Arial" panose="020B0604020202020204"/>
                <a:ea typeface="微軟正黑體" panose="020B0604030504040204" pitchFamily="34" charset="-120"/>
                <a:cs typeface="+mn-cs"/>
              </a:rPr>
              <a:t>113</a:t>
            </a:r>
            <a:r>
              <a:rPr kumimoji="0" lang="zh-TW" altLang="en-US" sz="4800" b="1" i="0" u="none" strike="noStrike" kern="0" cap="none" spc="-50" normalizeH="0" baseline="0" noProof="0" dirty="0">
                <a:ln>
                  <a:noFill/>
                </a:ln>
                <a:solidFill>
                  <a:srgbClr val="000000"/>
                </a:solidFill>
                <a:effectLst/>
                <a:uLnTx/>
                <a:uFillTx/>
                <a:latin typeface="Arial" panose="020B0604020202020204"/>
                <a:ea typeface="微軟正黑體" panose="020B0604030504040204" pitchFamily="34" charset="-120"/>
                <a:cs typeface="+mn-cs"/>
              </a:rPr>
              <a:t>學年度</a:t>
            </a:r>
            <a:br>
              <a:rPr kumimoji="0" lang="zh-TW" altLang="en-US" sz="5400" b="0" i="0" u="none" strike="noStrike" kern="0" cap="none" spc="0" normalizeH="0" baseline="0" noProof="0" dirty="0">
                <a:ln>
                  <a:noFill/>
                </a:ln>
                <a:solidFill>
                  <a:srgbClr val="000000"/>
                </a:solidFill>
                <a:effectLst/>
                <a:uLnTx/>
                <a:uFillTx/>
                <a:latin typeface="Arial" panose="020B0604020202020204"/>
                <a:ea typeface="微軟正黑體" panose="020B0604030504040204" pitchFamily="34" charset="-120"/>
                <a:cs typeface="+mn-cs"/>
              </a:rPr>
            </a:br>
            <a:r>
              <a:rPr kumimoji="0" lang="zh-TW" altLang="en-US" sz="4800" b="1" i="0" u="none" strike="noStrike" kern="0" cap="none" spc="-50" normalizeH="0" baseline="0" noProof="0" dirty="0">
                <a:ln>
                  <a:noFill/>
                </a:ln>
                <a:solidFill>
                  <a:srgbClr val="000000"/>
                </a:solidFill>
                <a:effectLst/>
                <a:uLnTx/>
                <a:uFillTx/>
                <a:latin typeface="Arial" panose="020B0604020202020204"/>
                <a:ea typeface="微軟正黑體" panose="020B0604030504040204" pitchFamily="34" charset="-120"/>
                <a:cs typeface="+mn-cs"/>
              </a:rPr>
              <a:t>招生專業化計畫</a:t>
            </a:r>
          </a:p>
        </p:txBody>
      </p:sp>
      <p:sp>
        <p:nvSpPr>
          <p:cNvPr id="2" name="投影片編號版面配置區 1">
            <a:extLst>
              <a:ext uri="{FF2B5EF4-FFF2-40B4-BE49-F238E27FC236}">
                <a16:creationId xmlns:a16="http://schemas.microsoft.com/office/drawing/2014/main" id="{8494D85E-5B27-5801-E45C-7E8C41A59BC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514E30-B6DF-494D-9DC6-54DA0B2EA046}" type="slidenum">
              <a:rPr kumimoji="0" lang="en-US" altLang="zh-TW" sz="2000" b="0" i="0" u="none" strike="noStrike" kern="1200" cap="none" spc="0" normalizeH="0" baseline="0" noProof="0" smtClean="0">
                <a:ln>
                  <a:noFill/>
                </a:ln>
                <a:solidFill>
                  <a:srgbClr val="000000"/>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TW" sz="2000" b="0" i="0" u="none" strike="noStrike" kern="1200" cap="none" spc="0" normalizeH="0" baseline="0" noProof="0">
              <a:ln>
                <a:noFill/>
              </a:ln>
              <a:solidFill>
                <a:srgbClr val="000000"/>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287212745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D50EBEF7-2677-4E13-84B1-46EF09BBFC6A}"/>
              </a:ext>
            </a:extLst>
          </p:cNvPr>
          <p:cNvSpPr txBox="1">
            <a:spLocks/>
          </p:cNvSpPr>
          <p:nvPr/>
        </p:nvSpPr>
        <p:spPr>
          <a:xfrm>
            <a:off x="2424114" y="476251"/>
            <a:ext cx="6911975" cy="828675"/>
          </a:xfrm>
          <a:prstGeom prst="rect">
            <a:avLst/>
          </a:prstGeom>
        </p:spPr>
        <p:txBody>
          <a:bodyPr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zh-TW" sz="3600" b="0" i="0" u="none" strike="noStrike" kern="1200" cap="none" spc="-5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Arial" panose="020B0604020202020204" pitchFamily="34" charset="0"/>
              </a:rPr>
              <a:t>113</a:t>
            </a:r>
            <a:r>
              <a:rPr kumimoji="0" lang="zh-TW" altLang="en-US" sz="3600" b="0" i="0" u="none" strike="noStrike" kern="1200" cap="none" spc="-5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Arial" panose="020B0604020202020204" pitchFamily="34" charset="0"/>
              </a:rPr>
              <a:t>學年度規劃作業時程</a:t>
            </a:r>
          </a:p>
        </p:txBody>
      </p:sp>
      <p:sp>
        <p:nvSpPr>
          <p:cNvPr id="6" name="內容版面配置區 2">
            <a:extLst>
              <a:ext uri="{FF2B5EF4-FFF2-40B4-BE49-F238E27FC236}">
                <a16:creationId xmlns:a16="http://schemas.microsoft.com/office/drawing/2014/main" id="{60A397FE-8F0B-4D46-85BB-050995302E2F}"/>
              </a:ext>
            </a:extLst>
          </p:cNvPr>
          <p:cNvSpPr txBox="1">
            <a:spLocks/>
          </p:cNvSpPr>
          <p:nvPr/>
        </p:nvSpPr>
        <p:spPr bwMode="auto">
          <a:xfrm>
            <a:off x="2152651" y="1563436"/>
            <a:ext cx="8984271" cy="407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23850" marR="0" lvl="0" indent="-342900" algn="l" defTabSz="457200" rtl="0" eaLnBrk="1" fontAlgn="auto" latinLnBrk="0" hangingPunct="1">
              <a:lnSpc>
                <a:spcPct val="150000"/>
              </a:lnSpc>
              <a:spcBef>
                <a:spcPts val="600"/>
              </a:spcBef>
              <a:spcAft>
                <a:spcPts val="600"/>
              </a:spcAft>
              <a:buClr>
                <a:srgbClr val="A53010"/>
              </a:buClr>
              <a:buSzTx/>
              <a:buFont typeface="Wingdings 3" charset="2"/>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配合</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114</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學年度申請入學作業期程：</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50000"/>
              </a:lnSpc>
              <a:spcBef>
                <a:spcPts val="600"/>
              </a:spcBef>
              <a:spcAft>
                <a:spcPts val="600"/>
              </a:spcAft>
              <a:buClr>
                <a:srgbClr val="A53010"/>
              </a:buClr>
              <a:buSzTx/>
              <a:buFont typeface="Calibri" panose="020F0502020204030204" pitchFamily="34"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★114</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年</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月前完成評分審核系統更新及修正。</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50000"/>
              </a:lnSpc>
              <a:spcBef>
                <a:spcPts val="600"/>
              </a:spcBef>
              <a:spcAft>
                <a:spcPts val="600"/>
              </a:spcAft>
              <a:buClr>
                <a:srgbClr val="A53010"/>
              </a:buClr>
              <a:buSzTx/>
              <a:buFont typeface="Calibri" panose="020F0502020204030204" pitchFamily="34" charset="0"/>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★114</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年</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3-4</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月辦理模擬審查暨評分審核系統教育訓練。</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50000"/>
              </a:lnSpc>
              <a:spcBef>
                <a:spcPts val="600"/>
              </a:spcBef>
              <a:spcAft>
                <a:spcPts val="600"/>
              </a:spcAft>
              <a:buClr>
                <a:srgbClr val="A53010"/>
              </a:buClr>
              <a:buSzTx/>
              <a:buFont typeface="Calibri" panose="020F0502020204030204" pitchFamily="34" charset="0"/>
              <a:buNone/>
              <a:tabLst/>
              <a:defRPr/>
            </a:pP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☉5</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月</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14</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日</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~5</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月</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19</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日：書面審查作業</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0" fontAlgn="base" latinLnBrk="0" hangingPunct="0">
              <a:lnSpc>
                <a:spcPct val="150000"/>
              </a:lnSpc>
              <a:spcBef>
                <a:spcPts val="600"/>
              </a:spcBef>
              <a:spcAft>
                <a:spcPts val="200"/>
              </a:spcAft>
              <a:buClr>
                <a:srgbClr val="CCCC99"/>
              </a:buClr>
              <a:buSzPct val="100000"/>
              <a:buFont typeface="Calibri" panose="020F0502020204030204" pitchFamily="34" charset="0"/>
              <a:buNone/>
              <a:tabLst/>
              <a:defRPr/>
            </a:pP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       ☉5</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月</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24</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日、</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25</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日：面試</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術科考試</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a:p>
            <a:pPr marL="417909" marR="0" lvl="0" indent="-417909" algn="l" defTabSz="914400" rtl="0" eaLnBrk="0" fontAlgn="base" latinLnBrk="0" hangingPunct="0">
              <a:lnSpc>
                <a:spcPct val="90000"/>
              </a:lnSpc>
              <a:spcBef>
                <a:spcPts val="1200"/>
              </a:spcBef>
              <a:spcAft>
                <a:spcPts val="200"/>
              </a:spcAft>
              <a:buClr>
                <a:srgbClr val="99CB38"/>
              </a:buClr>
              <a:buSzPct val="100000"/>
              <a:buFont typeface="+mj-lt"/>
              <a:buAutoNum type="arabicPeriod"/>
              <a:tabLst/>
              <a:defRPr/>
            </a:pPr>
            <a:endPar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p:txBody>
      </p:sp>
      <p:sp>
        <p:nvSpPr>
          <p:cNvPr id="2" name="投影片編號版面配置區 1">
            <a:extLst>
              <a:ext uri="{FF2B5EF4-FFF2-40B4-BE49-F238E27FC236}">
                <a16:creationId xmlns:a16="http://schemas.microsoft.com/office/drawing/2014/main" id="{05D96584-2C47-F037-F6CF-E48037786D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514E30-B6DF-494D-9DC6-54DA0B2EA046}" type="slidenum">
              <a:rPr kumimoji="0" lang="en-US" altLang="zh-TW" sz="2000" b="0" i="0" u="none" strike="noStrike" kern="1200" cap="none" spc="0" normalizeH="0" baseline="0" noProof="0" smtClean="0">
                <a:ln>
                  <a:noFill/>
                </a:ln>
                <a:solidFill>
                  <a:prstClr val="black"/>
                </a:solidFill>
                <a:effectLst/>
                <a:uLnTx/>
                <a:uFillTx/>
                <a:latin typeface="Arial" panose="020B0604020202020204"/>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TW" sz="2000" b="0" i="0" u="none" strike="noStrike" kern="1200" cap="none" spc="0" normalizeH="0" baseline="0" noProof="0">
              <a:ln>
                <a:noFill/>
              </a:ln>
              <a:solidFill>
                <a:prstClr val="black"/>
              </a:solidFill>
              <a:effectLst/>
              <a:uLnTx/>
              <a:uFillTx/>
              <a:latin typeface="Arial" panose="020B0604020202020204"/>
              <a:ea typeface="微軟正黑體" panose="020B0604030504040204" pitchFamily="34" charset="-120"/>
              <a:cs typeface="+mn-cs"/>
            </a:endParaRPr>
          </a:p>
        </p:txBody>
      </p:sp>
      <p:sp>
        <p:nvSpPr>
          <p:cNvPr id="5" name="內容版面配置區 2">
            <a:extLst>
              <a:ext uri="{FF2B5EF4-FFF2-40B4-BE49-F238E27FC236}">
                <a16:creationId xmlns:a16="http://schemas.microsoft.com/office/drawing/2014/main" id="{223976ED-78B5-4AC2-A385-85EFAA325189}"/>
              </a:ext>
            </a:extLst>
          </p:cNvPr>
          <p:cNvSpPr txBox="1">
            <a:spLocks/>
          </p:cNvSpPr>
          <p:nvPr/>
        </p:nvSpPr>
        <p:spPr bwMode="auto">
          <a:xfrm>
            <a:off x="1055078" y="5226204"/>
            <a:ext cx="11466642" cy="8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17909" marR="0" lvl="0" indent="-417909" algn="l" defTabSz="914400" rtl="0" eaLnBrk="0" fontAlgn="base" latinLnBrk="0" hangingPunct="0">
              <a:lnSpc>
                <a:spcPct val="90000"/>
              </a:lnSpc>
              <a:spcBef>
                <a:spcPts val="1200"/>
              </a:spcBef>
              <a:spcAft>
                <a:spcPts val="200"/>
              </a:spcAft>
              <a:buClr>
                <a:srgbClr val="99CB38"/>
              </a:buClr>
              <a:buSzPct val="100000"/>
              <a:buFont typeface="+mj-lt"/>
              <a:buAutoNum type="arabicPeriod"/>
              <a:tabLst/>
              <a:defRPr/>
            </a:pPr>
            <a:endParaRPr kumimoji="0" lang="zh-TW" altLang="en-US" sz="24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p:txBody>
      </p:sp>
    </p:spTree>
    <p:extLst>
      <p:ext uri="{BB962C8B-B14F-4D97-AF65-F5344CB8AC3E}">
        <p14:creationId xmlns:p14="http://schemas.microsoft.com/office/powerpoint/2010/main" val="2046341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C2C854-B9B4-66C6-E614-86A9AA25F5DB}"/>
              </a:ext>
            </a:extLst>
          </p:cNvPr>
          <p:cNvSpPr>
            <a:spLocks noGrp="1"/>
          </p:cNvSpPr>
          <p:nvPr>
            <p:ph type="title"/>
          </p:nvPr>
        </p:nvSpPr>
        <p:spPr>
          <a:xfrm>
            <a:off x="1640156" y="2788555"/>
            <a:ext cx="8911687" cy="1280890"/>
          </a:xfrm>
        </p:spPr>
        <p:txBody>
          <a:bodyPr>
            <a:normAutofit/>
          </a:bodyPr>
          <a:lstStyle/>
          <a:p>
            <a:pPr algn="ctr"/>
            <a:r>
              <a:rPr lang="zh-TW" altLang="en-US" sz="4800" b="1" dirty="0"/>
              <a:t>教學發展中心業務報告</a:t>
            </a:r>
          </a:p>
        </p:txBody>
      </p:sp>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Tree>
    <p:extLst>
      <p:ext uri="{BB962C8B-B14F-4D97-AF65-F5344CB8AC3E}">
        <p14:creationId xmlns:p14="http://schemas.microsoft.com/office/powerpoint/2010/main" val="3563667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grpSp>
        <p:nvGrpSpPr>
          <p:cNvPr id="6" name="群組 5">
            <a:extLst>
              <a:ext uri="{FF2B5EF4-FFF2-40B4-BE49-F238E27FC236}">
                <a16:creationId xmlns:a16="http://schemas.microsoft.com/office/drawing/2014/main" id="{7DE6EA82-6031-4C98-ADB8-5090A569CA08}"/>
              </a:ext>
            </a:extLst>
          </p:cNvPr>
          <p:cNvGrpSpPr/>
          <p:nvPr/>
        </p:nvGrpSpPr>
        <p:grpSpPr>
          <a:xfrm>
            <a:off x="2077645" y="302186"/>
            <a:ext cx="3234285" cy="547689"/>
            <a:chOff x="317486" y="310131"/>
            <a:chExt cx="4254515" cy="410767"/>
          </a:xfrm>
        </p:grpSpPr>
        <p:sp>
          <p:nvSpPr>
            <p:cNvPr id="7" name="Google Shape;4622;p74">
              <a:extLst>
                <a:ext uri="{FF2B5EF4-FFF2-40B4-BE49-F238E27FC236}">
                  <a16:creationId xmlns:a16="http://schemas.microsoft.com/office/drawing/2014/main" id="{60BEE260-92EE-4198-9C12-238844402E93}"/>
                </a:ext>
              </a:extLst>
            </p:cNvPr>
            <p:cNvSpPr/>
            <p:nvPr/>
          </p:nvSpPr>
          <p:spPr>
            <a:xfrm>
              <a:off x="317486" y="348579"/>
              <a:ext cx="4254514" cy="372319"/>
            </a:xfrm>
            <a:custGeom>
              <a:avLst/>
              <a:gdLst/>
              <a:ahLst/>
              <a:cxnLst/>
              <a:rect l="l" t="t" r="r" b="b"/>
              <a:pathLst>
                <a:path w="61678" h="9775" extrusionOk="0">
                  <a:moveTo>
                    <a:pt x="0" y="1"/>
                  </a:moveTo>
                  <a:lnTo>
                    <a:pt x="4137" y="4937"/>
                  </a:lnTo>
                  <a:lnTo>
                    <a:pt x="0" y="9774"/>
                  </a:lnTo>
                  <a:lnTo>
                    <a:pt x="61678" y="9774"/>
                  </a:lnTo>
                  <a:lnTo>
                    <a:pt x="57475" y="5371"/>
                  </a:lnTo>
                  <a:lnTo>
                    <a:pt x="61678" y="1"/>
                  </a:lnTo>
                  <a:close/>
                </a:path>
              </a:pathLst>
            </a:custGeom>
            <a:solidFill>
              <a:srgbClr val="FFBA4B">
                <a:alpha val="38200"/>
              </a:srgbClr>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 Placeholder 3">
              <a:extLst>
                <a:ext uri="{FF2B5EF4-FFF2-40B4-BE49-F238E27FC236}">
                  <a16:creationId xmlns:a16="http://schemas.microsoft.com/office/drawing/2014/main" id="{1ADA8AF2-3DAF-4716-A5E9-5858E3583CDE}"/>
                </a:ext>
              </a:extLst>
            </p:cNvPr>
            <p:cNvSpPr txBox="1">
              <a:spLocks/>
            </p:cNvSpPr>
            <p:nvPr/>
          </p:nvSpPr>
          <p:spPr>
            <a:xfrm>
              <a:off x="688379" y="310131"/>
              <a:ext cx="3883622" cy="372319"/>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ts val="0"/>
                </a:spcBef>
                <a:spcAft>
                  <a:spcPts val="0"/>
                </a:spcAft>
                <a:buClrTx/>
                <a:buSzTx/>
                <a:buFont typeface="Arial" pitchFamily="34" charset="0"/>
                <a:buNone/>
                <a:tabLst/>
                <a:defRPr/>
              </a:pPr>
              <a:r>
                <a:rPr kumimoji="0"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教師專業成長</a:t>
              </a:r>
              <a:endParaRPr kumimoji="0" lang="en-US" altLang="ko-KR"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3" name="群組 32">
            <a:extLst>
              <a:ext uri="{FF2B5EF4-FFF2-40B4-BE49-F238E27FC236}">
                <a16:creationId xmlns:a16="http://schemas.microsoft.com/office/drawing/2014/main" id="{F0CCA2F4-110A-4354-811C-3E519A653A44}"/>
              </a:ext>
            </a:extLst>
          </p:cNvPr>
          <p:cNvGrpSpPr/>
          <p:nvPr/>
        </p:nvGrpSpPr>
        <p:grpSpPr>
          <a:xfrm>
            <a:off x="824341" y="730237"/>
            <a:ext cx="10554897" cy="5397527"/>
            <a:chOff x="824341" y="730237"/>
            <a:chExt cx="10554897" cy="5397527"/>
          </a:xfrm>
        </p:grpSpPr>
        <p:grpSp>
          <p:nvGrpSpPr>
            <p:cNvPr id="34" name="群組 33">
              <a:extLst>
                <a:ext uri="{FF2B5EF4-FFF2-40B4-BE49-F238E27FC236}">
                  <a16:creationId xmlns:a16="http://schemas.microsoft.com/office/drawing/2014/main" id="{C1E3082F-3DED-458D-BD9C-EC171DA65993}"/>
                </a:ext>
              </a:extLst>
            </p:cNvPr>
            <p:cNvGrpSpPr/>
            <p:nvPr/>
          </p:nvGrpSpPr>
          <p:grpSpPr>
            <a:xfrm>
              <a:off x="834831" y="730237"/>
              <a:ext cx="10544407" cy="5397527"/>
              <a:chOff x="659459" y="1003500"/>
              <a:chExt cx="7908305" cy="4048145"/>
            </a:xfrm>
          </p:grpSpPr>
          <p:grpSp>
            <p:nvGrpSpPr>
              <p:cNvPr id="36" name="Group 14">
                <a:extLst>
                  <a:ext uri="{FF2B5EF4-FFF2-40B4-BE49-F238E27FC236}">
                    <a16:creationId xmlns:a16="http://schemas.microsoft.com/office/drawing/2014/main" id="{9EDBD1E0-D427-47C8-9F7A-B0310D4553AF}"/>
                  </a:ext>
                </a:extLst>
              </p:cNvPr>
              <p:cNvGrpSpPr>
                <a:grpSpLocks noChangeAspect="1"/>
              </p:cNvGrpSpPr>
              <p:nvPr/>
            </p:nvGrpSpPr>
            <p:grpSpPr>
              <a:xfrm>
                <a:off x="4017284" y="1003500"/>
                <a:ext cx="1178679" cy="4048145"/>
                <a:chOff x="4058860" y="987781"/>
                <a:chExt cx="1052368" cy="3696329"/>
              </a:xfrm>
            </p:grpSpPr>
            <p:sp>
              <p:nvSpPr>
                <p:cNvPr id="52" name="Rectangle 8">
                  <a:extLst>
                    <a:ext uri="{FF2B5EF4-FFF2-40B4-BE49-F238E27FC236}">
                      <a16:creationId xmlns:a16="http://schemas.microsoft.com/office/drawing/2014/main" id="{FF0ED20E-4278-4329-A419-C5CAE457FFB2}"/>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3" name="Rectangle 8">
                  <a:extLst>
                    <a:ext uri="{FF2B5EF4-FFF2-40B4-BE49-F238E27FC236}">
                      <a16:creationId xmlns:a16="http://schemas.microsoft.com/office/drawing/2014/main" id="{F290A229-A962-4D04-BDBE-F8FB9320749E}"/>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4" name="Rectangle 2">
                  <a:extLst>
                    <a:ext uri="{FF2B5EF4-FFF2-40B4-BE49-F238E27FC236}">
                      <a16:creationId xmlns:a16="http://schemas.microsoft.com/office/drawing/2014/main" id="{BAAEF2C4-9537-485A-BE88-088F65466423}"/>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5" name="Rectangle 2">
                  <a:extLst>
                    <a:ext uri="{FF2B5EF4-FFF2-40B4-BE49-F238E27FC236}">
                      <a16:creationId xmlns:a16="http://schemas.microsoft.com/office/drawing/2014/main" id="{EE8F4782-9C0B-4303-9646-B545BDD94F5D}"/>
                    </a:ext>
                  </a:extLst>
                </p:cNvPr>
                <p:cNvSpPr/>
                <p:nvPr/>
              </p:nvSpPr>
              <p:spPr>
                <a:xfrm>
                  <a:off x="4474585"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6" name="Rectangle 2">
                  <a:extLst>
                    <a:ext uri="{FF2B5EF4-FFF2-40B4-BE49-F238E27FC236}">
                      <a16:creationId xmlns:a16="http://schemas.microsoft.com/office/drawing/2014/main" id="{485D464E-9DCA-46A9-8165-B1C9351F9550}"/>
                    </a:ext>
                  </a:extLst>
                </p:cNvPr>
                <p:cNvSpPr/>
                <p:nvPr/>
              </p:nvSpPr>
              <p:spPr>
                <a:xfrm>
                  <a:off x="4671477"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7" name="Isosceles Triangle 10">
                  <a:extLst>
                    <a:ext uri="{FF2B5EF4-FFF2-40B4-BE49-F238E27FC236}">
                      <a16:creationId xmlns:a16="http://schemas.microsoft.com/office/drawing/2014/main" id="{C439C4F9-C7DD-4BC0-B1AA-281626FE8A36}"/>
                    </a:ext>
                  </a:extLst>
                </p:cNvPr>
                <p:cNvSpPr/>
                <p:nvPr/>
              </p:nvSpPr>
              <p:spPr>
                <a:xfrm rot="10800000">
                  <a:off x="4468813" y="4423239"/>
                  <a:ext cx="196906" cy="2608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8" name="Parallelogram 15">
                  <a:extLst>
                    <a:ext uri="{FF2B5EF4-FFF2-40B4-BE49-F238E27FC236}">
                      <a16:creationId xmlns:a16="http://schemas.microsoft.com/office/drawing/2014/main" id="{E15E5C35-268D-4213-A05F-9186639C039E}"/>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grpSp>
          <p:grpSp>
            <p:nvGrpSpPr>
              <p:cNvPr id="37" name="群組 36">
                <a:extLst>
                  <a:ext uri="{FF2B5EF4-FFF2-40B4-BE49-F238E27FC236}">
                    <a16:creationId xmlns:a16="http://schemas.microsoft.com/office/drawing/2014/main" id="{D1B708F8-71F6-4E6F-A6FB-0ECC33B3A655}"/>
                  </a:ext>
                </a:extLst>
              </p:cNvPr>
              <p:cNvGrpSpPr/>
              <p:nvPr/>
            </p:nvGrpSpPr>
            <p:grpSpPr>
              <a:xfrm>
                <a:off x="659459" y="2011612"/>
                <a:ext cx="7908305" cy="2214757"/>
                <a:chOff x="659459" y="2011612"/>
                <a:chExt cx="7908305" cy="2214757"/>
              </a:xfrm>
            </p:grpSpPr>
            <p:sp>
              <p:nvSpPr>
                <p:cNvPr id="38" name="Rectangle 25">
                  <a:extLst>
                    <a:ext uri="{FF2B5EF4-FFF2-40B4-BE49-F238E27FC236}">
                      <a16:creationId xmlns:a16="http://schemas.microsoft.com/office/drawing/2014/main" id="{634BCC96-2166-45B4-9F5E-D6DB78300295}"/>
                    </a:ext>
                  </a:extLst>
                </p:cNvPr>
                <p:cNvSpPr/>
                <p:nvPr/>
              </p:nvSpPr>
              <p:spPr>
                <a:xfrm>
                  <a:off x="4861813" y="3852933"/>
                  <a:ext cx="3705951" cy="36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39" name="Rectangle 23">
                  <a:extLst>
                    <a:ext uri="{FF2B5EF4-FFF2-40B4-BE49-F238E27FC236}">
                      <a16:creationId xmlns:a16="http://schemas.microsoft.com/office/drawing/2014/main" id="{FEF9604B-FEB8-4179-86C1-720F27AE2C0E}"/>
                    </a:ext>
                  </a:extLst>
                </p:cNvPr>
                <p:cNvSpPr/>
                <p:nvPr/>
              </p:nvSpPr>
              <p:spPr>
                <a:xfrm>
                  <a:off x="4848750" y="2016313"/>
                  <a:ext cx="3705951" cy="36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40" name="Rectangle 24">
                  <a:extLst>
                    <a:ext uri="{FF2B5EF4-FFF2-40B4-BE49-F238E27FC236}">
                      <a16:creationId xmlns:a16="http://schemas.microsoft.com/office/drawing/2014/main" id="{58481D0B-BD8D-4AB3-B0F5-06916704A92E}"/>
                    </a:ext>
                  </a:extLst>
                </p:cNvPr>
                <p:cNvSpPr/>
                <p:nvPr/>
              </p:nvSpPr>
              <p:spPr>
                <a:xfrm>
                  <a:off x="4848750" y="2620145"/>
                  <a:ext cx="3705951" cy="36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41" name="Rectangle 25">
                  <a:extLst>
                    <a:ext uri="{FF2B5EF4-FFF2-40B4-BE49-F238E27FC236}">
                      <a16:creationId xmlns:a16="http://schemas.microsoft.com/office/drawing/2014/main" id="{EFA79427-20B2-4C43-9967-B2D449E14F27}"/>
                    </a:ext>
                  </a:extLst>
                </p:cNvPr>
                <p:cNvSpPr/>
                <p:nvPr/>
              </p:nvSpPr>
              <p:spPr>
                <a:xfrm>
                  <a:off x="4848750" y="3235748"/>
                  <a:ext cx="3705951" cy="36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42" name="Rectangle 21">
                  <a:extLst>
                    <a:ext uri="{FF2B5EF4-FFF2-40B4-BE49-F238E27FC236}">
                      <a16:creationId xmlns:a16="http://schemas.microsoft.com/office/drawing/2014/main" id="{15000D51-A9E8-40C9-9685-3655C1A36AF6}"/>
                    </a:ext>
                  </a:extLst>
                </p:cNvPr>
                <p:cNvSpPr/>
                <p:nvPr/>
              </p:nvSpPr>
              <p:spPr>
                <a:xfrm>
                  <a:off x="659459" y="2633581"/>
                  <a:ext cx="3705951" cy="36000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43" name="Rectangle 22">
                  <a:extLst>
                    <a:ext uri="{FF2B5EF4-FFF2-40B4-BE49-F238E27FC236}">
                      <a16:creationId xmlns:a16="http://schemas.microsoft.com/office/drawing/2014/main" id="{35C35D0B-F6CD-4688-863D-EAAC911938F1}"/>
                    </a:ext>
                  </a:extLst>
                </p:cNvPr>
                <p:cNvSpPr/>
                <p:nvPr/>
              </p:nvSpPr>
              <p:spPr>
                <a:xfrm>
                  <a:off x="659459" y="3249184"/>
                  <a:ext cx="3705951" cy="36000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44" name="TextBox 26">
                  <a:extLst>
                    <a:ext uri="{FF2B5EF4-FFF2-40B4-BE49-F238E27FC236}">
                      <a16:creationId xmlns:a16="http://schemas.microsoft.com/office/drawing/2014/main" id="{3440A3BF-8A1A-46C6-8BE8-9C1AFCE7D5CB}"/>
                    </a:ext>
                  </a:extLst>
                </p:cNvPr>
                <p:cNvSpPr txBox="1"/>
                <p:nvPr/>
              </p:nvSpPr>
              <p:spPr>
                <a:xfrm>
                  <a:off x="5028723" y="2011612"/>
                  <a:ext cx="2371794" cy="31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教師傳習制度</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sp>
              <p:nvSpPr>
                <p:cNvPr id="45" name="TextBox 27">
                  <a:extLst>
                    <a:ext uri="{FF2B5EF4-FFF2-40B4-BE49-F238E27FC236}">
                      <a16:creationId xmlns:a16="http://schemas.microsoft.com/office/drawing/2014/main" id="{220CC00B-E5FC-49E6-9B46-B76C1614CD84}"/>
                    </a:ext>
                  </a:extLst>
                </p:cNvPr>
                <p:cNvSpPr txBox="1"/>
                <p:nvPr/>
              </p:nvSpPr>
              <p:spPr>
                <a:xfrm>
                  <a:off x="5057566" y="2624571"/>
                  <a:ext cx="2371794" cy="31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數位教材獎勵</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sp>
              <p:nvSpPr>
                <p:cNvPr id="46" name="TextBox 28">
                  <a:extLst>
                    <a:ext uri="{FF2B5EF4-FFF2-40B4-BE49-F238E27FC236}">
                      <a16:creationId xmlns:a16="http://schemas.microsoft.com/office/drawing/2014/main" id="{5507AE72-F893-467E-9A57-1C1E2B921C02}"/>
                    </a:ext>
                  </a:extLst>
                </p:cNvPr>
                <p:cNvSpPr txBox="1"/>
                <p:nvPr/>
              </p:nvSpPr>
              <p:spPr>
                <a:xfrm>
                  <a:off x="5057566" y="3257343"/>
                  <a:ext cx="2371794" cy="31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教學實踐研究計畫</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sp>
              <p:nvSpPr>
                <p:cNvPr id="47" name="TextBox 30">
                  <a:extLst>
                    <a:ext uri="{FF2B5EF4-FFF2-40B4-BE49-F238E27FC236}">
                      <a16:creationId xmlns:a16="http://schemas.microsoft.com/office/drawing/2014/main" id="{32A5FE07-6A16-4780-884B-4FD5A78B5F17}"/>
                    </a:ext>
                  </a:extLst>
                </p:cNvPr>
                <p:cNvSpPr txBox="1"/>
                <p:nvPr/>
              </p:nvSpPr>
              <p:spPr>
                <a:xfrm>
                  <a:off x="1852040" y="2650392"/>
                  <a:ext cx="2371794" cy="31542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教師</a:t>
                  </a:r>
                  <a:r>
                    <a:rPr kumimoji="0" lang="en-US" altLang="zh-TW"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教學評鑑</a:t>
                  </a:r>
                </a:p>
              </p:txBody>
            </p:sp>
            <p:sp>
              <p:nvSpPr>
                <p:cNvPr id="48" name="TextBox 31">
                  <a:extLst>
                    <a:ext uri="{FF2B5EF4-FFF2-40B4-BE49-F238E27FC236}">
                      <a16:creationId xmlns:a16="http://schemas.microsoft.com/office/drawing/2014/main" id="{E61F0902-C39C-4690-A7BB-2FA6CB4E9C4C}"/>
                    </a:ext>
                  </a:extLst>
                </p:cNvPr>
                <p:cNvSpPr txBox="1"/>
                <p:nvPr/>
              </p:nvSpPr>
              <p:spPr>
                <a:xfrm>
                  <a:off x="946749" y="3257343"/>
                  <a:ext cx="3293038" cy="31542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產學雙師</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sp>
              <p:nvSpPr>
                <p:cNvPr id="49" name="Rectangle 22">
                  <a:extLst>
                    <a:ext uri="{FF2B5EF4-FFF2-40B4-BE49-F238E27FC236}">
                      <a16:creationId xmlns:a16="http://schemas.microsoft.com/office/drawing/2014/main" id="{50ECBEDC-DC2C-401C-8A51-1C8D029C618C}"/>
                    </a:ext>
                  </a:extLst>
                </p:cNvPr>
                <p:cNvSpPr/>
                <p:nvPr/>
              </p:nvSpPr>
              <p:spPr>
                <a:xfrm>
                  <a:off x="672522" y="3866369"/>
                  <a:ext cx="3705951" cy="36000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sp>
              <p:nvSpPr>
                <p:cNvPr id="50" name="TextBox 28">
                  <a:extLst>
                    <a:ext uri="{FF2B5EF4-FFF2-40B4-BE49-F238E27FC236}">
                      <a16:creationId xmlns:a16="http://schemas.microsoft.com/office/drawing/2014/main" id="{19837C7E-2561-41B9-A59C-E0748659E6FE}"/>
                    </a:ext>
                  </a:extLst>
                </p:cNvPr>
                <p:cNvSpPr txBox="1"/>
                <p:nvPr/>
              </p:nvSpPr>
              <p:spPr>
                <a:xfrm>
                  <a:off x="5070629" y="3874528"/>
                  <a:ext cx="2371794" cy="31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教學助理協助課程</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sp>
              <p:nvSpPr>
                <p:cNvPr id="51" name="TextBox 31">
                  <a:extLst>
                    <a:ext uri="{FF2B5EF4-FFF2-40B4-BE49-F238E27FC236}">
                      <a16:creationId xmlns:a16="http://schemas.microsoft.com/office/drawing/2014/main" id="{975BD905-EABE-47BA-BD0F-D9C733910CF7}"/>
                    </a:ext>
                  </a:extLst>
                </p:cNvPr>
                <p:cNvSpPr txBox="1"/>
                <p:nvPr/>
              </p:nvSpPr>
              <p:spPr>
                <a:xfrm>
                  <a:off x="959812" y="3874528"/>
                  <a:ext cx="3293038" cy="31542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教師專業社群暨專業成長講座</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grpSp>
        </p:grpSp>
        <p:sp>
          <p:nvSpPr>
            <p:cNvPr id="35" name="Rectangle 21">
              <a:extLst>
                <a:ext uri="{FF2B5EF4-FFF2-40B4-BE49-F238E27FC236}">
                  <a16:creationId xmlns:a16="http://schemas.microsoft.com/office/drawing/2014/main" id="{75FBD2C2-976C-487F-8930-7E618A6E3828}"/>
                </a:ext>
              </a:extLst>
            </p:cNvPr>
            <p:cNvSpPr/>
            <p:nvPr/>
          </p:nvSpPr>
          <p:spPr>
            <a:xfrm>
              <a:off x="824341" y="2115265"/>
              <a:ext cx="4941268" cy="48000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教師專業成長暨取得專業證照獎勵</a:t>
              </a:r>
              <a:endParaRPr kumimoji="0" lang="ko-KR" altLang="en-US" sz="2133" b="1" i="0" u="none" strike="noStrike" kern="1200" cap="none" spc="0" normalizeH="0" baseline="0" noProof="0" dirty="0">
                <a:ln>
                  <a:noFill/>
                </a:ln>
                <a:solidFill>
                  <a:prstClr val="white"/>
                </a:solidFill>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97459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
        <p:nvSpPr>
          <p:cNvPr id="6" name="Google Shape;1974;p24">
            <a:extLst>
              <a:ext uri="{FF2B5EF4-FFF2-40B4-BE49-F238E27FC236}">
                <a16:creationId xmlns:a16="http://schemas.microsoft.com/office/drawing/2014/main" id="{9A7DE46C-5B6A-4EA9-9EB9-CA8170331335}"/>
              </a:ext>
            </a:extLst>
          </p:cNvPr>
          <p:cNvSpPr txBox="1">
            <a:spLocks/>
          </p:cNvSpPr>
          <p:nvPr/>
        </p:nvSpPr>
        <p:spPr>
          <a:xfrm>
            <a:off x="2219443" y="787782"/>
            <a:ext cx="9174000" cy="777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354" rtl="0" eaLnBrk="1" fontAlgn="auto" latinLnBrk="0" hangingPunct="1">
              <a:lnSpc>
                <a:spcPct val="90000"/>
              </a:lnSpc>
              <a:spcBef>
                <a:spcPts val="0"/>
              </a:spcBef>
              <a:spcAft>
                <a:spcPts val="0"/>
              </a:spcAft>
              <a:buClr>
                <a:prstClr val="black"/>
              </a:buClr>
              <a:buSzPts val="3000"/>
              <a:buFont typeface="Amatic SC"/>
              <a:buNone/>
              <a:tabLst/>
              <a:defRPr/>
            </a:pPr>
            <a:r>
              <a:rPr kumimoji="0" lang="en-US" altLang="zh-TW" sz="4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matic SC"/>
              </a:rPr>
              <a:t>113-1</a:t>
            </a:r>
            <a:r>
              <a:rPr kumimoji="0" lang="zh-TW" altLang="en-US" sz="4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matic SC"/>
              </a:rPr>
              <a:t>學期 重要記事</a:t>
            </a:r>
            <a:endParaRPr kumimoji="0" lang="zh-CN" altLang="en-US" sz="4800" b="1" i="0" u="none" strike="noStrike" kern="1200" cap="none" spc="0" normalizeH="0" baseline="0" noProof="0" dirty="0">
              <a:ln>
                <a:noFill/>
              </a:ln>
              <a:solidFill>
                <a:prstClr val="black"/>
              </a:solidFill>
              <a:effectLst/>
              <a:uLnTx/>
              <a:uFillTx/>
              <a:latin typeface="Arial Black" panose="020B0A04020102020204" pitchFamily="34" charset="0"/>
              <a:ea typeface="+mj-ea"/>
              <a:cs typeface="Times New Roman" panose="02020603050405020304" pitchFamily="18" charset="0"/>
              <a:sym typeface="Amatic SC"/>
            </a:endParaRPr>
          </a:p>
        </p:txBody>
      </p:sp>
      <p:grpSp>
        <p:nvGrpSpPr>
          <p:cNvPr id="7" name="群組 6">
            <a:extLst>
              <a:ext uri="{FF2B5EF4-FFF2-40B4-BE49-F238E27FC236}">
                <a16:creationId xmlns:a16="http://schemas.microsoft.com/office/drawing/2014/main" id="{A2EA9BD7-3DA3-41FA-98F8-F9392CDCEF17}"/>
              </a:ext>
            </a:extLst>
          </p:cNvPr>
          <p:cNvGrpSpPr/>
          <p:nvPr/>
        </p:nvGrpSpPr>
        <p:grpSpPr>
          <a:xfrm>
            <a:off x="2219443" y="301827"/>
            <a:ext cx="1494591" cy="1538897"/>
            <a:chOff x="1050175" y="379912"/>
            <a:chExt cx="1120942" cy="1154173"/>
          </a:xfrm>
        </p:grpSpPr>
        <p:sp>
          <p:nvSpPr>
            <p:cNvPr id="8" name="Google Shape;1936;p19">
              <a:extLst>
                <a:ext uri="{FF2B5EF4-FFF2-40B4-BE49-F238E27FC236}">
                  <a16:creationId xmlns:a16="http://schemas.microsoft.com/office/drawing/2014/main" id="{687FFBE9-7A9F-48F8-959E-993A1167EAF2}"/>
                </a:ext>
              </a:extLst>
            </p:cNvPr>
            <p:cNvSpPr/>
            <p:nvPr/>
          </p:nvSpPr>
          <p:spPr>
            <a:xfrm>
              <a:off x="1050175" y="379912"/>
              <a:ext cx="1120942" cy="1154173"/>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lumMod val="75000"/>
                </a:schemeClr>
              </a:solidFill>
              <a:prstDash val="solid"/>
              <a:round/>
              <a:headEnd type="none" w="med" len="med"/>
              <a:tailEnd type="none" w="med" len="med"/>
            </a:ln>
          </p:spPr>
        </p:sp>
        <p:sp>
          <p:nvSpPr>
            <p:cNvPr id="9" name="Google Shape;2456;p49">
              <a:extLst>
                <a:ext uri="{FF2B5EF4-FFF2-40B4-BE49-F238E27FC236}">
                  <a16:creationId xmlns:a16="http://schemas.microsoft.com/office/drawing/2014/main" id="{98E91A99-29AC-486A-8333-2A1C7909B09A}"/>
                </a:ext>
              </a:extLst>
            </p:cNvPr>
            <p:cNvSpPr/>
            <p:nvPr/>
          </p:nvSpPr>
          <p:spPr>
            <a:xfrm>
              <a:off x="1304570" y="623026"/>
              <a:ext cx="612153" cy="667946"/>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schemeClr>
            </a:solidFill>
            <a:ln>
              <a:solidFill>
                <a:schemeClr val="tx1">
                  <a:lumMod val="75000"/>
                </a:schemeClr>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 name="矩形 9">
            <a:extLst>
              <a:ext uri="{FF2B5EF4-FFF2-40B4-BE49-F238E27FC236}">
                <a16:creationId xmlns:a16="http://schemas.microsoft.com/office/drawing/2014/main" id="{7C6B3990-DBEF-4C68-9BF8-DB2577005243}"/>
              </a:ext>
            </a:extLst>
          </p:cNvPr>
          <p:cNvSpPr/>
          <p:nvPr/>
        </p:nvSpPr>
        <p:spPr>
          <a:xfrm>
            <a:off x="1128132" y="1819647"/>
            <a:ext cx="10265311" cy="4942379"/>
          </a:xfrm>
          <a:prstGeom prst="rect">
            <a:avLst/>
          </a:prstGeom>
        </p:spPr>
        <p:txBody>
          <a:bodyPr wrap="square">
            <a:spAutoFit/>
            <a:scene3d>
              <a:camera prst="orthographicFront"/>
              <a:lightRig rig="threePt" dir="t"/>
            </a:scene3d>
            <a:sp3d contourW="12700"/>
          </a:bodyPr>
          <a:lstStyle/>
          <a:p>
            <a:pPr marL="228589" marR="0" lvl="0" indent="-2285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教師評鑑</a:t>
            </a:r>
            <a:endPar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09569" marR="0" lvl="1"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113-1</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教師評鑑共</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18</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人，教授</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人、副教授</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人、助理教授</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人、講師</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人、申請延後評鑑共</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人、免評鑑共</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人，已於</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114</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8</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113</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學年度校教師評審委員會第</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次會議」通過審議。</a:t>
            </a:r>
            <a:endParaRPr kumimoji="0" lang="en-US" altLang="zh-CN" sz="2667" b="0" i="0" u="none" strike="noStrike" kern="1200" cap="none" spc="0" normalizeH="0" baseline="0" noProof="0" dirty="0">
              <a:ln>
                <a:noFill/>
              </a:ln>
              <a:solidFill>
                <a:prstClr val="black"/>
              </a:solidFill>
              <a:effectLst/>
              <a:uLnTx/>
              <a:uFillTx/>
              <a:latin typeface="Arial Black" panose="020B0A04020102020204" pitchFamily="34" charset="0"/>
              <a:cs typeface="Times New Roman" panose="02020603050405020304" pitchFamily="18" charset="0"/>
            </a:endParaRPr>
          </a:p>
          <a:p>
            <a:pPr marL="457177" marR="0" lvl="0" indent="-457177"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產學雙師</a:t>
            </a:r>
            <a:endPar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09570" marR="0" lvl="1"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113-1</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共執行</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37</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門</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(46</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場次</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，並邀請</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35</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名業師協同教學。</a:t>
            </a:r>
            <a:endPar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457177" marR="0" lvl="0" indent="-457177"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教師專業成長社群</a:t>
            </a:r>
            <a:endPar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09570" marR="0" lvl="1"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113-1</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共執行</a:t>
            </a:r>
            <a:r>
              <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9</a:t>
            </a:r>
            <a:r>
              <a:rPr kumimoji="0" lang="zh-TW" altLang="en-US"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案教師專業成長社群。</a:t>
            </a:r>
            <a:endParaRPr kumimoji="0" lang="en-US" altLang="zh-TW" sz="2667"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26805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grpSp>
        <p:nvGrpSpPr>
          <p:cNvPr id="4" name="群組 3">
            <a:extLst>
              <a:ext uri="{FF2B5EF4-FFF2-40B4-BE49-F238E27FC236}">
                <a16:creationId xmlns:a16="http://schemas.microsoft.com/office/drawing/2014/main" id="{83BB2F32-0FC1-4553-B1B7-9131F41774F6}"/>
              </a:ext>
            </a:extLst>
          </p:cNvPr>
          <p:cNvGrpSpPr/>
          <p:nvPr/>
        </p:nvGrpSpPr>
        <p:grpSpPr>
          <a:xfrm>
            <a:off x="1999310" y="279353"/>
            <a:ext cx="1494591" cy="1538897"/>
            <a:chOff x="1050175" y="379912"/>
            <a:chExt cx="1120942" cy="1154173"/>
          </a:xfrm>
        </p:grpSpPr>
        <p:sp>
          <p:nvSpPr>
            <p:cNvPr id="5" name="Google Shape;1936;p19">
              <a:extLst>
                <a:ext uri="{FF2B5EF4-FFF2-40B4-BE49-F238E27FC236}">
                  <a16:creationId xmlns:a16="http://schemas.microsoft.com/office/drawing/2014/main" id="{012B32DC-C866-47E7-A527-8E59D86BE30A}"/>
                </a:ext>
              </a:extLst>
            </p:cNvPr>
            <p:cNvSpPr/>
            <p:nvPr/>
          </p:nvSpPr>
          <p:spPr>
            <a:xfrm>
              <a:off x="1050175" y="379912"/>
              <a:ext cx="1120942" cy="1154173"/>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lumMod val="75000"/>
                </a:schemeClr>
              </a:solidFill>
              <a:prstDash val="solid"/>
              <a:round/>
              <a:headEnd type="none" w="med" len="med"/>
              <a:tailEnd type="none" w="med" len="med"/>
            </a:ln>
          </p:spPr>
        </p:sp>
        <p:sp>
          <p:nvSpPr>
            <p:cNvPr id="6" name="Google Shape;2456;p49">
              <a:extLst>
                <a:ext uri="{FF2B5EF4-FFF2-40B4-BE49-F238E27FC236}">
                  <a16:creationId xmlns:a16="http://schemas.microsoft.com/office/drawing/2014/main" id="{F9FE9761-BF11-498D-9FCB-004F76A1D6A4}"/>
                </a:ext>
              </a:extLst>
            </p:cNvPr>
            <p:cNvSpPr/>
            <p:nvPr/>
          </p:nvSpPr>
          <p:spPr>
            <a:xfrm>
              <a:off x="1304570" y="623026"/>
              <a:ext cx="612153" cy="667946"/>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schemeClr>
            </a:solidFill>
            <a:ln>
              <a:solidFill>
                <a:schemeClr val="tx1">
                  <a:lumMod val="75000"/>
                </a:schemeClr>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 name="Google Shape;1974;p24">
            <a:extLst>
              <a:ext uri="{FF2B5EF4-FFF2-40B4-BE49-F238E27FC236}">
                <a16:creationId xmlns:a16="http://schemas.microsoft.com/office/drawing/2014/main" id="{8371198F-E4AA-4349-BB68-9E32F5014EE7}"/>
              </a:ext>
            </a:extLst>
          </p:cNvPr>
          <p:cNvSpPr txBox="1">
            <a:spLocks noGrp="1"/>
          </p:cNvSpPr>
          <p:nvPr>
            <p:ph type="title"/>
          </p:nvPr>
        </p:nvSpPr>
        <p:spPr>
          <a:xfrm>
            <a:off x="3768790" y="733536"/>
            <a:ext cx="9174000" cy="777200"/>
          </a:xfrm>
          <a:prstGeom prst="rect">
            <a:avLst/>
          </a:prstGeom>
        </p:spPr>
        <p:txBody>
          <a:bodyPr spcFirstLastPara="1" vert="horz" wrap="square" lIns="121900" tIns="121900" rIns="121900" bIns="121900" rtlCol="0" anchor="b" anchorCtr="0">
            <a:noAutofit/>
          </a:bodyPr>
          <a:lstStyle/>
          <a:p>
            <a:pPr defTabSz="914354">
              <a:defRPr/>
            </a:pPr>
            <a:r>
              <a:rPr lang="en-US" altLang="zh-TW" sz="4800" b="1" dirty="0">
                <a:solidFill>
                  <a:prstClr val="black"/>
                </a:solidFill>
                <a:latin typeface="+mj-ea"/>
                <a:cs typeface="Arial" panose="020B0604020202020204" pitchFamily="34" charset="0"/>
              </a:rPr>
              <a:t>113-1</a:t>
            </a:r>
            <a:r>
              <a:rPr lang="zh-TW" altLang="en-US" sz="4800" b="1" dirty="0">
                <a:solidFill>
                  <a:prstClr val="black"/>
                </a:solidFill>
                <a:latin typeface="+mj-ea"/>
                <a:cs typeface="Arial" panose="020B0604020202020204" pitchFamily="34" charset="0"/>
              </a:rPr>
              <a:t>學期 重要記事</a:t>
            </a:r>
            <a:endParaRPr lang="zh-CN" altLang="en-US" sz="4800" b="1" dirty="0">
              <a:solidFill>
                <a:prstClr val="black"/>
              </a:solidFill>
              <a:latin typeface="Arial Black" panose="020B0A040201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1BECEAD3-E209-4F09-82C3-FE3045F15EF0}"/>
              </a:ext>
            </a:extLst>
          </p:cNvPr>
          <p:cNvSpPr/>
          <p:nvPr/>
        </p:nvSpPr>
        <p:spPr>
          <a:xfrm>
            <a:off x="899011" y="1932797"/>
            <a:ext cx="11049572" cy="4942250"/>
          </a:xfrm>
          <a:prstGeom prst="rect">
            <a:avLst/>
          </a:prstGeom>
        </p:spPr>
        <p:txBody>
          <a:bodyPr wrap="square">
            <a:spAutoFit/>
            <a:scene3d>
              <a:camera prst="orthographicFront"/>
              <a:lightRig rig="threePt" dir="t"/>
            </a:scene3d>
            <a:sp3d contourW="12700"/>
          </a:bodyPr>
          <a:lstStyle/>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教學實踐研究計畫</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69" marR="0" lvl="2"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年度教育部教學實踐研究計畫共</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位教師通過</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獲補助</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2,516,620</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元</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69" marR="0" lvl="2"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年度教育部教學實踐研究計畫共</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16</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位教師申請；</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69" marR="0" lvl="2" indent="0" algn="l" defTabSz="914400" rtl="0" eaLnBrk="1" fontAlgn="auto" latinLnBrk="0" hangingPunct="1">
              <a:lnSpc>
                <a:spcPct val="150000"/>
              </a:lnSpc>
              <a:spcBef>
                <a:spcPts val="0"/>
              </a:spcBef>
              <a:spcAft>
                <a:spcPts val="0"/>
              </a:spcAft>
              <a:buClrTx/>
              <a:buSzTx/>
              <a:buFontTx/>
              <a:buNone/>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辦理</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場徵件說明會暨經驗分享、研究計畫外審服務。</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教學助理</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69" marR="0" lvl="2" indent="0" algn="l" defTabSz="914400" rtl="0" eaLnBrk="1" fontAlgn="auto" latinLnBrk="0" hangingPunct="1">
              <a:lnSpc>
                <a:spcPct val="150000"/>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共有</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68</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位教師或教練申請教學助理通過；</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69" marR="0" lvl="2" indent="0" algn="l" defTabSz="914400" rtl="0" eaLnBrk="1" fontAlgn="auto" latinLnBrk="0" hangingPunct="1">
              <a:lnSpc>
                <a:spcPct val="150000"/>
              </a:lnSpc>
              <a:spcBef>
                <a:spcPts val="0"/>
              </a:spcBef>
              <a:spcAft>
                <a:spcPts val="0"/>
              </a:spcAft>
              <a:buClrTx/>
              <a:buSzTx/>
              <a:buFontTx/>
              <a:buNone/>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該學期共計辦理</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場說明會、</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場教學增能講座、</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場校內線上海報成果票選活動。</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61503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
        <p:nvSpPr>
          <p:cNvPr id="4" name="Google Shape;1974;p24">
            <a:extLst>
              <a:ext uri="{FF2B5EF4-FFF2-40B4-BE49-F238E27FC236}">
                <a16:creationId xmlns:a16="http://schemas.microsoft.com/office/drawing/2014/main" id="{91635DF8-F773-452A-8832-20930E52B1E7}"/>
              </a:ext>
            </a:extLst>
          </p:cNvPr>
          <p:cNvSpPr txBox="1">
            <a:spLocks noGrp="1"/>
          </p:cNvSpPr>
          <p:nvPr>
            <p:ph type="title"/>
          </p:nvPr>
        </p:nvSpPr>
        <p:spPr>
          <a:xfrm>
            <a:off x="3659463" y="640758"/>
            <a:ext cx="9174000" cy="777200"/>
          </a:xfrm>
          <a:prstGeom prst="rect">
            <a:avLst/>
          </a:prstGeom>
        </p:spPr>
        <p:txBody>
          <a:bodyPr spcFirstLastPara="1" vert="horz" wrap="square" lIns="121900" tIns="121900" rIns="121900" bIns="121900" rtlCol="0" anchor="b" anchorCtr="0">
            <a:noAutofit/>
          </a:bodyPr>
          <a:lstStyle/>
          <a:p>
            <a:pPr defTabSz="914354">
              <a:defRPr/>
            </a:pPr>
            <a:r>
              <a:rPr lang="en-US" altLang="zh-TW" sz="4800" b="1" dirty="0">
                <a:solidFill>
                  <a:prstClr val="black"/>
                </a:solidFill>
                <a:latin typeface="+mj-ea"/>
                <a:cs typeface="Arial" panose="020B0604020202020204" pitchFamily="34" charset="0"/>
              </a:rPr>
              <a:t>113-2</a:t>
            </a:r>
            <a:r>
              <a:rPr lang="zh-TW" altLang="en-US" sz="4800" b="1" dirty="0">
                <a:solidFill>
                  <a:prstClr val="black"/>
                </a:solidFill>
                <a:latin typeface="+mj-ea"/>
                <a:cs typeface="Arial" panose="020B0604020202020204" pitchFamily="34" charset="0"/>
              </a:rPr>
              <a:t>學期規劃事項</a:t>
            </a:r>
            <a:endParaRPr lang="zh-CN" altLang="en-US" sz="4800" b="1" dirty="0">
              <a:solidFill>
                <a:prstClr val="black"/>
              </a:solidFill>
              <a:latin typeface="Arial Black" panose="020B0A04020102020204" pitchFamily="34" charset="0"/>
              <a:cs typeface="Arial" panose="020B0604020202020204" pitchFamily="34" charset="0"/>
            </a:endParaRPr>
          </a:p>
        </p:txBody>
      </p:sp>
      <p:grpSp>
        <p:nvGrpSpPr>
          <p:cNvPr id="5" name="群組 4">
            <a:extLst>
              <a:ext uri="{FF2B5EF4-FFF2-40B4-BE49-F238E27FC236}">
                <a16:creationId xmlns:a16="http://schemas.microsoft.com/office/drawing/2014/main" id="{A3A81AB8-4592-4E1F-A142-0AD995555D78}"/>
              </a:ext>
            </a:extLst>
          </p:cNvPr>
          <p:cNvGrpSpPr/>
          <p:nvPr/>
        </p:nvGrpSpPr>
        <p:grpSpPr>
          <a:xfrm>
            <a:off x="1915632" y="265014"/>
            <a:ext cx="1400805" cy="1383177"/>
            <a:chOff x="795781" y="136799"/>
            <a:chExt cx="1490016" cy="1491867"/>
          </a:xfrm>
        </p:grpSpPr>
        <p:sp>
          <p:nvSpPr>
            <p:cNvPr id="6" name="Google Shape;1936;p19">
              <a:extLst>
                <a:ext uri="{FF2B5EF4-FFF2-40B4-BE49-F238E27FC236}">
                  <a16:creationId xmlns:a16="http://schemas.microsoft.com/office/drawing/2014/main" id="{E177D4BD-6C23-42B2-8E5D-87933B3E5CE4}"/>
                </a:ext>
              </a:extLst>
            </p:cNvPr>
            <p:cNvSpPr/>
            <p:nvPr/>
          </p:nvSpPr>
          <p:spPr>
            <a:xfrm>
              <a:off x="795781" y="136799"/>
              <a:ext cx="1490016" cy="1491867"/>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solidFill>
              <a:prstDash val="solid"/>
              <a:round/>
              <a:headEnd type="none" w="med" len="med"/>
              <a:tailEnd type="none" w="med" len="med"/>
            </a:ln>
          </p:spPr>
        </p:sp>
        <p:sp>
          <p:nvSpPr>
            <p:cNvPr id="7" name="Google Shape;1937;p19">
              <a:extLst>
                <a:ext uri="{FF2B5EF4-FFF2-40B4-BE49-F238E27FC236}">
                  <a16:creationId xmlns:a16="http://schemas.microsoft.com/office/drawing/2014/main" id="{13FC8D6C-C257-4B66-8D8D-E77A01FBC0A0}"/>
                </a:ext>
              </a:extLst>
            </p:cNvPr>
            <p:cNvSpPr/>
            <p:nvPr/>
          </p:nvSpPr>
          <p:spPr>
            <a:xfrm>
              <a:off x="1160653" y="460776"/>
              <a:ext cx="760271" cy="84391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8" name="矩形 7">
            <a:extLst>
              <a:ext uri="{FF2B5EF4-FFF2-40B4-BE49-F238E27FC236}">
                <a16:creationId xmlns:a16="http://schemas.microsoft.com/office/drawing/2014/main" id="{E6941159-9A9B-4FC2-A1B2-CE18B01B518B}"/>
              </a:ext>
            </a:extLst>
          </p:cNvPr>
          <p:cNvSpPr/>
          <p:nvPr/>
        </p:nvSpPr>
        <p:spPr>
          <a:xfrm>
            <a:off x="411168" y="1683008"/>
            <a:ext cx="11710153" cy="5559792"/>
          </a:xfrm>
          <a:prstGeom prst="rect">
            <a:avLst/>
          </a:prstGeom>
        </p:spPr>
        <p:txBody>
          <a:bodyPr wrap="square">
            <a:spAutoFit/>
            <a:scene3d>
              <a:camera prst="orthographicFront"/>
              <a:lightRig rig="threePt" dir="t"/>
            </a:scene3d>
            <a:sp3d contourW="12700"/>
          </a:bodyPr>
          <a:lstStyle/>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教師專業成長暨取得專業證照獎勵機制</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申請人：本校專任教師</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含專任運動教練、專業技術人員及專案教師</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申請報名費補助：研討會、短期研習、課程進修、證照進修。</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申請證照獎勵金：教師於本校服務期間考取國際級、國家級或等同等級之證照。</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第一梯次申請：預計</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月公告，申請至</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月中截止。                             </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申請獎勵期間：</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日</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31</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日止。</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第二梯次申請：預計</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月公告。</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申請獎勵期間</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日</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月初</a:t>
            </a:r>
            <a:r>
              <a:rPr kumimoji="0" lang="en-US" altLang="zh-TW" sz="2667"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altLang="zh-TW" sz="2667"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00459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
        <p:nvSpPr>
          <p:cNvPr id="4" name="矩形 3">
            <a:extLst>
              <a:ext uri="{FF2B5EF4-FFF2-40B4-BE49-F238E27FC236}">
                <a16:creationId xmlns:a16="http://schemas.microsoft.com/office/drawing/2014/main" id="{FABBC612-FD32-4585-811B-532E215AE246}"/>
              </a:ext>
            </a:extLst>
          </p:cNvPr>
          <p:cNvSpPr/>
          <p:nvPr/>
        </p:nvSpPr>
        <p:spPr>
          <a:xfrm>
            <a:off x="369820" y="1694786"/>
            <a:ext cx="11387336" cy="4997587"/>
          </a:xfrm>
          <a:prstGeom prst="rect">
            <a:avLst/>
          </a:prstGeom>
        </p:spPr>
        <p:txBody>
          <a:bodyPr wrap="square">
            <a:spAutoFit/>
            <a:scene3d>
              <a:camera prst="orthographicFront"/>
              <a:lightRig rig="threePt" dir="t"/>
            </a:scene3d>
            <a:sp3d contourW="12700"/>
          </a:bodyPr>
          <a:lstStyle/>
          <a:p>
            <a:pPr marL="457189" marR="0" lvl="1"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教師評鑑：</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609585" marR="0" lvl="2" indent="0" algn="l" defTabSz="914400" rtl="0" eaLnBrk="1" fontAlgn="auto" latinLnBrk="0" hangingPunct="1">
              <a:lnSpc>
                <a:spcPts val="4267"/>
              </a:lnSpc>
              <a:spcBef>
                <a:spcPts val="0"/>
              </a:spcBef>
              <a:spcAft>
                <a:spcPts val="0"/>
              </a:spcAft>
              <a:buClrTx/>
              <a:buSzTx/>
              <a:buFontTx/>
              <a:buNone/>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學期教師評鑑</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人，已於</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日臺體教字第</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1132100495</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號函通知，請於</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月前繳交資料至教發中心，並請各學系、學程、中心應於各級教師評鑑期限內辦理評鑑事宜。</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189" marR="0" lvl="1"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產學雙師：</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預計申請期程：即日起至</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114/02/21(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或申請課程數達</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140</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節次截止</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 。</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預計辦理期程：</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114/03/03-114/06/06</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，補助講座鐘點費與交通費，每名教師 至多申請 </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次上課 </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次上課填寫一份申請單 </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189" marR="0" lvl="1"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n"/>
              <a:tabLst/>
              <a:defRPr/>
            </a:pP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Google Shape;1974;p24">
            <a:extLst>
              <a:ext uri="{FF2B5EF4-FFF2-40B4-BE49-F238E27FC236}">
                <a16:creationId xmlns:a16="http://schemas.microsoft.com/office/drawing/2014/main" id="{E46C3A85-B976-453F-A861-D4A730D8FF17}"/>
              </a:ext>
            </a:extLst>
          </p:cNvPr>
          <p:cNvSpPr txBox="1">
            <a:spLocks/>
          </p:cNvSpPr>
          <p:nvPr/>
        </p:nvSpPr>
        <p:spPr>
          <a:xfrm>
            <a:off x="1885594" y="717060"/>
            <a:ext cx="9174000" cy="777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354" rtl="0" eaLnBrk="1" fontAlgn="auto" latinLnBrk="0" hangingPunct="1">
              <a:lnSpc>
                <a:spcPct val="90000"/>
              </a:lnSpc>
              <a:spcBef>
                <a:spcPts val="0"/>
              </a:spcBef>
              <a:spcAft>
                <a:spcPts val="0"/>
              </a:spcAft>
              <a:buClr>
                <a:prstClr val="black"/>
              </a:buClr>
              <a:buSzPts val="3000"/>
              <a:buFont typeface="Amatic SC"/>
              <a:buNone/>
              <a:tabLst/>
              <a:defRPr/>
            </a:pPr>
            <a:r>
              <a:rPr kumimoji="0" lang="en-US" altLang="zh-TW" sz="4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matic SC"/>
              </a:rPr>
              <a:t>113-2</a:t>
            </a:r>
            <a:r>
              <a:rPr kumimoji="0" lang="zh-TW" altLang="en-US" sz="4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matic SC"/>
              </a:rPr>
              <a:t>學期規劃事項</a:t>
            </a:r>
            <a:endParaRPr kumimoji="0" lang="zh-CN" altLang="en-US" sz="4800" b="1" i="0" u="none" strike="noStrike" kern="1200" cap="none" spc="0" normalizeH="0" baseline="0" noProof="0" dirty="0">
              <a:ln>
                <a:noFill/>
              </a:ln>
              <a:solidFill>
                <a:prstClr val="black"/>
              </a:solidFill>
              <a:effectLst/>
              <a:uLnTx/>
              <a:uFillTx/>
              <a:latin typeface="Arial Black" panose="020B0A04020102020204" pitchFamily="34" charset="0"/>
              <a:ea typeface="+mj-ea"/>
              <a:cs typeface="Arial" panose="020B0604020202020204" pitchFamily="34" charset="0"/>
              <a:sym typeface="Amatic SC"/>
            </a:endParaRPr>
          </a:p>
        </p:txBody>
      </p:sp>
      <p:grpSp>
        <p:nvGrpSpPr>
          <p:cNvPr id="6" name="群組 5">
            <a:extLst>
              <a:ext uri="{FF2B5EF4-FFF2-40B4-BE49-F238E27FC236}">
                <a16:creationId xmlns:a16="http://schemas.microsoft.com/office/drawing/2014/main" id="{7CAA060D-3847-4C4A-891D-D64FB5027C48}"/>
              </a:ext>
            </a:extLst>
          </p:cNvPr>
          <p:cNvGrpSpPr/>
          <p:nvPr/>
        </p:nvGrpSpPr>
        <p:grpSpPr>
          <a:xfrm>
            <a:off x="2099592" y="328621"/>
            <a:ext cx="1400805" cy="1383177"/>
            <a:chOff x="795781" y="136799"/>
            <a:chExt cx="1490016" cy="1491867"/>
          </a:xfrm>
        </p:grpSpPr>
        <p:sp>
          <p:nvSpPr>
            <p:cNvPr id="7" name="Google Shape;1936;p19">
              <a:extLst>
                <a:ext uri="{FF2B5EF4-FFF2-40B4-BE49-F238E27FC236}">
                  <a16:creationId xmlns:a16="http://schemas.microsoft.com/office/drawing/2014/main" id="{677918F2-67AA-46DF-8161-A7C5F2847560}"/>
                </a:ext>
              </a:extLst>
            </p:cNvPr>
            <p:cNvSpPr/>
            <p:nvPr/>
          </p:nvSpPr>
          <p:spPr>
            <a:xfrm>
              <a:off x="795781" y="136799"/>
              <a:ext cx="1490016" cy="1491867"/>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solidFill>
              <a:prstDash val="solid"/>
              <a:round/>
              <a:headEnd type="none" w="med" len="med"/>
              <a:tailEnd type="none" w="med" len="med"/>
            </a:ln>
          </p:spPr>
        </p:sp>
        <p:sp>
          <p:nvSpPr>
            <p:cNvPr id="8" name="Google Shape;1937;p19">
              <a:extLst>
                <a:ext uri="{FF2B5EF4-FFF2-40B4-BE49-F238E27FC236}">
                  <a16:creationId xmlns:a16="http://schemas.microsoft.com/office/drawing/2014/main" id="{2C5CE848-BC3B-42FC-8A6D-1ECB21AB2452}"/>
                </a:ext>
              </a:extLst>
            </p:cNvPr>
            <p:cNvSpPr/>
            <p:nvPr/>
          </p:nvSpPr>
          <p:spPr>
            <a:xfrm>
              <a:off x="1160653" y="460776"/>
              <a:ext cx="760271" cy="84391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09511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
        <p:nvSpPr>
          <p:cNvPr id="4" name="矩形 3">
            <a:extLst>
              <a:ext uri="{FF2B5EF4-FFF2-40B4-BE49-F238E27FC236}">
                <a16:creationId xmlns:a16="http://schemas.microsoft.com/office/drawing/2014/main" id="{B1CA0484-098A-41D4-89FE-2F491F0AA09C}"/>
              </a:ext>
            </a:extLst>
          </p:cNvPr>
          <p:cNvSpPr/>
          <p:nvPr/>
        </p:nvSpPr>
        <p:spPr>
          <a:xfrm>
            <a:off x="821772" y="1436576"/>
            <a:ext cx="10548455" cy="5302477"/>
          </a:xfrm>
          <a:prstGeom prst="rect">
            <a:avLst/>
          </a:prstGeom>
        </p:spPr>
        <p:txBody>
          <a:bodyPr wrap="square">
            <a:spAutoFit/>
            <a:scene3d>
              <a:camera prst="orthographicFront"/>
              <a:lightRig rig="threePt" dir="t"/>
            </a:scene3d>
            <a:sp3d contourW="12700"/>
          </a:bodyPr>
          <a:lstStyle/>
          <a:p>
            <a:pPr marL="457189" marR="0" lvl="1"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教師專業社群：</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預計申請期程：公告日起至</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114/02/21(</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截止</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預計辦理期程：</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114/3/3</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至</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114/6/6</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，補助每案上限</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8,000</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元。</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教師專業成長講座：</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609585" marR="0" lvl="2" indent="0" algn="l" defTabSz="914400" rtl="0" eaLnBrk="1" fontAlgn="auto" latinLnBrk="0" hangingPunct="1">
              <a:lnSpc>
                <a:spcPct val="150000"/>
              </a:lnSpc>
              <a:spcBef>
                <a:spcPts val="0"/>
              </a:spcBef>
              <a:spcAft>
                <a:spcPts val="0"/>
              </a:spcAft>
              <a:buClrTx/>
              <a:buSzTx/>
              <a:buFontTx/>
              <a:buNone/>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預計結合資源或主辦教學成長講座，主題涵蓋教學實踐、課程與教材設計、多元學習評量等。</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教師傳習制度：</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1066773" marR="0" lvl="2"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參加對象：本校當年度新進專任教師。</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1066773" marR="0" lvl="2"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每案須執行一學期，補助上限</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2,000</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元。</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Google Shape;1974;p24">
            <a:extLst>
              <a:ext uri="{FF2B5EF4-FFF2-40B4-BE49-F238E27FC236}">
                <a16:creationId xmlns:a16="http://schemas.microsoft.com/office/drawing/2014/main" id="{95C4234E-B534-4C12-8B29-68CE6370B1D9}"/>
              </a:ext>
            </a:extLst>
          </p:cNvPr>
          <p:cNvSpPr txBox="1">
            <a:spLocks noGrp="1"/>
          </p:cNvSpPr>
          <p:nvPr>
            <p:ph type="title"/>
          </p:nvPr>
        </p:nvSpPr>
        <p:spPr>
          <a:xfrm>
            <a:off x="3652214" y="659376"/>
            <a:ext cx="8498171" cy="777200"/>
          </a:xfrm>
          <a:prstGeom prst="rect">
            <a:avLst/>
          </a:prstGeom>
        </p:spPr>
        <p:txBody>
          <a:bodyPr spcFirstLastPara="1" vert="horz" wrap="square" lIns="121900" tIns="121900" rIns="121900" bIns="121900" rtlCol="0" anchor="b" anchorCtr="0">
            <a:noAutofit/>
          </a:bodyPr>
          <a:lstStyle/>
          <a:p>
            <a:pPr defTabSz="914354">
              <a:defRPr/>
            </a:pPr>
            <a:r>
              <a:rPr lang="en-US" altLang="zh-TW" sz="4800" b="1" dirty="0">
                <a:solidFill>
                  <a:prstClr val="black"/>
                </a:solidFill>
                <a:latin typeface="+mj-ea"/>
                <a:cs typeface="Arial" panose="020B0604020202020204" pitchFamily="34" charset="0"/>
              </a:rPr>
              <a:t>113-2</a:t>
            </a:r>
            <a:r>
              <a:rPr lang="zh-TW" altLang="en-US" sz="4800" b="1" dirty="0">
                <a:solidFill>
                  <a:prstClr val="black"/>
                </a:solidFill>
                <a:latin typeface="+mj-ea"/>
                <a:cs typeface="Times New Roman" panose="02020603050405020304" pitchFamily="18" charset="0"/>
              </a:rPr>
              <a:t>學期規劃事項</a:t>
            </a:r>
            <a:endParaRPr lang="zh-CN" altLang="en-US" sz="4800" b="1" dirty="0">
              <a:solidFill>
                <a:prstClr val="black"/>
              </a:solidFill>
              <a:latin typeface="Arial Black" panose="020B0A04020102020204" pitchFamily="34" charset="0"/>
              <a:cs typeface="Times New Roman" panose="02020603050405020304" pitchFamily="18" charset="0"/>
            </a:endParaRPr>
          </a:p>
        </p:txBody>
      </p:sp>
      <p:grpSp>
        <p:nvGrpSpPr>
          <p:cNvPr id="6" name="群組 5">
            <a:extLst>
              <a:ext uri="{FF2B5EF4-FFF2-40B4-BE49-F238E27FC236}">
                <a16:creationId xmlns:a16="http://schemas.microsoft.com/office/drawing/2014/main" id="{928EB0CA-91A0-4AC8-949D-C9C9FFC47BF9}"/>
              </a:ext>
            </a:extLst>
          </p:cNvPr>
          <p:cNvGrpSpPr/>
          <p:nvPr/>
        </p:nvGrpSpPr>
        <p:grpSpPr>
          <a:xfrm>
            <a:off x="1904779" y="103707"/>
            <a:ext cx="1442636" cy="1383177"/>
            <a:chOff x="795781" y="136799"/>
            <a:chExt cx="1490016" cy="1491867"/>
          </a:xfrm>
        </p:grpSpPr>
        <p:sp>
          <p:nvSpPr>
            <p:cNvPr id="7" name="Google Shape;1936;p19">
              <a:extLst>
                <a:ext uri="{FF2B5EF4-FFF2-40B4-BE49-F238E27FC236}">
                  <a16:creationId xmlns:a16="http://schemas.microsoft.com/office/drawing/2014/main" id="{DB210BC1-864F-4F1F-BC95-7079BAE02084}"/>
                </a:ext>
              </a:extLst>
            </p:cNvPr>
            <p:cNvSpPr/>
            <p:nvPr/>
          </p:nvSpPr>
          <p:spPr>
            <a:xfrm>
              <a:off x="795781" y="136799"/>
              <a:ext cx="1490016" cy="1491867"/>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solidFill>
              <a:prstDash val="solid"/>
              <a:round/>
              <a:headEnd type="none" w="med" len="med"/>
              <a:tailEnd type="none" w="med" len="med"/>
            </a:ln>
          </p:spPr>
        </p:sp>
        <p:sp>
          <p:nvSpPr>
            <p:cNvPr id="8" name="Google Shape;1937;p19">
              <a:extLst>
                <a:ext uri="{FF2B5EF4-FFF2-40B4-BE49-F238E27FC236}">
                  <a16:creationId xmlns:a16="http://schemas.microsoft.com/office/drawing/2014/main" id="{64B1E415-7BEA-493B-BC6D-BD006018FCCE}"/>
                </a:ext>
              </a:extLst>
            </p:cNvPr>
            <p:cNvSpPr/>
            <p:nvPr/>
          </p:nvSpPr>
          <p:spPr>
            <a:xfrm>
              <a:off x="1160653" y="460776"/>
              <a:ext cx="760271" cy="84391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761446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D641C1B-EFA1-9A7C-890D-746C71B9C1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1D9C-2F60-4C9E-A743-07AC54246C04}" type="slidenum">
              <a:rPr kumimoji="0" lang="en-US" altLang="zh-TW" sz="2000" b="0" i="0" u="none" strike="noStrike" kern="1200" cap="none" spc="0" normalizeH="0" baseline="0" noProof="0" smtClean="0">
                <a:ln>
                  <a:noFill/>
                </a:ln>
                <a:solidFill>
                  <a:srgbClr val="000000"/>
                </a:solidFill>
                <a:effectLst/>
                <a:uLnTx/>
                <a:uFillTx/>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zh-TW" sz="2000" b="0" i="0" u="none" strike="noStrike" kern="1200" cap="none" spc="0" normalizeH="0" baseline="0" noProof="0" dirty="0">
              <a:ln>
                <a:noFill/>
              </a:ln>
              <a:solidFill>
                <a:srgbClr val="000000"/>
              </a:solidFill>
              <a:effectLst/>
              <a:uLnTx/>
              <a:uFillTx/>
              <a:ea typeface="微軟正黑體" panose="020B0604030504040204" pitchFamily="34" charset="-120"/>
              <a:cs typeface="+mn-cs"/>
            </a:endParaRPr>
          </a:p>
        </p:txBody>
      </p:sp>
      <p:sp>
        <p:nvSpPr>
          <p:cNvPr id="4" name="矩形 3">
            <a:extLst>
              <a:ext uri="{FF2B5EF4-FFF2-40B4-BE49-F238E27FC236}">
                <a16:creationId xmlns:a16="http://schemas.microsoft.com/office/drawing/2014/main" id="{A60E0F9F-979F-446F-85EC-62A8C2F122CE}"/>
              </a:ext>
            </a:extLst>
          </p:cNvPr>
          <p:cNvSpPr/>
          <p:nvPr/>
        </p:nvSpPr>
        <p:spPr>
          <a:xfrm>
            <a:off x="402332" y="1875154"/>
            <a:ext cx="11522968" cy="4813754"/>
          </a:xfrm>
          <a:prstGeom prst="rect">
            <a:avLst/>
          </a:prstGeom>
        </p:spPr>
        <p:txBody>
          <a:bodyPr wrap="square">
            <a:spAutoFit/>
            <a:scene3d>
              <a:camera prst="orthographicFront"/>
              <a:lightRig rig="threePt" dir="t"/>
            </a:scene3d>
            <a:sp3d contourW="12700"/>
          </a:bodyPr>
          <a:lstStyle/>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校內教學實踐研究計畫</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須符合資格</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預計申請期程：公告日起至</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114/02/07(</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截止</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1066773" marR="0" lvl="2" indent="-457189" algn="l" defTabSz="914400" rtl="0" eaLnBrk="1" fontAlgn="auto" latinLnBrk="0" hangingPunct="1">
              <a:lnSpc>
                <a:spcPts val="4267"/>
              </a:lnSpc>
              <a:spcBef>
                <a:spcPts val="0"/>
              </a:spcBef>
              <a:spcAft>
                <a:spcPts val="0"/>
              </a:spcAft>
              <a:buClrTx/>
              <a:buSzTx/>
              <a:buFont typeface="Wingdings" panose="05000000000000000000" pitchFamily="2" charset="2"/>
              <a:buChar char="ü"/>
              <a:tabLst/>
              <a:defRPr/>
            </a:pP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預計辦理期程：</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114/3/1</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至</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114/9/30</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，補助每案上限</a:t>
            </a:r>
            <a:r>
              <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30,000</a:t>
            </a:r>
            <a:r>
              <a:rPr kumimoji="0" lang="zh-TW" altLang="en-US"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元。</a:t>
            </a:r>
            <a:endParaRPr kumimoji="0" lang="en-US" altLang="zh-TW" sz="2667"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189" marR="0" lvl="1" indent="-457189"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教學助理：</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核定</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73</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位教師</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教練通過教學助理申請，聘期為</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03/01-06/30(</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共</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個月</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，每位教學助理共計</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80</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小時，部分課程尚須追蹤是否開課。</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990575" marR="0" lvl="2"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113-2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預計辦理</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場說明會、</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場增能講座或研習、</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場工作檢討會、</a:t>
            </a:r>
            <a:r>
              <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場校內線上海報成果票選活動。</a:t>
            </a:r>
            <a:endParaRPr kumimoji="0" lang="en-US" altLang="zh-TW" sz="2667"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Google Shape;1974;p24">
            <a:extLst>
              <a:ext uri="{FF2B5EF4-FFF2-40B4-BE49-F238E27FC236}">
                <a16:creationId xmlns:a16="http://schemas.microsoft.com/office/drawing/2014/main" id="{510CEFC1-9BA3-44AC-9886-0D4E61936571}"/>
              </a:ext>
            </a:extLst>
          </p:cNvPr>
          <p:cNvSpPr txBox="1">
            <a:spLocks noGrp="1"/>
          </p:cNvSpPr>
          <p:nvPr>
            <p:ph type="title"/>
          </p:nvPr>
        </p:nvSpPr>
        <p:spPr>
          <a:xfrm>
            <a:off x="3599975" y="797579"/>
            <a:ext cx="9174000" cy="777200"/>
          </a:xfrm>
          <a:prstGeom prst="rect">
            <a:avLst/>
          </a:prstGeom>
        </p:spPr>
        <p:txBody>
          <a:bodyPr spcFirstLastPara="1" vert="horz" wrap="square" lIns="121900" tIns="121900" rIns="121900" bIns="121900" rtlCol="0" anchor="b" anchorCtr="0">
            <a:noAutofit/>
          </a:bodyPr>
          <a:lstStyle/>
          <a:p>
            <a:pPr defTabSz="914354">
              <a:defRPr/>
            </a:pPr>
            <a:r>
              <a:rPr lang="en-US" altLang="zh-TW" sz="4800" b="1" dirty="0">
                <a:solidFill>
                  <a:prstClr val="black"/>
                </a:solidFill>
                <a:latin typeface="+mj-ea"/>
                <a:cs typeface="Arial" panose="020B0604020202020204" pitchFamily="34" charset="0"/>
              </a:rPr>
              <a:t>113-2</a:t>
            </a:r>
            <a:r>
              <a:rPr lang="zh-TW" altLang="en-US" sz="4800" b="1" dirty="0">
                <a:solidFill>
                  <a:prstClr val="black"/>
                </a:solidFill>
                <a:latin typeface="+mj-ea"/>
                <a:cs typeface="Arial" panose="020B0604020202020204" pitchFamily="34" charset="0"/>
              </a:rPr>
              <a:t>學期規劃事項</a:t>
            </a:r>
            <a:endParaRPr lang="zh-CN" altLang="en-US" sz="4800" b="1" dirty="0">
              <a:solidFill>
                <a:prstClr val="black"/>
              </a:solidFill>
              <a:latin typeface="Arial Black" panose="020B0A04020102020204" pitchFamily="34" charset="0"/>
              <a:cs typeface="Arial" panose="020B0604020202020204" pitchFamily="34" charset="0"/>
            </a:endParaRPr>
          </a:p>
        </p:txBody>
      </p:sp>
      <p:grpSp>
        <p:nvGrpSpPr>
          <p:cNvPr id="6" name="群組 5">
            <a:extLst>
              <a:ext uri="{FF2B5EF4-FFF2-40B4-BE49-F238E27FC236}">
                <a16:creationId xmlns:a16="http://schemas.microsoft.com/office/drawing/2014/main" id="{11FD5261-1ADD-4C86-9DE0-04B6086E9084}"/>
              </a:ext>
            </a:extLst>
          </p:cNvPr>
          <p:cNvGrpSpPr/>
          <p:nvPr/>
        </p:nvGrpSpPr>
        <p:grpSpPr>
          <a:xfrm>
            <a:off x="1955423" y="400613"/>
            <a:ext cx="1400805" cy="1383177"/>
            <a:chOff x="795781" y="136799"/>
            <a:chExt cx="1490016" cy="1491867"/>
          </a:xfrm>
        </p:grpSpPr>
        <p:sp>
          <p:nvSpPr>
            <p:cNvPr id="7" name="Google Shape;1936;p19">
              <a:extLst>
                <a:ext uri="{FF2B5EF4-FFF2-40B4-BE49-F238E27FC236}">
                  <a16:creationId xmlns:a16="http://schemas.microsoft.com/office/drawing/2014/main" id="{C75ED444-96F1-40CF-99DE-493DEEA4AB1A}"/>
                </a:ext>
              </a:extLst>
            </p:cNvPr>
            <p:cNvSpPr/>
            <p:nvPr/>
          </p:nvSpPr>
          <p:spPr>
            <a:xfrm>
              <a:off x="795781" y="136799"/>
              <a:ext cx="1490016" cy="1491867"/>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chemeClr val="tx1"/>
              </a:solidFill>
              <a:prstDash val="solid"/>
              <a:round/>
              <a:headEnd type="none" w="med" len="med"/>
              <a:tailEnd type="none" w="med" len="med"/>
            </a:ln>
          </p:spPr>
        </p:sp>
        <p:sp>
          <p:nvSpPr>
            <p:cNvPr id="8" name="Google Shape;1937;p19">
              <a:extLst>
                <a:ext uri="{FF2B5EF4-FFF2-40B4-BE49-F238E27FC236}">
                  <a16:creationId xmlns:a16="http://schemas.microsoft.com/office/drawing/2014/main" id="{CA98ABF1-9928-46F1-8479-C9942FCC580C}"/>
                </a:ext>
              </a:extLst>
            </p:cNvPr>
            <p:cNvSpPr/>
            <p:nvPr/>
          </p:nvSpPr>
          <p:spPr>
            <a:xfrm>
              <a:off x="1160653" y="460776"/>
              <a:ext cx="760271" cy="84391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33842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7787208" cy="1143000"/>
          </a:xfrm>
        </p:spPr>
        <p:txBody>
          <a:bodyPr>
            <a:normAutofit/>
          </a:bodyPr>
          <a:lstStyle/>
          <a:p>
            <a:r>
              <a:rPr lang="zh-TW" altLang="en-US" dirty="0">
                <a:latin typeface="+mj-ea"/>
              </a:rPr>
              <a:t>第三階段選課方式</a:t>
            </a:r>
            <a:r>
              <a:rPr lang="en-US" altLang="zh-TW" dirty="0">
                <a:latin typeface="+mj-ea"/>
              </a:rPr>
              <a:t>-</a:t>
            </a:r>
            <a:r>
              <a:rPr lang="zh-TW" altLang="en-US" dirty="0">
                <a:latin typeface="+mj-ea"/>
              </a:rPr>
              <a:t>課程大綱設定</a:t>
            </a:r>
          </a:p>
        </p:txBody>
      </p:sp>
      <p:pic>
        <p:nvPicPr>
          <p:cNvPr id="5" name="內容版面配置區 4" descr="畫面剪輯"/>
          <p:cNvPicPr>
            <a:picLocks noGrp="1" noChangeAspect="1"/>
          </p:cNvPicPr>
          <p:nvPr>
            <p:ph idx="1"/>
          </p:nvPr>
        </p:nvPicPr>
        <p:blipFill rotWithShape="1">
          <a:blip r:embed="rId3">
            <a:extLst>
              <a:ext uri="{28A0092B-C50C-407E-A947-70E740481C1C}">
                <a14:useLocalDpi xmlns:a14="http://schemas.microsoft.com/office/drawing/2010/main" val="0"/>
              </a:ext>
            </a:extLst>
          </a:blip>
          <a:srcRect t="15741"/>
          <a:stretch/>
        </p:blipFill>
        <p:spPr>
          <a:xfrm>
            <a:off x="1628190" y="1592316"/>
            <a:ext cx="8998682" cy="4226359"/>
          </a:xfrm>
        </p:spPr>
      </p:pic>
      <p:sp>
        <p:nvSpPr>
          <p:cNvPr id="3" name="投影片編號版面配置區 2">
            <a:extLst>
              <a:ext uri="{FF2B5EF4-FFF2-40B4-BE49-F238E27FC236}">
                <a16:creationId xmlns:a16="http://schemas.microsoft.com/office/drawing/2014/main" id="{169D5171-C26D-9D93-71D8-B84F4B0447E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2300288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ctrTitle"/>
          </p:nvPr>
        </p:nvSpPr>
        <p:spPr>
          <a:xfrm>
            <a:off x="1524000" y="2154243"/>
            <a:ext cx="9144000" cy="1790700"/>
          </a:xfrm>
        </p:spPr>
        <p:txBody>
          <a:bodyPr rtlCol="0">
            <a:normAutofit/>
          </a:bodyPr>
          <a:lstStyle/>
          <a:p>
            <a:pPr algn="ctr" rtl="0"/>
            <a:r>
              <a:rPr lang="zh-TW" altLang="en-US" sz="8800" b="1" dirty="0">
                <a:latin typeface="微軟正黑體" panose="020B0604030504040204" pitchFamily="34" charset="-120"/>
                <a:ea typeface="微軟正黑體" panose="020B0604030504040204" pitchFamily="34" charset="-120"/>
              </a:rPr>
              <a:t>感謝閱覽</a:t>
            </a:r>
          </a:p>
        </p:txBody>
      </p:sp>
      <p:pic>
        <p:nvPicPr>
          <p:cNvPr id="4" name="圖片 3" descr="Download Of Thanks Letter Text Logo Calligraphy Drawing HQ PNG Image ..."/>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704063" y="3183817"/>
            <a:ext cx="10058400" cy="4059518"/>
          </a:xfrm>
          <a:prstGeom prst="rect">
            <a:avLst/>
          </a:prstGeom>
        </p:spPr>
      </p:pic>
    </p:spTree>
    <p:extLst>
      <p:ext uri="{BB962C8B-B14F-4D97-AF65-F5344CB8AC3E}">
        <p14:creationId xmlns:p14="http://schemas.microsoft.com/office/powerpoint/2010/main" val="262073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53248" y="1143000"/>
            <a:ext cx="8431184" cy="5852120"/>
          </a:xfrm>
        </p:spPr>
        <p:txBody>
          <a:bodyPr>
            <a:normAutofit/>
          </a:bodyPr>
          <a:lstStyle/>
          <a:p>
            <a:r>
              <a:rPr lang="zh-TW" altLang="zh-TW" sz="3200" dirty="0">
                <a:latin typeface="Arial" panose="020B0604020202020204" pitchFamily="34" charset="0"/>
                <a:cs typeface="Arial" panose="020B0604020202020204" pitchFamily="34" charset="0"/>
              </a:rPr>
              <a:t>第</a:t>
            </a:r>
            <a:r>
              <a:rPr lang="en-US" altLang="zh-TW" sz="3200" dirty="0">
                <a:latin typeface="Arial" panose="020B0604020202020204" pitchFamily="34" charset="0"/>
                <a:cs typeface="Arial" panose="020B0604020202020204" pitchFamily="34" charset="0"/>
              </a:rPr>
              <a:t>3</a:t>
            </a:r>
            <a:r>
              <a:rPr lang="zh-TW" altLang="zh-TW" sz="3200" dirty="0">
                <a:latin typeface="Arial" panose="020B0604020202020204" pitchFamily="34" charset="0"/>
                <a:cs typeface="Arial" panose="020B0604020202020204" pitchFamily="34" charset="0"/>
              </a:rPr>
              <a:t>階段必、選修課程</a:t>
            </a:r>
            <a:r>
              <a:rPr lang="zh-TW" altLang="zh-TW" sz="3200" b="1" u="sng" dirty="0">
                <a:solidFill>
                  <a:srgbClr val="FF0000"/>
                </a:solidFill>
                <a:latin typeface="Arial" panose="020B0604020202020204" pitchFamily="34" charset="0"/>
                <a:cs typeface="Arial" panose="020B0604020202020204" pitchFamily="34" charset="0"/>
              </a:rPr>
              <a:t>網路最後加退選</a:t>
            </a:r>
            <a:endParaRPr lang="en-US" altLang="zh-TW" sz="3200" b="1" u="sng" dirty="0">
              <a:solidFill>
                <a:srgbClr val="FF0000"/>
              </a:solidFill>
              <a:latin typeface="Arial" panose="020B0604020202020204" pitchFamily="34" charset="0"/>
              <a:cs typeface="Arial" panose="020B0604020202020204" pitchFamily="34" charset="0"/>
            </a:endParaRPr>
          </a:p>
          <a:p>
            <a:pPr marL="114300" indent="0">
              <a:buNone/>
            </a:pPr>
            <a:r>
              <a:rPr lang="en-US" altLang="zh-TW" sz="2800" dirty="0">
                <a:latin typeface="Arial" panose="020B0604020202020204" pitchFamily="34" charset="0"/>
                <a:cs typeface="Arial" panose="020B0604020202020204" pitchFamily="34" charset="0"/>
              </a:rPr>
              <a:t>(</a:t>
            </a:r>
            <a:r>
              <a:rPr lang="zh-TW" altLang="zh-TW" sz="2800" dirty="0">
                <a:latin typeface="Arial" panose="020B0604020202020204" pitchFamily="34" charset="0"/>
                <a:cs typeface="Arial" panose="020B0604020202020204" pitchFamily="34" charset="0"/>
              </a:rPr>
              <a:t>一</a:t>
            </a:r>
            <a:r>
              <a:rPr lang="en-US" altLang="zh-TW" sz="2800" dirty="0">
                <a:latin typeface="Arial" panose="020B0604020202020204" pitchFamily="34" charset="0"/>
                <a:cs typeface="Arial" panose="020B0604020202020204" pitchFamily="34" charset="0"/>
              </a:rPr>
              <a:t>) </a:t>
            </a:r>
            <a:r>
              <a:rPr lang="zh-TW" altLang="zh-TW" sz="2800" dirty="0">
                <a:latin typeface="Arial" panose="020B0604020202020204" pitchFamily="34" charset="0"/>
                <a:cs typeface="Arial" panose="020B0604020202020204" pitchFamily="34" charset="0"/>
              </a:rPr>
              <a:t>選課辦法：</a:t>
            </a:r>
          </a:p>
          <a:p>
            <a:pPr lvl="1"/>
            <a:r>
              <a:rPr lang="zh-TW" altLang="zh-TW" sz="2000" dirty="0">
                <a:latin typeface="Arial" panose="020B0604020202020204" pitchFamily="34" charset="0"/>
                <a:cs typeface="Arial" panose="020B0604020202020204" pitchFamily="34" charset="0"/>
              </a:rPr>
              <a:t>本階段只提供前兩階段選課後，未達選課上限人數之課程予學生網路加退選課，學生應於開學第</a:t>
            </a:r>
            <a:r>
              <a:rPr lang="en-US" altLang="zh-TW" sz="2000" dirty="0">
                <a:latin typeface="Arial" panose="020B0604020202020204" pitchFamily="34" charset="0"/>
                <a:cs typeface="Arial" panose="020B0604020202020204" pitchFamily="34" charset="0"/>
              </a:rPr>
              <a:t>1</a:t>
            </a:r>
            <a:r>
              <a:rPr lang="zh-TW" altLang="zh-TW" sz="2000" dirty="0">
                <a:latin typeface="Arial" panose="020B0604020202020204" pitchFamily="34" charset="0"/>
                <a:cs typeface="Arial" panose="020B0604020202020204" pitchFamily="34" charset="0"/>
              </a:rPr>
              <a:t>週先行試聽尚有餘額之課程，再於網路開放時間上網決選。</a:t>
            </a:r>
          </a:p>
          <a:p>
            <a:pPr marL="114300" indent="0">
              <a:buNone/>
            </a:pPr>
            <a:r>
              <a:rPr lang="en-US" altLang="zh-TW" sz="2800" dirty="0">
                <a:latin typeface="Arial" panose="020B0604020202020204" pitchFamily="34" charset="0"/>
                <a:cs typeface="Arial" panose="020B0604020202020204" pitchFamily="34" charset="0"/>
              </a:rPr>
              <a:t>(</a:t>
            </a:r>
            <a:r>
              <a:rPr lang="zh-TW" altLang="zh-TW" sz="2800" dirty="0">
                <a:latin typeface="Arial" panose="020B0604020202020204" pitchFamily="34" charset="0"/>
                <a:cs typeface="Arial" panose="020B0604020202020204" pitchFamily="34" charset="0"/>
              </a:rPr>
              <a:t>二</a:t>
            </a:r>
            <a:r>
              <a:rPr lang="en-US" altLang="zh-TW" sz="2800" dirty="0">
                <a:latin typeface="Arial" panose="020B0604020202020204" pitchFamily="34" charset="0"/>
                <a:cs typeface="Arial" panose="020B0604020202020204" pitchFamily="34" charset="0"/>
              </a:rPr>
              <a:t>) </a:t>
            </a:r>
            <a:r>
              <a:rPr lang="zh-TW" altLang="zh-TW" sz="2800" dirty="0">
                <a:latin typeface="Arial" panose="020B0604020202020204" pitchFamily="34" charset="0"/>
                <a:cs typeface="Arial" panose="020B0604020202020204" pitchFamily="34" charset="0"/>
              </a:rPr>
              <a:t>選課辦理時間：</a:t>
            </a:r>
            <a:endParaRPr lang="en-US" altLang="zh-TW" sz="2800" dirty="0">
              <a:latin typeface="Arial" panose="020B0604020202020204" pitchFamily="34" charset="0"/>
              <a:cs typeface="Arial" panose="020B0604020202020204" pitchFamily="34" charset="0"/>
            </a:endParaRPr>
          </a:p>
          <a:p>
            <a:pPr marL="114300" indent="0">
              <a:buNone/>
            </a:pPr>
            <a:r>
              <a:rPr lang="zh-TW" altLang="en-US" sz="2000" b="1" dirty="0">
                <a:solidFill>
                  <a:srgbClr val="FF0000"/>
                </a:solidFill>
                <a:latin typeface="Arial" panose="020B0604020202020204" pitchFamily="34" charset="0"/>
                <a:cs typeface="Arial" panose="020B0604020202020204" pitchFamily="34" charset="0"/>
              </a:rPr>
              <a:t>          </a:t>
            </a:r>
            <a:r>
              <a:rPr lang="zh-TW" altLang="zh-TW" sz="2000" b="1" dirty="0">
                <a:solidFill>
                  <a:srgbClr val="0000FF"/>
                </a:solidFill>
                <a:latin typeface="Arial" panose="020B0604020202020204" pitchFamily="34" charset="0"/>
                <a:cs typeface="Arial" panose="020B0604020202020204" pitchFamily="34" charset="0"/>
              </a:rPr>
              <a:t>自</a:t>
            </a:r>
            <a:r>
              <a:rPr lang="en-US" altLang="zh-TW" sz="2000" b="1" dirty="0">
                <a:solidFill>
                  <a:srgbClr val="0000FF"/>
                </a:solidFill>
                <a:latin typeface="Arial" panose="020B0604020202020204" pitchFamily="34" charset="0"/>
                <a:cs typeface="Arial" panose="020B0604020202020204" pitchFamily="34" charset="0"/>
              </a:rPr>
              <a:t>114</a:t>
            </a:r>
            <a:r>
              <a:rPr lang="zh-TW" altLang="zh-TW" sz="2000" b="1" dirty="0">
                <a:solidFill>
                  <a:srgbClr val="0000FF"/>
                </a:solidFill>
                <a:latin typeface="Arial" panose="020B0604020202020204" pitchFamily="34" charset="0"/>
                <a:cs typeface="Arial" panose="020B0604020202020204" pitchFamily="34" charset="0"/>
              </a:rPr>
              <a:t>年</a:t>
            </a:r>
            <a:r>
              <a:rPr lang="en-US" altLang="zh-TW" sz="2000" b="1" dirty="0">
                <a:solidFill>
                  <a:srgbClr val="0000FF"/>
                </a:solidFill>
                <a:cs typeface="Arial" panose="020B0604020202020204" pitchFamily="34" charset="0"/>
              </a:rPr>
              <a:t>2</a:t>
            </a:r>
            <a:r>
              <a:rPr lang="zh-TW" altLang="zh-TW" sz="2000" b="1" dirty="0">
                <a:solidFill>
                  <a:srgbClr val="0000FF"/>
                </a:solidFill>
                <a:latin typeface="Arial" panose="020B0604020202020204" pitchFamily="34" charset="0"/>
                <a:cs typeface="Arial" panose="020B0604020202020204" pitchFamily="34" charset="0"/>
              </a:rPr>
              <a:t>月</a:t>
            </a:r>
            <a:r>
              <a:rPr lang="en-US" altLang="zh-TW" sz="2000" b="1" dirty="0">
                <a:solidFill>
                  <a:srgbClr val="0000FF"/>
                </a:solidFill>
                <a:latin typeface="Arial" panose="020B0604020202020204" pitchFamily="34" charset="0"/>
                <a:cs typeface="Arial" panose="020B0604020202020204" pitchFamily="34" charset="0"/>
              </a:rPr>
              <a:t>27</a:t>
            </a:r>
            <a:r>
              <a:rPr lang="zh-TW" altLang="zh-TW" sz="2000" b="1" dirty="0">
                <a:solidFill>
                  <a:srgbClr val="0000FF"/>
                </a:solidFill>
                <a:latin typeface="Arial" panose="020B0604020202020204" pitchFamily="34" charset="0"/>
                <a:cs typeface="Arial" panose="020B0604020202020204" pitchFamily="34" charset="0"/>
              </a:rPr>
              <a:t>日</a:t>
            </a:r>
            <a:r>
              <a:rPr lang="en-US" altLang="zh-TW" sz="2000" b="1" dirty="0">
                <a:solidFill>
                  <a:srgbClr val="0000FF"/>
                </a:solidFill>
                <a:latin typeface="Arial" panose="020B0604020202020204" pitchFamily="34" charset="0"/>
                <a:cs typeface="Arial" panose="020B0604020202020204" pitchFamily="34" charset="0"/>
              </a:rPr>
              <a:t>(</a:t>
            </a:r>
            <a:r>
              <a:rPr lang="zh-TW" altLang="zh-TW" sz="2000" b="1" dirty="0">
                <a:solidFill>
                  <a:srgbClr val="0000FF"/>
                </a:solidFill>
                <a:latin typeface="Arial" panose="020B0604020202020204" pitchFamily="34" charset="0"/>
                <a:cs typeface="Arial" panose="020B0604020202020204" pitchFamily="34" charset="0"/>
              </a:rPr>
              <a:t>星期</a:t>
            </a:r>
            <a:r>
              <a:rPr lang="zh-TW" altLang="en-US" sz="2000" b="1" dirty="0">
                <a:solidFill>
                  <a:srgbClr val="0000FF"/>
                </a:solidFill>
                <a:cs typeface="Arial" panose="020B0604020202020204" pitchFamily="34" charset="0"/>
              </a:rPr>
              <a:t>四</a:t>
            </a:r>
            <a:r>
              <a:rPr lang="en-US" altLang="zh-TW" sz="2000" b="1" dirty="0">
                <a:solidFill>
                  <a:srgbClr val="0000FF"/>
                </a:solidFill>
                <a:latin typeface="Arial" panose="020B0604020202020204" pitchFamily="34" charset="0"/>
                <a:cs typeface="Arial" panose="020B0604020202020204" pitchFamily="34" charset="0"/>
              </a:rPr>
              <a:t>)</a:t>
            </a:r>
            <a:r>
              <a:rPr lang="zh-TW" altLang="zh-TW" sz="2000" b="1" dirty="0">
                <a:solidFill>
                  <a:srgbClr val="0000FF"/>
                </a:solidFill>
                <a:latin typeface="Arial" panose="020B0604020202020204" pitchFamily="34" charset="0"/>
                <a:cs typeface="Arial" panose="020B0604020202020204" pitchFamily="34" charset="0"/>
              </a:rPr>
              <a:t>中午</a:t>
            </a:r>
            <a:r>
              <a:rPr lang="en-US" altLang="zh-TW" sz="2000" b="1" dirty="0">
                <a:solidFill>
                  <a:srgbClr val="0000FF"/>
                </a:solidFill>
                <a:latin typeface="Arial" panose="020B0604020202020204" pitchFamily="34" charset="0"/>
                <a:cs typeface="Arial" panose="020B0604020202020204" pitchFamily="34" charset="0"/>
              </a:rPr>
              <a:t>12</a:t>
            </a:r>
            <a:r>
              <a:rPr lang="zh-TW" altLang="zh-TW" sz="2000" b="1" dirty="0">
                <a:solidFill>
                  <a:srgbClr val="0000FF"/>
                </a:solidFill>
                <a:latin typeface="Arial" panose="020B0604020202020204" pitchFamily="34" charset="0"/>
                <a:cs typeface="Arial" panose="020B0604020202020204" pitchFamily="34" charset="0"/>
              </a:rPr>
              <a:t>時至下午</a:t>
            </a:r>
            <a:r>
              <a:rPr lang="en-US" altLang="zh-TW" sz="2000" b="1" dirty="0">
                <a:solidFill>
                  <a:srgbClr val="0000FF"/>
                </a:solidFill>
                <a:latin typeface="Arial" panose="020B0604020202020204" pitchFamily="34" charset="0"/>
                <a:cs typeface="Arial" panose="020B0604020202020204" pitchFamily="34" charset="0"/>
              </a:rPr>
              <a:t>9</a:t>
            </a:r>
            <a:r>
              <a:rPr lang="zh-TW" altLang="zh-TW" sz="2000" b="1" dirty="0">
                <a:solidFill>
                  <a:srgbClr val="0000FF"/>
                </a:solidFill>
                <a:latin typeface="Arial" panose="020B0604020202020204" pitchFamily="34" charset="0"/>
                <a:cs typeface="Arial" panose="020B0604020202020204" pitchFamily="34" charset="0"/>
              </a:rPr>
              <a:t>時止。</a:t>
            </a:r>
            <a:endParaRPr lang="zh-TW" altLang="zh-TW" sz="2000" dirty="0">
              <a:solidFill>
                <a:srgbClr val="0000FF"/>
              </a:solidFill>
              <a:latin typeface="Arial" panose="020B0604020202020204" pitchFamily="34" charset="0"/>
              <a:cs typeface="Arial" panose="020B0604020202020204" pitchFamily="34" charset="0"/>
            </a:endParaRPr>
          </a:p>
          <a:p>
            <a:pPr lvl="1"/>
            <a:r>
              <a:rPr lang="zh-TW" altLang="zh-TW" sz="2000" b="1" dirty="0">
                <a:solidFill>
                  <a:srgbClr val="0000FF"/>
                </a:solidFill>
                <a:latin typeface="Arial" panose="020B0604020202020204" pitchFamily="34" charset="0"/>
                <a:cs typeface="Arial" panose="020B0604020202020204" pitchFamily="34" charset="0"/>
              </a:rPr>
              <a:t>應屆畢業生暨延修</a:t>
            </a:r>
            <a:r>
              <a:rPr lang="zh-TW" altLang="zh-TW" sz="2000" dirty="0">
                <a:solidFill>
                  <a:srgbClr val="0000FF"/>
                </a:solidFill>
                <a:latin typeface="Arial" panose="020B0604020202020204" pitchFamily="34" charset="0"/>
                <a:cs typeface="Arial" panose="020B0604020202020204" pitchFamily="34" charset="0"/>
              </a:rPr>
              <a:t>同學自中午</a:t>
            </a:r>
            <a:r>
              <a:rPr lang="en-US" altLang="zh-TW" sz="2000" b="1" u="sng" dirty="0">
                <a:solidFill>
                  <a:srgbClr val="0000FF"/>
                </a:solidFill>
                <a:latin typeface="Arial" panose="020B0604020202020204" pitchFamily="34" charset="0"/>
                <a:cs typeface="Arial" panose="020B0604020202020204" pitchFamily="34" charset="0"/>
              </a:rPr>
              <a:t>12:00</a:t>
            </a:r>
            <a:r>
              <a:rPr lang="zh-TW" altLang="zh-TW" sz="2000" b="1" u="sng" dirty="0">
                <a:solidFill>
                  <a:srgbClr val="0000FF"/>
                </a:solidFill>
                <a:latin typeface="Arial" panose="020B0604020202020204" pitchFamily="34" charset="0"/>
                <a:cs typeface="Arial" panose="020B0604020202020204" pitchFamily="34" charset="0"/>
              </a:rPr>
              <a:t>開始</a:t>
            </a:r>
            <a:endParaRPr lang="en-US" altLang="zh-TW" sz="2000" dirty="0">
              <a:solidFill>
                <a:srgbClr val="0000FF"/>
              </a:solidFill>
              <a:latin typeface="Arial" panose="020B0604020202020204" pitchFamily="34" charset="0"/>
              <a:cs typeface="Arial" panose="020B0604020202020204" pitchFamily="34" charset="0"/>
            </a:endParaRPr>
          </a:p>
          <a:p>
            <a:pPr lvl="1"/>
            <a:r>
              <a:rPr lang="zh-TW" altLang="zh-TW" sz="2000" b="1" dirty="0">
                <a:solidFill>
                  <a:srgbClr val="0000FF"/>
                </a:solidFill>
                <a:latin typeface="Arial" panose="020B0604020202020204" pitchFamily="34" charset="0"/>
                <a:cs typeface="Arial" panose="020B0604020202020204" pitchFamily="34" charset="0"/>
              </a:rPr>
              <a:t>其餘年級同學</a:t>
            </a:r>
            <a:r>
              <a:rPr lang="zh-TW" altLang="zh-TW" sz="2000" dirty="0">
                <a:solidFill>
                  <a:srgbClr val="0000FF"/>
                </a:solidFill>
                <a:latin typeface="Arial" panose="020B0604020202020204" pitchFamily="34" charset="0"/>
                <a:cs typeface="Arial" panose="020B0604020202020204" pitchFamily="34" charset="0"/>
              </a:rPr>
              <a:t>自中午</a:t>
            </a:r>
            <a:r>
              <a:rPr lang="en-US" altLang="zh-TW" sz="2000" b="1" u="sng" dirty="0">
                <a:solidFill>
                  <a:srgbClr val="0000FF"/>
                </a:solidFill>
                <a:latin typeface="Arial" panose="020B0604020202020204" pitchFamily="34" charset="0"/>
                <a:cs typeface="Arial" panose="020B0604020202020204" pitchFamily="34" charset="0"/>
              </a:rPr>
              <a:t>12:30</a:t>
            </a:r>
            <a:r>
              <a:rPr lang="zh-TW" altLang="zh-TW" sz="2000" b="1" u="sng" dirty="0">
                <a:solidFill>
                  <a:srgbClr val="0000FF"/>
                </a:solidFill>
                <a:latin typeface="Arial" panose="020B0604020202020204" pitchFamily="34" charset="0"/>
                <a:cs typeface="Arial" panose="020B0604020202020204" pitchFamily="34" charset="0"/>
              </a:rPr>
              <a:t>開始</a:t>
            </a:r>
            <a:endParaRPr lang="zh-TW" altLang="zh-TW" sz="2000" dirty="0">
              <a:solidFill>
                <a:srgbClr val="0000FF"/>
              </a:solidFill>
              <a:latin typeface="Arial" panose="020B0604020202020204" pitchFamily="34" charset="0"/>
              <a:cs typeface="Arial" panose="020B0604020202020204" pitchFamily="34" charset="0"/>
            </a:endParaRPr>
          </a:p>
          <a:p>
            <a:endParaRPr lang="zh-TW" altLang="en-US" sz="2800" dirty="0">
              <a:ea typeface="微軟正黑體" panose="020B0604030504040204" pitchFamily="34" charset="-120"/>
              <a:cs typeface="Arial" panose="020B0604020202020204" pitchFamily="34" charset="0"/>
            </a:endParaRPr>
          </a:p>
        </p:txBody>
      </p:sp>
      <p:sp>
        <p:nvSpPr>
          <p:cNvPr id="5" name="標題 1"/>
          <p:cNvSpPr>
            <a:spLocks noGrp="1"/>
          </p:cNvSpPr>
          <p:nvPr>
            <p:ph type="title"/>
          </p:nvPr>
        </p:nvSpPr>
        <p:spPr>
          <a:xfrm>
            <a:off x="1847528" y="0"/>
            <a:ext cx="7620000" cy="1143000"/>
          </a:xfrm>
        </p:spPr>
        <p:txBody>
          <a:bodyPr/>
          <a:lstStyle/>
          <a:p>
            <a:r>
              <a:rPr lang="zh-TW" altLang="en-US" u="sng" dirty="0">
                <a:latin typeface="+mj-ea"/>
                <a:cs typeface="Arial" panose="020B0604020202020204" pitchFamily="34" charset="0"/>
              </a:rPr>
              <a:t>學生</a:t>
            </a:r>
            <a:r>
              <a:rPr lang="zh-TW" altLang="en-US" dirty="0">
                <a:latin typeface="+mj-ea"/>
                <a:cs typeface="Arial" panose="020B0604020202020204" pitchFamily="34" charset="0"/>
              </a:rPr>
              <a:t>選課期程暨注意事項</a:t>
            </a:r>
          </a:p>
        </p:txBody>
      </p:sp>
      <p:sp>
        <p:nvSpPr>
          <p:cNvPr id="2" name="投影片編號版面配置區 1">
            <a:extLst>
              <a:ext uri="{FF2B5EF4-FFF2-40B4-BE49-F238E27FC236}">
                <a16:creationId xmlns:a16="http://schemas.microsoft.com/office/drawing/2014/main" id="{69E24ABE-CB82-B75F-93A7-5A66C3D7CC4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219678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0"/>
            <a:ext cx="8892480" cy="1143000"/>
          </a:xfrm>
        </p:spPr>
        <p:txBody>
          <a:bodyPr/>
          <a:lstStyle/>
          <a:p>
            <a:r>
              <a:rPr lang="zh-TW" altLang="en-US" dirty="0">
                <a:latin typeface="+mj-ea"/>
              </a:rPr>
              <a:t>人工選課公告</a:t>
            </a:r>
            <a:r>
              <a:rPr lang="en-US" altLang="zh-TW" dirty="0">
                <a:latin typeface="+mj-ea"/>
              </a:rPr>
              <a:t>(</a:t>
            </a:r>
            <a:r>
              <a:rPr lang="zh-TW" altLang="en-US" dirty="0">
                <a:latin typeface="+mj-ea"/>
              </a:rPr>
              <a:t>含校際選課</a:t>
            </a:r>
            <a:r>
              <a:rPr lang="en-US" altLang="zh-TW" dirty="0">
                <a:latin typeface="+mj-ea"/>
              </a:rPr>
              <a:t>)</a:t>
            </a:r>
            <a:endParaRPr lang="zh-TW" altLang="en-US" dirty="0">
              <a:latin typeface="+mj-ea"/>
            </a:endParaRPr>
          </a:p>
        </p:txBody>
      </p:sp>
      <p:sp>
        <p:nvSpPr>
          <p:cNvPr id="3" name="內容版面配置區 2"/>
          <p:cNvSpPr>
            <a:spLocks noGrp="1"/>
          </p:cNvSpPr>
          <p:nvPr>
            <p:ph idx="1"/>
          </p:nvPr>
        </p:nvSpPr>
        <p:spPr>
          <a:xfrm>
            <a:off x="1775520" y="1268760"/>
            <a:ext cx="7992888" cy="5132040"/>
          </a:xfrm>
        </p:spPr>
        <p:txBody>
          <a:bodyPr>
            <a:normAutofit/>
          </a:bodyPr>
          <a:lstStyle/>
          <a:p>
            <a:r>
              <a:rPr lang="en-US" altLang="zh-TW" sz="2800" b="1" dirty="0">
                <a:latin typeface="Arial" panose="020B0604020202020204" pitchFamily="34" charset="0"/>
                <a:cs typeface="Arial" panose="020B0604020202020204" pitchFamily="34" charset="0"/>
              </a:rPr>
              <a:t>113</a:t>
            </a:r>
            <a:r>
              <a:rPr lang="zh-TW" altLang="en-US" sz="2800" b="1" dirty="0">
                <a:latin typeface="Arial" panose="020B0604020202020204" pitchFamily="34" charset="0"/>
                <a:cs typeface="Arial" panose="020B0604020202020204" pitchFamily="34" charset="0"/>
              </a:rPr>
              <a:t>學年度第</a:t>
            </a:r>
            <a:r>
              <a:rPr lang="en-US" altLang="zh-TW" sz="2800" b="1" dirty="0">
                <a:latin typeface="Arial" panose="020B0604020202020204" pitchFamily="34" charset="0"/>
                <a:cs typeface="Arial" panose="020B0604020202020204" pitchFamily="34" charset="0"/>
              </a:rPr>
              <a:t>1</a:t>
            </a:r>
            <a:r>
              <a:rPr lang="zh-TW" altLang="en-US" sz="2800" b="1" dirty="0">
                <a:latin typeface="Arial" panose="020B0604020202020204" pitchFamily="34" charset="0"/>
                <a:cs typeface="Arial" panose="020B0604020202020204" pitchFamily="34" charset="0"/>
              </a:rPr>
              <a:t>學期 </a:t>
            </a:r>
            <a:r>
              <a:rPr lang="zh-TW" altLang="en-US" sz="3200" b="1" u="sng" dirty="0">
                <a:solidFill>
                  <a:srgbClr val="FF0000"/>
                </a:solidFill>
                <a:latin typeface="Arial" panose="020B0604020202020204" pitchFamily="34" charset="0"/>
                <a:cs typeface="Arial" panose="020B0604020202020204" pitchFamily="34" charset="0"/>
              </a:rPr>
              <a:t>人工選課</a:t>
            </a:r>
            <a:r>
              <a:rPr lang="zh-TW" altLang="en-US" sz="2800" b="1" dirty="0">
                <a:latin typeface="Arial" panose="020B0604020202020204" pitchFamily="34" charset="0"/>
                <a:cs typeface="Arial" panose="020B0604020202020204" pitchFamily="34" charset="0"/>
              </a:rPr>
              <a:t>辦理期間</a:t>
            </a:r>
            <a:endParaRPr lang="en-US" altLang="zh-TW" sz="2800" b="1" dirty="0">
              <a:latin typeface="Arial" panose="020B0604020202020204" pitchFamily="34" charset="0"/>
              <a:cs typeface="Arial" panose="020B0604020202020204" pitchFamily="34" charset="0"/>
            </a:endParaRPr>
          </a:p>
          <a:p>
            <a:pPr marL="114300" indent="0">
              <a:buNone/>
            </a:pPr>
            <a:r>
              <a:rPr lang="zh-TW" altLang="en-US" sz="2400" dirty="0">
                <a:latin typeface="Arial" panose="020B0604020202020204" pitchFamily="34" charset="0"/>
                <a:cs typeface="Arial" panose="020B0604020202020204" pitchFamily="34" charset="0"/>
              </a:rPr>
              <a:t>   </a:t>
            </a:r>
            <a:r>
              <a:rPr lang="zh-TW" altLang="en-US" sz="2000" dirty="0">
                <a:solidFill>
                  <a:srgbClr val="FF0000"/>
                </a:solidFill>
                <a:latin typeface="Arial" panose="020B0604020202020204" pitchFamily="34" charset="0"/>
                <a:cs typeface="Arial" panose="020B0604020202020204" pitchFamily="34" charset="0"/>
              </a:rPr>
              <a:t>自</a:t>
            </a:r>
            <a:r>
              <a:rPr lang="en-US" altLang="zh-TW" sz="2000" dirty="0">
                <a:solidFill>
                  <a:srgbClr val="FF0000"/>
                </a:solidFill>
                <a:latin typeface="Arial" panose="020B0604020202020204" pitchFamily="34" charset="0"/>
                <a:cs typeface="Arial" panose="020B0604020202020204" pitchFamily="34" charset="0"/>
              </a:rPr>
              <a:t>114</a:t>
            </a:r>
            <a:r>
              <a:rPr lang="zh-TW" altLang="en-US" sz="2000" dirty="0">
                <a:solidFill>
                  <a:srgbClr val="FF0000"/>
                </a:solidFill>
                <a:latin typeface="Arial" panose="020B0604020202020204" pitchFamily="34" charset="0"/>
                <a:cs typeface="Arial" panose="020B0604020202020204" pitchFamily="34" charset="0"/>
              </a:rPr>
              <a:t>年</a:t>
            </a:r>
            <a:r>
              <a:rPr lang="en-US" altLang="zh-TW" sz="2000" dirty="0">
                <a:solidFill>
                  <a:srgbClr val="FF0000"/>
                </a:solidFill>
                <a:cs typeface="Arial" panose="020B0604020202020204" pitchFamily="34" charset="0"/>
              </a:rPr>
              <a:t>2</a:t>
            </a:r>
            <a:r>
              <a:rPr lang="zh-TW" altLang="en-US" sz="2000" dirty="0">
                <a:solidFill>
                  <a:srgbClr val="FF0000"/>
                </a:solidFill>
                <a:latin typeface="Arial" panose="020B0604020202020204" pitchFamily="34" charset="0"/>
                <a:cs typeface="Arial" panose="020B0604020202020204" pitchFamily="34" charset="0"/>
              </a:rPr>
              <a:t>月</a:t>
            </a:r>
            <a:r>
              <a:rPr lang="en-US" altLang="zh-TW" sz="2000" dirty="0">
                <a:solidFill>
                  <a:srgbClr val="FF0000"/>
                </a:solidFill>
                <a:cs typeface="Arial" panose="020B0604020202020204" pitchFamily="34" charset="0"/>
              </a:rPr>
              <a:t>3</a:t>
            </a:r>
            <a:r>
              <a:rPr lang="zh-TW" altLang="en-US" sz="2000" dirty="0">
                <a:solidFill>
                  <a:srgbClr val="FF0000"/>
                </a:solidFill>
                <a:latin typeface="Arial" panose="020B0604020202020204" pitchFamily="34" charset="0"/>
                <a:cs typeface="Arial" panose="020B0604020202020204" pitchFamily="34" charset="0"/>
              </a:rPr>
              <a:t>日</a:t>
            </a:r>
            <a:r>
              <a:rPr lang="en-US" altLang="zh-TW" sz="2000" dirty="0">
                <a:solidFill>
                  <a:srgbClr val="FF0000"/>
                </a:solidFill>
                <a:latin typeface="Arial" panose="020B0604020202020204" pitchFamily="34" charset="0"/>
                <a:cs typeface="Arial" panose="020B0604020202020204" pitchFamily="34" charset="0"/>
              </a:rPr>
              <a:t>(</a:t>
            </a:r>
            <a:r>
              <a:rPr lang="zh-TW" altLang="en-US" sz="2000" dirty="0">
                <a:solidFill>
                  <a:srgbClr val="FF0000"/>
                </a:solidFill>
                <a:latin typeface="Arial" panose="020B0604020202020204" pitchFamily="34" charset="0"/>
                <a:cs typeface="Arial" panose="020B0604020202020204" pitchFamily="34" charset="0"/>
              </a:rPr>
              <a:t>一</a:t>
            </a:r>
            <a:r>
              <a:rPr lang="en-US" altLang="zh-TW" sz="2000" dirty="0">
                <a:solidFill>
                  <a:srgbClr val="FF0000"/>
                </a:solidFill>
                <a:latin typeface="Arial" panose="020B0604020202020204" pitchFamily="34" charset="0"/>
                <a:cs typeface="Arial" panose="020B0604020202020204" pitchFamily="34" charset="0"/>
              </a:rPr>
              <a:t>)</a:t>
            </a:r>
            <a:r>
              <a:rPr lang="zh-TW" altLang="en-US" sz="2000" dirty="0">
                <a:solidFill>
                  <a:srgbClr val="FF0000"/>
                </a:solidFill>
                <a:latin typeface="Arial" panose="020B0604020202020204" pitchFamily="34" charset="0"/>
                <a:cs typeface="Arial" panose="020B0604020202020204" pitchFamily="34" charset="0"/>
              </a:rPr>
              <a:t>起至</a:t>
            </a:r>
            <a:r>
              <a:rPr lang="en-US" altLang="zh-TW" sz="2000" dirty="0">
                <a:solidFill>
                  <a:srgbClr val="FF0000"/>
                </a:solidFill>
                <a:cs typeface="Arial" panose="020B0604020202020204" pitchFamily="34" charset="0"/>
              </a:rPr>
              <a:t>2</a:t>
            </a:r>
            <a:r>
              <a:rPr lang="zh-TW" altLang="en-US" sz="2000" dirty="0">
                <a:solidFill>
                  <a:srgbClr val="FF0000"/>
                </a:solidFill>
                <a:latin typeface="Arial" panose="020B0604020202020204" pitchFamily="34" charset="0"/>
                <a:cs typeface="Arial" panose="020B0604020202020204" pitchFamily="34" charset="0"/>
              </a:rPr>
              <a:t>月</a:t>
            </a:r>
            <a:r>
              <a:rPr lang="en-US" altLang="zh-TW" sz="2000" dirty="0">
                <a:solidFill>
                  <a:srgbClr val="FF0000"/>
                </a:solidFill>
                <a:cs typeface="Arial" panose="020B0604020202020204" pitchFamily="34" charset="0"/>
              </a:rPr>
              <a:t>21</a:t>
            </a:r>
            <a:r>
              <a:rPr lang="zh-TW" altLang="en-US" sz="2000" dirty="0">
                <a:solidFill>
                  <a:srgbClr val="FF0000"/>
                </a:solidFill>
                <a:latin typeface="Arial" panose="020B0604020202020204" pitchFamily="34" charset="0"/>
                <a:cs typeface="Arial" panose="020B0604020202020204" pitchFamily="34" charset="0"/>
              </a:rPr>
              <a:t>日</a:t>
            </a:r>
            <a:r>
              <a:rPr lang="en-US" altLang="zh-TW" sz="2000" dirty="0">
                <a:solidFill>
                  <a:srgbClr val="FF0000"/>
                </a:solidFill>
                <a:latin typeface="Arial" panose="020B0604020202020204" pitchFamily="34" charset="0"/>
                <a:cs typeface="Arial" panose="020B0604020202020204" pitchFamily="34" charset="0"/>
              </a:rPr>
              <a:t>(</a:t>
            </a:r>
            <a:r>
              <a:rPr lang="zh-TW" altLang="en-US" sz="2000" dirty="0">
                <a:solidFill>
                  <a:srgbClr val="FF0000"/>
                </a:solidFill>
                <a:latin typeface="Arial" panose="020B0604020202020204" pitchFamily="34" charset="0"/>
                <a:cs typeface="Arial" panose="020B0604020202020204" pitchFamily="34" charset="0"/>
              </a:rPr>
              <a:t>五</a:t>
            </a:r>
            <a:r>
              <a:rPr lang="en-US" altLang="zh-TW" sz="2000" dirty="0">
                <a:solidFill>
                  <a:srgbClr val="FF0000"/>
                </a:solidFill>
                <a:latin typeface="Arial" panose="020B0604020202020204" pitchFamily="34" charset="0"/>
                <a:cs typeface="Arial" panose="020B0604020202020204" pitchFamily="34" charset="0"/>
              </a:rPr>
              <a:t>)</a:t>
            </a:r>
            <a:r>
              <a:rPr lang="zh-TW" altLang="en-US" sz="2000" dirty="0">
                <a:solidFill>
                  <a:srgbClr val="FF0000"/>
                </a:solidFill>
                <a:latin typeface="Arial" panose="020B0604020202020204" pitchFamily="34" charset="0"/>
                <a:cs typeface="Arial" panose="020B0604020202020204" pitchFamily="34" charset="0"/>
              </a:rPr>
              <a:t>止</a:t>
            </a:r>
          </a:p>
          <a:p>
            <a:r>
              <a:rPr lang="zh-TW" altLang="en-US" sz="2400" b="1" dirty="0">
                <a:latin typeface="Arial" panose="020B0604020202020204" pitchFamily="34" charset="0"/>
                <a:cs typeface="Arial" panose="020B0604020202020204" pitchFamily="34" charset="0"/>
              </a:rPr>
              <a:t>人工選課身分資格</a:t>
            </a:r>
            <a:r>
              <a:rPr lang="zh-TW" altLang="en-US" sz="2400" dirty="0">
                <a:latin typeface="Arial" panose="020B0604020202020204" pitchFamily="34" charset="0"/>
                <a:cs typeface="Arial" panose="020B0604020202020204" pitchFamily="34" charset="0"/>
              </a:rPr>
              <a:t>：</a:t>
            </a:r>
          </a:p>
          <a:p>
            <a:pPr lvl="1"/>
            <a:r>
              <a:rPr lang="zh-TW" altLang="en-US" sz="2000" dirty="0">
                <a:latin typeface="Arial" panose="020B0604020202020204" pitchFamily="34" charset="0"/>
                <a:cs typeface="Arial" panose="020B0604020202020204" pitchFamily="34" charset="0"/>
              </a:rPr>
              <a:t>跨學制修課 </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如碩士班或進修教育中心學生選修學士班課程、學士班上修碩士班課程等</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a:t>
            </a:r>
          </a:p>
          <a:p>
            <a:pPr lvl="1"/>
            <a:r>
              <a:rPr lang="zh-TW" altLang="en-US" sz="2000" dirty="0">
                <a:latin typeface="Arial" panose="020B0604020202020204" pitchFamily="34" charset="0"/>
                <a:cs typeface="Arial" panose="020B0604020202020204" pitchFamily="34" charset="0"/>
              </a:rPr>
              <a:t>經系所核准之上修與非重補修之跨系必修課程。</a:t>
            </a:r>
          </a:p>
          <a:p>
            <a:pPr lvl="1"/>
            <a:r>
              <a:rPr lang="zh-TW" altLang="en-US" sz="2000" dirty="0">
                <a:latin typeface="Arial" panose="020B0604020202020204" pitchFamily="34" charset="0"/>
                <a:cs typeface="Arial" panose="020B0604020202020204" pitchFamily="34" charset="0"/>
              </a:rPr>
              <a:t>校際選課、提前入學、交換生及當學期轉</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復</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學</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系</a:t>
            </a:r>
            <a:r>
              <a:rPr lang="en-US" altLang="zh-TW" sz="2000" dirty="0">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生選課。</a:t>
            </a:r>
          </a:p>
          <a:p>
            <a:pPr lvl="1"/>
            <a:r>
              <a:rPr lang="zh-TW" altLang="en-US" sz="2000" dirty="0">
                <a:latin typeface="Arial" panose="020B0604020202020204" pitchFamily="34" charset="0"/>
                <a:cs typeface="Arial" panose="020B0604020202020204" pitchFamily="34" charset="0"/>
              </a:rPr>
              <a:t>授課教師得視開學第一週學生到課狀況，且該課程大綱已選定為人工五人加選方式，方可填具</a:t>
            </a:r>
            <a:r>
              <a:rPr lang="zh-TW" altLang="en-US" sz="2000" b="1" dirty="0">
                <a:latin typeface="Arial" panose="020B0604020202020204" pitchFamily="34" charset="0"/>
                <a:cs typeface="Arial" panose="020B0604020202020204" pitchFamily="34" charset="0"/>
              </a:rPr>
              <a:t>授課教師課程</a:t>
            </a:r>
            <a:r>
              <a:rPr lang="en-US" altLang="zh-TW" sz="2000" b="1" dirty="0">
                <a:latin typeface="Arial" panose="020B0604020202020204" pitchFamily="34" charset="0"/>
                <a:cs typeface="Arial" panose="020B0604020202020204" pitchFamily="34" charset="0"/>
              </a:rPr>
              <a:t>(</a:t>
            </a:r>
            <a:r>
              <a:rPr lang="zh-TW" altLang="en-US" sz="2000" b="1" dirty="0">
                <a:latin typeface="Arial" panose="020B0604020202020204" pitchFamily="34" charset="0"/>
                <a:cs typeface="Arial" panose="020B0604020202020204" pitchFamily="34" charset="0"/>
              </a:rPr>
              <a:t>加選</a:t>
            </a:r>
            <a:r>
              <a:rPr lang="en-US" altLang="zh-TW" sz="2000" b="1" dirty="0">
                <a:latin typeface="Arial" panose="020B0604020202020204" pitchFamily="34" charset="0"/>
                <a:cs typeface="Arial" panose="020B0604020202020204" pitchFamily="34" charset="0"/>
              </a:rPr>
              <a:t>)</a:t>
            </a:r>
            <a:r>
              <a:rPr lang="zh-TW" altLang="en-US" sz="2000" b="1" dirty="0">
                <a:latin typeface="Arial" panose="020B0604020202020204" pitchFamily="34" charset="0"/>
                <a:cs typeface="Arial" panose="020B0604020202020204" pitchFamily="34" charset="0"/>
              </a:rPr>
              <a:t>選課表</a:t>
            </a:r>
            <a:r>
              <a:rPr lang="zh-TW" altLang="en-US" sz="2000" dirty="0">
                <a:latin typeface="Arial" panose="020B0604020202020204" pitchFamily="34" charset="0"/>
                <a:cs typeface="Arial" panose="020B0604020202020204" pitchFamily="34" charset="0"/>
              </a:rPr>
              <a:t>，</a:t>
            </a:r>
            <a:r>
              <a:rPr lang="zh-TW" altLang="en-US" sz="2000" b="1" dirty="0">
                <a:latin typeface="Arial" panose="020B0604020202020204" pitchFamily="34" charset="0"/>
                <a:cs typeface="Arial" panose="020B0604020202020204" pitchFamily="34" charset="0"/>
              </a:rPr>
              <a:t>一門課以五人為限</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pPr lvl="1"/>
            <a:r>
              <a:rPr lang="zh-TW" altLang="en-US" sz="2000" dirty="0">
                <a:latin typeface="Arial" panose="020B0604020202020204" pitchFamily="34" charset="0"/>
                <a:cs typeface="Arial" panose="020B0604020202020204" pitchFamily="34" charset="0"/>
              </a:rPr>
              <a:t>開學第一週</a:t>
            </a:r>
            <a:r>
              <a:rPr lang="en-US" altLang="zh-TW" sz="2000" dirty="0">
                <a:latin typeface="Arial" panose="020B0604020202020204" pitchFamily="34" charset="0"/>
                <a:cs typeface="Arial" panose="020B0604020202020204" pitchFamily="34" charset="0"/>
              </a:rPr>
              <a:t>:</a:t>
            </a:r>
            <a:r>
              <a:rPr lang="en-US" altLang="zh-TW" sz="2000" u="sng" dirty="0">
                <a:latin typeface="Arial" panose="020B0604020202020204" pitchFamily="34" charset="0"/>
                <a:cs typeface="Arial" panose="020B0604020202020204" pitchFamily="34" charset="0"/>
              </a:rPr>
              <a:t>114</a:t>
            </a:r>
            <a:r>
              <a:rPr lang="zh-TW" altLang="en-US" sz="2000" u="sng" dirty="0">
                <a:latin typeface="Arial" panose="020B0604020202020204" pitchFamily="34" charset="0"/>
                <a:cs typeface="Arial" panose="020B0604020202020204" pitchFamily="34" charset="0"/>
              </a:rPr>
              <a:t>年</a:t>
            </a:r>
            <a:r>
              <a:rPr lang="en-US" altLang="zh-TW" sz="2000" u="sng" dirty="0">
                <a:cs typeface="Arial" panose="020B0604020202020204" pitchFamily="34" charset="0"/>
              </a:rPr>
              <a:t>2</a:t>
            </a:r>
            <a:r>
              <a:rPr lang="en-US" altLang="zh-TW" sz="2000" u="sng" dirty="0">
                <a:latin typeface="Arial" panose="020B0604020202020204" pitchFamily="34" charset="0"/>
                <a:cs typeface="Arial" panose="020B0604020202020204" pitchFamily="34" charset="0"/>
              </a:rPr>
              <a:t>/17(</a:t>
            </a:r>
            <a:r>
              <a:rPr lang="zh-TW" altLang="en-US" sz="2000" u="sng" dirty="0">
                <a:latin typeface="Arial" panose="020B0604020202020204" pitchFamily="34" charset="0"/>
                <a:cs typeface="Arial" panose="020B0604020202020204" pitchFamily="34" charset="0"/>
              </a:rPr>
              <a:t>一</a:t>
            </a:r>
            <a:r>
              <a:rPr lang="en-US" altLang="zh-TW" sz="2000" u="sng" dirty="0">
                <a:latin typeface="Arial" panose="020B0604020202020204" pitchFamily="34" charset="0"/>
                <a:cs typeface="Arial" panose="020B0604020202020204" pitchFamily="34" charset="0"/>
              </a:rPr>
              <a:t>)~2/21(</a:t>
            </a:r>
            <a:r>
              <a:rPr lang="zh-TW" altLang="en-US" sz="2000" u="sng" dirty="0">
                <a:latin typeface="Arial" panose="020B0604020202020204" pitchFamily="34" charset="0"/>
                <a:cs typeface="Arial" panose="020B0604020202020204" pitchFamily="34" charset="0"/>
              </a:rPr>
              <a:t>五</a:t>
            </a:r>
            <a:r>
              <a:rPr lang="en-US" altLang="zh-TW" sz="2000" u="sng" dirty="0">
                <a:latin typeface="Arial" panose="020B0604020202020204" pitchFamily="34" charset="0"/>
                <a:cs typeface="Arial" panose="020B0604020202020204" pitchFamily="34" charset="0"/>
              </a:rPr>
              <a:t>)</a:t>
            </a:r>
            <a:endParaRPr lang="zh-TW" altLang="en-US" sz="2000" u="sng" dirty="0">
              <a:latin typeface="Arial" panose="020B0604020202020204" pitchFamily="34" charset="0"/>
              <a:cs typeface="Arial" panose="020B0604020202020204" pitchFamily="34" charset="0"/>
            </a:endParaRPr>
          </a:p>
        </p:txBody>
      </p:sp>
      <p:sp>
        <p:nvSpPr>
          <p:cNvPr id="5" name="投影片編號版面配置區 4">
            <a:extLst>
              <a:ext uri="{FF2B5EF4-FFF2-40B4-BE49-F238E27FC236}">
                <a16:creationId xmlns:a16="http://schemas.microsoft.com/office/drawing/2014/main" id="{BC482EE8-44D0-A71B-7286-DB03226F7C6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405246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0"/>
            <a:ext cx="8568952" cy="1143000"/>
          </a:xfrm>
        </p:spPr>
        <p:txBody>
          <a:bodyPr vert="horz" lIns="91440" tIns="45720" rIns="91440" bIns="45720" rtlCol="0" anchor="ctr">
            <a:noAutofit/>
          </a:bodyPr>
          <a:lstStyle/>
          <a:p>
            <a:r>
              <a:rPr lang="zh-TW" altLang="en-US" u="sng" dirty="0">
                <a:latin typeface="+mj-ea"/>
                <a:cs typeface="Arial" panose="020B0604020202020204" pitchFamily="34" charset="0"/>
              </a:rPr>
              <a:t>學生</a:t>
            </a:r>
            <a:r>
              <a:rPr lang="zh-TW" altLang="en-US" dirty="0">
                <a:latin typeface="+mj-ea"/>
                <a:cs typeface="Arial" panose="020B0604020202020204" pitchFamily="34" charset="0"/>
              </a:rPr>
              <a:t>跨校選課 臺灣國立大學系統</a:t>
            </a: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跨校選課合作協議 大學部</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門課程免費</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111</a:t>
            </a:r>
            <a:r>
              <a:rPr lang="zh-TW" altLang="en-US" dirty="0">
                <a:latin typeface="微軟正黑體" panose="020B0604030504040204" pitchFamily="34" charset="-120"/>
                <a:ea typeface="微軟正黑體" panose="020B0604030504040204" pitchFamily="34" charset="-120"/>
              </a:rPr>
              <a:t>學年度起生效</a:t>
            </a:r>
          </a:p>
        </p:txBody>
      </p:sp>
      <p:pic>
        <p:nvPicPr>
          <p:cNvPr id="5" name="圖片 4"/>
          <p:cNvPicPr>
            <a:picLocks noChangeAspect="1"/>
          </p:cNvPicPr>
          <p:nvPr/>
        </p:nvPicPr>
        <p:blipFill>
          <a:blip r:embed="rId3"/>
          <a:stretch>
            <a:fillRect/>
          </a:stretch>
        </p:blipFill>
        <p:spPr>
          <a:xfrm>
            <a:off x="1849188" y="2636912"/>
            <a:ext cx="8061576" cy="3552304"/>
          </a:xfrm>
          <a:prstGeom prst="rect">
            <a:avLst/>
          </a:prstGeom>
          <a:ln>
            <a:solidFill>
              <a:schemeClr val="tx1"/>
            </a:solidFill>
          </a:ln>
        </p:spPr>
      </p:pic>
      <p:sp>
        <p:nvSpPr>
          <p:cNvPr id="6" name="矩形 5"/>
          <p:cNvSpPr/>
          <p:nvPr/>
        </p:nvSpPr>
        <p:spPr>
          <a:xfrm>
            <a:off x="2007576" y="4995592"/>
            <a:ext cx="7787208" cy="514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Arial" panose="020B0604020202020204" pitchFamily="34" charset="0"/>
              <a:ea typeface="微軟正黑體" panose="020B0604030504040204" pitchFamily="34" charset="-120"/>
              <a:cs typeface="+mn-cs"/>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66208">
            <a:off x="7981619" y="1155433"/>
            <a:ext cx="1715499" cy="1715499"/>
          </a:xfrm>
          <a:prstGeom prst="rect">
            <a:avLst/>
          </a:prstGeom>
        </p:spPr>
      </p:pic>
      <p:sp>
        <p:nvSpPr>
          <p:cNvPr id="8" name="投影片編號版面配置區 7">
            <a:extLst>
              <a:ext uri="{FF2B5EF4-FFF2-40B4-BE49-F238E27FC236}">
                <a16:creationId xmlns:a16="http://schemas.microsoft.com/office/drawing/2014/main" id="{28DE919A-CF18-5F1A-3ED2-49278BC857B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TW" sz="2000" b="0" i="0" u="none" strike="noStrike" kern="120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387617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6146" y="275303"/>
            <a:ext cx="10224042" cy="741167"/>
          </a:xfrm>
        </p:spPr>
        <p:txBody>
          <a:bodyPr vert="horz" lIns="91440" tIns="45720" rIns="91440" bIns="45720" rtlCol="0" anchor="ctr">
            <a:noAutofit/>
          </a:bodyPr>
          <a:lstStyle/>
          <a:p>
            <a:r>
              <a:rPr lang="zh-TW" altLang="zh-TW" dirty="0">
                <a:latin typeface="+mj-ea"/>
                <a:cs typeface="Arial" panose="020B0604020202020204" pitchFamily="34" charset="0"/>
              </a:rPr>
              <a:t>教師請假調課補課代課處理原則</a:t>
            </a:r>
            <a:r>
              <a:rPr lang="en-US" altLang="zh-TW" sz="1800" dirty="0">
                <a:latin typeface="+mj-ea"/>
                <a:cs typeface="Arial" panose="020B0604020202020204" pitchFamily="34" charset="0"/>
              </a:rPr>
              <a:t>(</a:t>
            </a:r>
            <a:r>
              <a:rPr lang="zh-TW" altLang="en-US" sz="1800" dirty="0">
                <a:latin typeface="+mj-ea"/>
                <a:cs typeface="Arial" panose="020B0604020202020204" pitchFamily="34" charset="0"/>
              </a:rPr>
              <a:t>詳細申請步驟說明請掃</a:t>
            </a:r>
            <a:r>
              <a:rPr lang="en-US" altLang="zh-TW" sz="1800" dirty="0" err="1">
                <a:latin typeface="+mj-ea"/>
                <a:cs typeface="Arial" panose="020B0604020202020204" pitchFamily="34" charset="0"/>
              </a:rPr>
              <a:t>QRcode</a:t>
            </a:r>
            <a:r>
              <a:rPr lang="en-US" altLang="zh-TW" sz="1800" dirty="0">
                <a:latin typeface="+mj-ea"/>
                <a:cs typeface="Arial" panose="020B0604020202020204" pitchFamily="34" charset="0"/>
              </a:rPr>
              <a:t>)</a:t>
            </a:r>
            <a:endParaRPr lang="zh-TW" altLang="en-US" dirty="0">
              <a:latin typeface="+mj-ea"/>
              <a:cs typeface="Arial" panose="020B0604020202020204" pitchFamily="34" charset="0"/>
            </a:endParaRPr>
          </a:p>
        </p:txBody>
      </p:sp>
      <p:sp>
        <p:nvSpPr>
          <p:cNvPr id="3" name="內容版面配置區 2"/>
          <p:cNvSpPr>
            <a:spLocks noGrp="1"/>
          </p:cNvSpPr>
          <p:nvPr>
            <p:ph idx="1"/>
          </p:nvPr>
        </p:nvSpPr>
        <p:spPr>
          <a:xfrm>
            <a:off x="1283050" y="1165946"/>
            <a:ext cx="9138280" cy="6050471"/>
          </a:xfrm>
        </p:spPr>
        <p:txBody>
          <a:bodyPr>
            <a:normAutofit/>
          </a:bodyPr>
          <a:lstStyle/>
          <a:p>
            <a:pPr>
              <a:lnSpc>
                <a:spcPct val="120000"/>
              </a:lnSpc>
              <a:spcBef>
                <a:spcPts val="600"/>
              </a:spcBef>
            </a:pPr>
            <a:r>
              <a:rPr lang="zh-TW" altLang="en-US" sz="2000" b="1" dirty="0">
                <a:latin typeface="Arial" panose="020B0604020202020204" pitchFamily="34" charset="0"/>
                <a:ea typeface="+mj-ea"/>
                <a:cs typeface="Arial" panose="020B0604020202020204" pitchFamily="34" charset="0"/>
              </a:rPr>
              <a:t>依</a:t>
            </a:r>
            <a:r>
              <a:rPr lang="en-US" altLang="zh-TW" sz="2000" b="1" dirty="0">
                <a:latin typeface="Arial" panose="020B0604020202020204" pitchFamily="34" charset="0"/>
                <a:ea typeface="+mj-ea"/>
                <a:cs typeface="Arial" panose="020B0604020202020204" pitchFamily="34" charset="0"/>
              </a:rPr>
              <a:t>108.6.27.</a:t>
            </a:r>
            <a:r>
              <a:rPr lang="zh-TW" altLang="zh-TW" sz="2000" b="1" dirty="0">
                <a:latin typeface="Arial" panose="020B0604020202020204" pitchFamily="34" charset="0"/>
                <a:ea typeface="+mj-ea"/>
                <a:cs typeface="Arial" panose="020B0604020202020204" pitchFamily="34" charset="0"/>
              </a:rPr>
              <a:t>教師請假調課補課代課處理原則研商會議</a:t>
            </a:r>
            <a:r>
              <a:rPr lang="zh-TW" altLang="en-US" sz="2000" dirty="0">
                <a:latin typeface="Arial" panose="020B0604020202020204" pitchFamily="34" charset="0"/>
                <a:ea typeface="+mj-ea"/>
                <a:cs typeface="Arial" panose="020B0604020202020204" pitchFamily="34" charset="0"/>
              </a:rPr>
              <a:t>，</a:t>
            </a:r>
            <a:r>
              <a:rPr lang="zh-TW" altLang="zh-TW" sz="2000" dirty="0">
                <a:latin typeface="Arial" panose="020B0604020202020204" pitchFamily="34" charset="0"/>
                <a:ea typeface="+mj-ea"/>
                <a:cs typeface="Arial" panose="020B0604020202020204" pitchFamily="34" charset="0"/>
              </a:rPr>
              <a:t>依據本校教師請假調課補課代課處理要點第三點：「本校各級教師應依教師法及本校聘約善盡授課義務」，以及第三點：「專任教師，如有短期請假，應自行調、補課，並於請假單缺課處理欄填具調、補課說明」。</a:t>
            </a:r>
            <a:r>
              <a:rPr lang="zh-TW" altLang="en-US" sz="2000" dirty="0">
                <a:latin typeface="Arial" panose="020B0604020202020204" pitchFamily="34" charset="0"/>
                <a:ea typeface="+mj-ea"/>
                <a:cs typeface="Arial" panose="020B0604020202020204" pitchFamily="34" charset="0"/>
              </a:rPr>
              <a:t>決議如下：</a:t>
            </a:r>
            <a:endParaRPr lang="en-US" altLang="zh-TW" sz="2000" dirty="0">
              <a:latin typeface="Arial" panose="020B0604020202020204" pitchFamily="34" charset="0"/>
              <a:ea typeface="+mj-ea"/>
              <a:cs typeface="Arial" panose="020B0604020202020204" pitchFamily="34" charset="0"/>
            </a:endParaRPr>
          </a:p>
          <a:p>
            <a:pPr marL="354013" indent="-239713">
              <a:lnSpc>
                <a:spcPct val="120000"/>
              </a:lnSpc>
              <a:spcBef>
                <a:spcPts val="600"/>
              </a:spcBef>
              <a:buNone/>
            </a:pPr>
            <a:r>
              <a:rPr lang="en-US" altLang="zh-TW" sz="2000" dirty="0">
                <a:latin typeface="Arial" panose="020B0604020202020204" pitchFamily="34" charset="0"/>
                <a:ea typeface="+mj-ea"/>
                <a:cs typeface="Arial" panose="020B0604020202020204" pitchFamily="34" charset="0"/>
              </a:rPr>
              <a:t>1.</a:t>
            </a:r>
            <a:r>
              <a:rPr lang="zh-TW" altLang="en-US" sz="2000" dirty="0">
                <a:latin typeface="Arial" panose="020B0604020202020204" pitchFamily="34" charset="0"/>
                <a:ea typeface="+mj-ea"/>
                <a:cs typeface="Arial" panose="020B0604020202020204" pitchFamily="34" charset="0"/>
              </a:rPr>
              <a:t> </a:t>
            </a:r>
            <a:r>
              <a:rPr lang="zh-TW" altLang="en-US" sz="2100" b="1" dirty="0">
                <a:latin typeface="Arial" panose="020B0604020202020204" pitchFamily="34" charset="0"/>
                <a:ea typeface="+mj-ea"/>
                <a:cs typeface="Arial" panose="020B0604020202020204" pitchFamily="34" charset="0"/>
              </a:rPr>
              <a:t>專任</a:t>
            </a:r>
            <a:r>
              <a:rPr lang="zh-TW" altLang="zh-TW" sz="2100" b="1" dirty="0">
                <a:latin typeface="Arial" panose="020B0604020202020204" pitchFamily="34" charset="0"/>
                <a:ea typeface="+mj-ea"/>
                <a:cs typeface="Arial" panose="020B0604020202020204" pitchFamily="34" charset="0"/>
              </a:rPr>
              <a:t>教師</a:t>
            </a:r>
            <a:r>
              <a:rPr lang="zh-TW" altLang="zh-TW" sz="2000" dirty="0">
                <a:latin typeface="Arial" panose="020B0604020202020204" pitchFamily="34" charset="0"/>
                <a:ea typeface="+mj-ea"/>
                <a:cs typeface="Arial" panose="020B0604020202020204" pitchFamily="34" charset="0"/>
              </a:rPr>
              <a:t>請假</a:t>
            </a:r>
            <a:r>
              <a:rPr lang="zh-TW" altLang="en-US" sz="2000" dirty="0">
                <a:latin typeface="Arial" panose="020B0604020202020204" pitchFamily="34" charset="0"/>
                <a:ea typeface="+mj-ea"/>
                <a:cs typeface="Arial" panose="020B0604020202020204" pitchFamily="34" charset="0"/>
              </a:rPr>
              <a:t>：</a:t>
            </a:r>
            <a:r>
              <a:rPr lang="zh-TW" altLang="en-US" sz="2000" b="1" dirty="0">
                <a:highlight>
                  <a:srgbClr val="FFFF00"/>
                </a:highlight>
                <a:latin typeface="Arial" panose="020B0604020202020204" pitchFamily="34" charset="0"/>
                <a:ea typeface="+mj-ea"/>
                <a:cs typeface="Arial" panose="020B0604020202020204" pitchFamily="34" charset="0"/>
              </a:rPr>
              <a:t>請至新一代校務系統</a:t>
            </a:r>
            <a:r>
              <a:rPr lang="zh-TW" altLang="en-US" sz="2000" dirty="0">
                <a:latin typeface="Arial" panose="020B0604020202020204" pitchFamily="34" charset="0"/>
                <a:ea typeface="+mj-ea"/>
                <a:cs typeface="Arial" panose="020B0604020202020204" pitchFamily="34" charset="0"/>
              </a:rPr>
              <a:t>→教務系統→課程課務系統→調補課作業→ </a:t>
            </a:r>
            <a:r>
              <a:rPr lang="en-US" altLang="zh-TW" sz="2000" dirty="0">
                <a:latin typeface="Arial" panose="020B0604020202020204" pitchFamily="34" charset="0"/>
                <a:ea typeface="+mj-ea"/>
                <a:cs typeface="Arial" panose="020B0604020202020204" pitchFamily="34" charset="0"/>
              </a:rPr>
              <a:t>TKE6500 </a:t>
            </a:r>
            <a:r>
              <a:rPr lang="zh-TW" altLang="en-US" sz="2000" dirty="0">
                <a:latin typeface="Arial" panose="020B0604020202020204" pitchFamily="34" charset="0"/>
                <a:ea typeface="+mj-ea"/>
                <a:cs typeface="Arial" panose="020B0604020202020204" pitchFamily="34" charset="0"/>
              </a:rPr>
              <a:t>調補課申請作業，填寫調補課申請</a:t>
            </a:r>
            <a:r>
              <a:rPr lang="zh-TW" altLang="zh-TW" sz="2000" dirty="0">
                <a:latin typeface="Arial" panose="020B0604020202020204" pitchFamily="34" charset="0"/>
                <a:ea typeface="+mj-ea"/>
                <a:cs typeface="Arial" panose="020B0604020202020204" pitchFamily="34" charset="0"/>
              </a:rPr>
              <a:t>。</a:t>
            </a:r>
          </a:p>
          <a:p>
            <a:pPr marL="354013" indent="-239713">
              <a:lnSpc>
                <a:spcPct val="120000"/>
              </a:lnSpc>
              <a:spcBef>
                <a:spcPts val="600"/>
              </a:spcBef>
              <a:buNone/>
            </a:pPr>
            <a:r>
              <a:rPr lang="en-US" altLang="zh-TW" sz="2000" dirty="0">
                <a:latin typeface="Arial" panose="020B0604020202020204" pitchFamily="34" charset="0"/>
                <a:ea typeface="+mj-ea"/>
                <a:cs typeface="Arial" panose="020B0604020202020204" pitchFamily="34" charset="0"/>
              </a:rPr>
              <a:t>2.</a:t>
            </a:r>
            <a:r>
              <a:rPr lang="zh-TW" altLang="en-US" sz="2000" dirty="0">
                <a:latin typeface="Arial" panose="020B0604020202020204" pitchFamily="34" charset="0"/>
                <a:ea typeface="+mj-ea"/>
                <a:cs typeface="Arial" panose="020B0604020202020204" pitchFamily="34" charset="0"/>
              </a:rPr>
              <a:t> </a:t>
            </a:r>
            <a:r>
              <a:rPr lang="zh-TW" altLang="en-US" sz="2100" b="1" dirty="0">
                <a:latin typeface="Arial" panose="020B0604020202020204" pitchFamily="34" charset="0"/>
                <a:ea typeface="+mj-ea"/>
                <a:cs typeface="Arial" panose="020B0604020202020204" pitchFamily="34" charset="0"/>
              </a:rPr>
              <a:t>兼任</a:t>
            </a:r>
            <a:r>
              <a:rPr lang="zh-TW" altLang="zh-TW" sz="2100" b="1" dirty="0">
                <a:latin typeface="Arial" panose="020B0604020202020204" pitchFamily="34" charset="0"/>
                <a:ea typeface="+mj-ea"/>
                <a:cs typeface="Arial" panose="020B0604020202020204" pitchFamily="34" charset="0"/>
              </a:rPr>
              <a:t>教師</a:t>
            </a:r>
            <a:r>
              <a:rPr lang="zh-TW" altLang="en-US" sz="2100" b="1" dirty="0">
                <a:latin typeface="Arial" panose="020B0604020202020204" pitchFamily="34" charset="0"/>
                <a:ea typeface="+mj-ea"/>
                <a:cs typeface="Arial" panose="020B0604020202020204" pitchFamily="34" charset="0"/>
              </a:rPr>
              <a:t>／代理教練</a:t>
            </a:r>
            <a:r>
              <a:rPr lang="zh-TW" altLang="zh-TW" sz="2000" dirty="0">
                <a:latin typeface="Arial" panose="020B0604020202020204" pitchFamily="34" charset="0"/>
                <a:ea typeface="+mj-ea"/>
                <a:cs typeface="Arial" panose="020B0604020202020204" pitchFamily="34" charset="0"/>
              </a:rPr>
              <a:t>請假</a:t>
            </a:r>
            <a:r>
              <a:rPr lang="zh-TW" altLang="en-US" sz="2000" dirty="0">
                <a:latin typeface="Arial" panose="020B0604020202020204" pitchFamily="34" charset="0"/>
                <a:ea typeface="+mj-ea"/>
                <a:cs typeface="Arial" panose="020B0604020202020204" pitchFamily="34" charset="0"/>
              </a:rPr>
              <a:t>：</a:t>
            </a:r>
            <a:r>
              <a:rPr lang="zh-TW" altLang="en-US" sz="2000" b="1" dirty="0">
                <a:highlight>
                  <a:srgbClr val="FFFF00"/>
                </a:highlight>
                <a:latin typeface="Arial" panose="020B0604020202020204" pitchFamily="34" charset="0"/>
                <a:ea typeface="+mj-ea"/>
                <a:cs typeface="Arial" panose="020B0604020202020204" pitchFamily="34" charset="0"/>
              </a:rPr>
              <a:t>請填寫紙本假單</a:t>
            </a:r>
            <a:r>
              <a:rPr lang="zh-TW" altLang="en-US" sz="2000" dirty="0">
                <a:latin typeface="Arial" panose="020B0604020202020204" pitchFamily="34" charset="0"/>
                <a:ea typeface="+mj-ea"/>
                <a:cs typeface="Arial" panose="020B0604020202020204" pitchFamily="34" charset="0"/>
              </a:rPr>
              <a:t>， </a:t>
            </a:r>
            <a:r>
              <a:rPr lang="en-US" altLang="zh-TW" sz="2000" dirty="0">
                <a:latin typeface="Arial" panose="020B0604020202020204" pitchFamily="34" charset="0"/>
                <a:ea typeface="+mj-ea"/>
                <a:cs typeface="Arial" panose="020B0604020202020204" pitchFamily="34" charset="0"/>
              </a:rPr>
              <a:t>‟</a:t>
            </a:r>
            <a:r>
              <a:rPr lang="zh-TW" altLang="en-US" sz="2000" dirty="0">
                <a:latin typeface="Arial" panose="020B0604020202020204" pitchFamily="34" charset="0"/>
                <a:ea typeface="+mj-ea"/>
                <a:cs typeface="Arial" panose="020B0604020202020204" pitchFamily="34" charset="0"/>
              </a:rPr>
              <a:t>缺課處理欄” 補課說明，應具體明列補課之時間與地點，勿僅填寫「擇期所填具之調、補課」，否則將予以退件處理。</a:t>
            </a:r>
            <a:r>
              <a:rPr lang="zh-TW" altLang="zh-TW" sz="2000" dirty="0">
                <a:latin typeface="Arial" panose="020B0604020202020204" pitchFamily="34" charset="0"/>
                <a:ea typeface="+mj-ea"/>
                <a:cs typeface="Arial" panose="020B0604020202020204" pitchFamily="34" charset="0"/>
              </a:rPr>
              <a:t>其課務</a:t>
            </a:r>
            <a:r>
              <a:rPr lang="zh-TW" altLang="zh-TW" sz="2000" u="sng" dirty="0">
                <a:solidFill>
                  <a:srgbClr val="FF0000"/>
                </a:solidFill>
                <a:latin typeface="Arial" panose="020B0604020202020204" pitchFamily="34" charset="0"/>
                <a:ea typeface="+mj-ea"/>
                <a:cs typeface="Arial" panose="020B0604020202020204" pitchFamily="34" charset="0"/>
              </a:rPr>
              <a:t>應委託適當人員代理</a:t>
            </a:r>
            <a:r>
              <a:rPr lang="zh-TW" altLang="zh-TW" sz="2000" dirty="0">
                <a:latin typeface="Arial" panose="020B0604020202020204" pitchFamily="34" charset="0"/>
                <a:ea typeface="+mj-ea"/>
                <a:cs typeface="Arial" panose="020B0604020202020204" pitchFamily="34" charset="0"/>
              </a:rPr>
              <a:t>，並</a:t>
            </a:r>
            <a:r>
              <a:rPr lang="zh-TW" altLang="zh-TW" sz="2000" u="sng" dirty="0">
                <a:solidFill>
                  <a:srgbClr val="FF0000"/>
                </a:solidFill>
                <a:latin typeface="Arial" panose="020B0604020202020204" pitchFamily="34" charset="0"/>
                <a:ea typeface="+mj-ea"/>
                <a:cs typeface="Arial" panose="020B0604020202020204" pitchFamily="34" charset="0"/>
              </a:rPr>
              <a:t>以本校所學相關領域之專任教師擔任為原則</a:t>
            </a:r>
            <a:r>
              <a:rPr lang="zh-TW" altLang="en-US" sz="2000" dirty="0">
                <a:latin typeface="Arial" panose="020B0604020202020204" pitchFamily="34" charset="0"/>
                <a:ea typeface="+mj-ea"/>
                <a:cs typeface="Arial" panose="020B0604020202020204" pitchFamily="34" charset="0"/>
              </a:rPr>
              <a:t>，</a:t>
            </a:r>
            <a:r>
              <a:rPr lang="zh-TW" altLang="zh-TW" sz="2000" dirty="0">
                <a:latin typeface="Arial" panose="020B0604020202020204" pitchFamily="34" charset="0"/>
                <a:ea typeface="+mj-ea"/>
                <a:cs typeface="Arial" panose="020B0604020202020204" pitchFamily="34" charset="0"/>
              </a:rPr>
              <a:t>抑或與其他課程之教師互相協調上課時間。</a:t>
            </a:r>
          </a:p>
          <a:p>
            <a:pPr marL="354013" indent="-239713">
              <a:lnSpc>
                <a:spcPct val="120000"/>
              </a:lnSpc>
              <a:spcBef>
                <a:spcPts val="600"/>
              </a:spcBef>
              <a:buNone/>
            </a:pPr>
            <a:r>
              <a:rPr lang="en-US" altLang="zh-TW" sz="2000" dirty="0">
                <a:latin typeface="Arial" panose="020B0604020202020204" pitchFamily="34" charset="0"/>
                <a:ea typeface="+mj-ea"/>
                <a:cs typeface="Arial" panose="020B0604020202020204" pitchFamily="34" charset="0"/>
              </a:rPr>
              <a:t>3.</a:t>
            </a:r>
            <a:r>
              <a:rPr lang="zh-TW" altLang="zh-TW" sz="2000" u="sng" dirty="0">
                <a:solidFill>
                  <a:srgbClr val="FF0000"/>
                </a:solidFill>
                <a:latin typeface="Arial" panose="020B0604020202020204" pitchFamily="34" charset="0"/>
                <a:ea typeface="+mj-ea"/>
                <a:cs typeface="Arial" panose="020B0604020202020204" pitchFamily="34" charset="0"/>
              </a:rPr>
              <a:t>教學助理或研究生皆不具教師資格</a:t>
            </a:r>
            <a:r>
              <a:rPr lang="zh-TW" altLang="zh-TW" sz="2000" dirty="0">
                <a:latin typeface="Arial" panose="020B0604020202020204" pitchFamily="34" charset="0"/>
                <a:ea typeface="+mj-ea"/>
                <a:cs typeface="Arial" panose="020B0604020202020204" pitchFamily="34" charset="0"/>
              </a:rPr>
              <a:t>，若授課方式為繳交報告或考試，授課教師應出席授課場域，勿僅指派教學助理或研究生在場。</a:t>
            </a:r>
            <a:endParaRPr lang="en-US" altLang="zh-TW" sz="2000" dirty="0">
              <a:latin typeface="Arial" panose="020B0604020202020204" pitchFamily="34" charset="0"/>
              <a:ea typeface="+mj-ea"/>
              <a:cs typeface="Arial" panose="020B0604020202020204" pitchFamily="34" charset="0"/>
            </a:endParaRPr>
          </a:p>
          <a:p>
            <a:pPr marL="354013" indent="-239713">
              <a:lnSpc>
                <a:spcPct val="120000"/>
              </a:lnSpc>
              <a:spcBef>
                <a:spcPts val="600"/>
              </a:spcBef>
              <a:buNone/>
            </a:pPr>
            <a:r>
              <a:rPr lang="en-US" altLang="zh-TW" sz="2000" dirty="0">
                <a:latin typeface="Arial" panose="020B0604020202020204" pitchFamily="34" charset="0"/>
                <a:ea typeface="+mj-ea"/>
                <a:cs typeface="Arial" panose="020B0604020202020204" pitchFamily="34" charset="0"/>
              </a:rPr>
              <a:t>4.</a:t>
            </a:r>
            <a:r>
              <a:rPr lang="zh-TW" altLang="zh-TW" sz="2000" dirty="0">
                <a:latin typeface="Arial" panose="020B0604020202020204" pitchFamily="34" charset="0"/>
                <a:ea typeface="+mj-ea"/>
                <a:cs typeface="Arial" panose="020B0604020202020204" pitchFamily="34" charset="0"/>
              </a:rPr>
              <a:t>除非特殊性質課程（例如：受限於場域或天侯因素），學校課程之安排規範</a:t>
            </a:r>
            <a:r>
              <a:rPr lang="zh-TW" altLang="zh-TW" sz="2000" u="sng" dirty="0">
                <a:solidFill>
                  <a:srgbClr val="FF0000"/>
                </a:solidFill>
                <a:latin typeface="Arial" panose="020B0604020202020204" pitchFamily="34" charset="0"/>
                <a:ea typeface="+mj-ea"/>
                <a:cs typeface="Arial" panose="020B0604020202020204" pitchFamily="34" charset="0"/>
              </a:rPr>
              <a:t>同一門課不得連續授課</a:t>
            </a:r>
            <a:r>
              <a:rPr lang="en-US" altLang="zh-TW" sz="2000" u="sng" dirty="0">
                <a:solidFill>
                  <a:srgbClr val="FF0000"/>
                </a:solidFill>
                <a:latin typeface="Arial" panose="020B0604020202020204" pitchFamily="34" charset="0"/>
                <a:ea typeface="+mj-ea"/>
                <a:cs typeface="Arial" panose="020B0604020202020204" pitchFamily="34" charset="0"/>
              </a:rPr>
              <a:t>4</a:t>
            </a:r>
            <a:r>
              <a:rPr lang="zh-TW" altLang="zh-TW" sz="2000" u="sng" dirty="0">
                <a:solidFill>
                  <a:srgbClr val="FF0000"/>
                </a:solidFill>
                <a:latin typeface="Arial" panose="020B0604020202020204" pitchFamily="34" charset="0"/>
                <a:ea typeface="+mj-ea"/>
                <a:cs typeface="Arial" panose="020B0604020202020204" pitchFamily="34" charset="0"/>
              </a:rPr>
              <a:t>節以上</a:t>
            </a:r>
            <a:r>
              <a:rPr lang="zh-TW" altLang="zh-TW" sz="2000" dirty="0">
                <a:latin typeface="Arial" panose="020B0604020202020204" pitchFamily="34" charset="0"/>
                <a:ea typeface="+mj-ea"/>
                <a:cs typeface="Arial" panose="020B0604020202020204" pitchFamily="34" charset="0"/>
              </a:rPr>
              <a:t>，故有關補代課事宜仍應遵照教育部規定。</a:t>
            </a:r>
            <a:endParaRPr lang="en-US" altLang="zh-TW" sz="2000" dirty="0">
              <a:latin typeface="Arial" panose="020B0604020202020204" pitchFamily="34" charset="0"/>
              <a:ea typeface="+mj-ea"/>
              <a:cs typeface="Arial" panose="020B0604020202020204" pitchFamily="34" charset="0"/>
            </a:endParaRPr>
          </a:p>
        </p:txBody>
      </p:sp>
      <p:sp>
        <p:nvSpPr>
          <p:cNvPr id="5" name="投影片編號版面配置區 4">
            <a:extLst>
              <a:ext uri="{FF2B5EF4-FFF2-40B4-BE49-F238E27FC236}">
                <a16:creationId xmlns:a16="http://schemas.microsoft.com/office/drawing/2014/main" id="{2E6448D0-2178-6E6E-BB0C-69BA839E2BA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DAF7D0-E28D-4063-B3D8-3C0CB76657EA}" type="slidenum">
              <a:rPr kumimoji="0" lang="en-US" altLang="zh-TW" sz="2000" b="0" i="0" u="none" strike="noStrike" kern="1200" cap="none" spc="0" normalizeH="0" baseline="0" noProof="0" smtClean="0">
                <a:ln>
                  <a:noFill/>
                </a:ln>
                <a:solidFill>
                  <a:srgbClr val="000000"/>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mn-cs"/>
            </a:endParaRPr>
          </a:p>
        </p:txBody>
      </p:sp>
      <p:pic>
        <p:nvPicPr>
          <p:cNvPr id="6" name="圖片 5">
            <a:extLst>
              <a:ext uri="{FF2B5EF4-FFF2-40B4-BE49-F238E27FC236}">
                <a16:creationId xmlns:a16="http://schemas.microsoft.com/office/drawing/2014/main" id="{7655FF58-929D-4A77-9779-09B7602BF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330" y="1152907"/>
            <a:ext cx="1630648" cy="1630648"/>
          </a:xfrm>
          <a:prstGeom prst="rect">
            <a:avLst/>
          </a:prstGeom>
        </p:spPr>
      </p:pic>
      <p:sp>
        <p:nvSpPr>
          <p:cNvPr id="10" name="文字方塊 9">
            <a:extLst>
              <a:ext uri="{FF2B5EF4-FFF2-40B4-BE49-F238E27FC236}">
                <a16:creationId xmlns:a16="http://schemas.microsoft.com/office/drawing/2014/main" id="{832BC368-DFF6-40A9-9644-DCA0910E9948}"/>
              </a:ext>
            </a:extLst>
          </p:cNvPr>
          <p:cNvSpPr txBox="1"/>
          <p:nvPr/>
        </p:nvSpPr>
        <p:spPr>
          <a:xfrm>
            <a:off x="10421330" y="2783555"/>
            <a:ext cx="16306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教師調補課步驟</a:t>
            </a:r>
          </a:p>
        </p:txBody>
      </p:sp>
    </p:spTree>
    <p:extLst>
      <p:ext uri="{BB962C8B-B14F-4D97-AF65-F5344CB8AC3E}">
        <p14:creationId xmlns:p14="http://schemas.microsoft.com/office/powerpoint/2010/main" val="904931623"/>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佈景主題">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756</TotalTime>
  <Words>7148</Words>
  <Application>Microsoft Office PowerPoint</Application>
  <PresentationFormat>寬螢幕</PresentationFormat>
  <Paragraphs>399</Paragraphs>
  <Slides>50</Slides>
  <Notes>50</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50</vt:i4>
      </vt:variant>
    </vt:vector>
  </HeadingPairs>
  <TitlesOfParts>
    <vt:vector size="62" baseType="lpstr">
      <vt:lpstr>微軟正黑體</vt:lpstr>
      <vt:lpstr>新細明體</vt:lpstr>
      <vt:lpstr>Amatic SC</vt:lpstr>
      <vt:lpstr>Arial</vt:lpstr>
      <vt:lpstr>Arial Black</vt:lpstr>
      <vt:lpstr>Calibri</vt:lpstr>
      <vt:lpstr>Times New Roman</vt:lpstr>
      <vt:lpstr>Wingdings</vt:lpstr>
      <vt:lpstr>Wingdings 3</vt:lpstr>
      <vt:lpstr>絲縷</vt:lpstr>
      <vt:lpstr>1_絲縷</vt:lpstr>
      <vt:lpstr>2_絲縷</vt:lpstr>
      <vt:lpstr>113學年度下學期 教學研究會-教務處業務報告</vt:lpstr>
      <vt:lpstr>課務組業務報告</vt:lpstr>
      <vt:lpstr>工作職掌-學校課務業務 </vt:lpstr>
      <vt:lpstr>學生選課期程暨注意事項</vt:lpstr>
      <vt:lpstr>第三階段選課方式-課程大綱設定</vt:lpstr>
      <vt:lpstr>學生選課期程暨注意事項</vt:lpstr>
      <vt:lpstr>人工選課公告(含校際選課)</vt:lpstr>
      <vt:lpstr>學生跨校選課 臺灣國立大學系統</vt:lpstr>
      <vt:lpstr>教師請假調課補課代課處理原則(詳細申請步驟說明請掃QRcode)</vt:lpstr>
      <vt:lpstr>教師請假調課補課代課處理原則(詳細申請步驟說明請掃QRcode)</vt:lpstr>
      <vt:lpstr>教師授課提醒</vt:lpstr>
      <vt:lpstr>註冊組業務報告</vt:lpstr>
      <vt:lpstr>業務項目-承辦作業</vt:lpstr>
      <vt:lpstr>業務說明-學生人數</vt:lpstr>
      <vt:lpstr>業務說明-學生人數</vt:lpstr>
      <vt:lpstr>業務說明-學生人數</vt:lpstr>
      <vt:lpstr>業務說明-新生註冊率</vt:lpstr>
      <vt:lpstr>業務說明-新生註冊率</vt:lpstr>
      <vt:lpstr>業務說明-就學穩定率</vt:lpstr>
      <vt:lpstr>業務說明-就學穩定率</vt:lpstr>
      <vt:lpstr>業務說明-學位證書</vt:lpstr>
      <vt:lpstr>業務宣導-學期成績</vt:lpstr>
      <vt:lpstr>業務宣導-學期成績</vt:lpstr>
      <vt:lpstr>業務宣導-學位論文</vt:lpstr>
      <vt:lpstr>業務宣導-學位論文</vt:lpstr>
      <vt:lpstr>業務宣導-學位論文</vt:lpstr>
      <vt:lpstr>業務宣導-法規修訂 </vt:lpstr>
      <vt:lpstr>業務宣導-法規修訂 </vt:lpstr>
      <vt:lpstr>業務宣導-法規相關</vt:lpstr>
      <vt:lpstr>業務宣導-法規相關</vt:lpstr>
      <vt:lpstr>招生組業務報告 </vt:lpstr>
      <vt:lpstr>114學年度 自辦招生考試 </vt:lpstr>
      <vt:lpstr>PowerPoint 簡報</vt:lpstr>
      <vt:lpstr>114學年度本校自辦招生考試</vt:lpstr>
      <vt:lpstr>一、學士班單獨招生考試</vt:lpstr>
      <vt:lpstr>二、博士班、碩士班（含在職專班）入學考試</vt:lpstr>
      <vt:lpstr>三、體育學系進修學士班招生考試</vt:lpstr>
      <vt:lpstr>四、學士班暑假轉學考試</vt:lpstr>
      <vt:lpstr>PowerPoint 簡報</vt:lpstr>
      <vt:lpstr>PowerPoint 簡報</vt:lpstr>
      <vt:lpstr>PowerPoint 簡報</vt:lpstr>
      <vt:lpstr>教學發展中心業務報告</vt:lpstr>
      <vt:lpstr>PowerPoint 簡報</vt:lpstr>
      <vt:lpstr>PowerPoint 簡報</vt:lpstr>
      <vt:lpstr>113-1學期 重要記事</vt:lpstr>
      <vt:lpstr>113-2學期規劃事項</vt:lpstr>
      <vt:lpstr>PowerPoint 簡報</vt:lpstr>
      <vt:lpstr>113-2學期規劃事項</vt:lpstr>
      <vt:lpstr>113-2學期規劃事項</vt:lpstr>
      <vt:lpstr>感謝閱覽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113學年度下學期 教學研究會-教務處業務報告</dc:title>
  <dc:creator>admin</dc:creator>
  <cp:lastModifiedBy>麥 小</cp:lastModifiedBy>
  <cp:revision>185</cp:revision>
  <dcterms:created xsi:type="dcterms:W3CDTF">2021-01-07T08:56:55Z</dcterms:created>
  <dcterms:modified xsi:type="dcterms:W3CDTF">2025-02-07T01:21:20Z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