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4"/>
  </p:notesMasterIdLst>
  <p:sldIdLst>
    <p:sldId id="291" r:id="rId4"/>
    <p:sldId id="294" r:id="rId5"/>
    <p:sldId id="257" r:id="rId6"/>
    <p:sldId id="258" r:id="rId7"/>
    <p:sldId id="259" r:id="rId8"/>
    <p:sldId id="260" r:id="rId9"/>
    <p:sldId id="264" r:id="rId10"/>
    <p:sldId id="262" r:id="rId11"/>
    <p:sldId id="296" r:id="rId12"/>
    <p:sldId id="265" r:id="rId13"/>
    <p:sldId id="268" r:id="rId14"/>
    <p:sldId id="269" r:id="rId15"/>
    <p:sldId id="297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301" r:id="rId29"/>
    <p:sldId id="304" r:id="rId30"/>
    <p:sldId id="284" r:id="rId31"/>
    <p:sldId id="285" r:id="rId32"/>
    <p:sldId id="286" r:id="rId33"/>
    <p:sldId id="302" r:id="rId34"/>
    <p:sldId id="298" r:id="rId35"/>
    <p:sldId id="299" r:id="rId36"/>
    <p:sldId id="300" r:id="rId37"/>
    <p:sldId id="288" r:id="rId38"/>
    <p:sldId id="289" r:id="rId39"/>
    <p:sldId id="290" r:id="rId40"/>
    <p:sldId id="295" r:id="rId41"/>
    <p:sldId id="303" r:id="rId42"/>
    <p:sldId id="267" r:id="rId4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00" y="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7E8DE-902B-44DF-B9DA-1CDA4FF71A4A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4CAF2-5DEF-4D9C-8284-5D6255AF211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2837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94CAF2-5DEF-4D9C-8284-5D6255AF2116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2861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E805-1E41-4EFC-80A1-CA794EB744DC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F763-823F-402A-B6DA-B75FCE37EF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4593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E805-1E41-4EFC-80A1-CA794EB744DC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F763-823F-402A-B6DA-B75FCE37EF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222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E805-1E41-4EFC-80A1-CA794EB744DC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F763-823F-402A-B6DA-B75FCE37EF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8860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72F1F-C80F-41E9-A0CA-254642F3C8F6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2021/6/3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1D89-5477-4B38-BABD-885AE94B1180}" type="slidenum">
              <a:rPr kumimoji="0" lang="zh-TW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457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72F1F-C80F-41E9-A0CA-254642F3C8F6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2021/6/3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1D89-5477-4B38-BABD-885AE94B1180}" type="slidenum">
              <a:rPr kumimoji="0" lang="zh-TW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892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72F1F-C80F-41E9-A0CA-254642F3C8F6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2021/6/3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1D89-5477-4B38-BABD-885AE94B1180}" type="slidenum">
              <a:rPr kumimoji="0" lang="zh-TW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194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72F1F-C80F-41E9-A0CA-254642F3C8F6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2021/6/3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1D89-5477-4B38-BABD-885AE94B1180}" type="slidenum">
              <a:rPr kumimoji="0" lang="zh-TW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242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72F1F-C80F-41E9-A0CA-254642F3C8F6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2021/6/3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1D89-5477-4B38-BABD-885AE94B1180}" type="slidenum">
              <a:rPr kumimoji="0" lang="zh-TW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177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72F1F-C80F-41E9-A0CA-254642F3C8F6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2021/6/3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1D89-5477-4B38-BABD-885AE94B1180}" type="slidenum">
              <a:rPr kumimoji="0" lang="zh-TW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410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72F1F-C80F-41E9-A0CA-254642F3C8F6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2021/6/3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1D89-5477-4B38-BABD-885AE94B1180}" type="slidenum">
              <a:rPr kumimoji="0" lang="zh-TW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362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72F1F-C80F-41E9-A0CA-254642F3C8F6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2021/6/3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all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1D89-5477-4B38-BABD-885AE94B1180}" type="slidenum">
              <a:rPr kumimoji="0" lang="zh-TW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637052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50" b="0" i="0" u="none" strike="noStrike" kern="1200" cap="none" spc="0" normalizeH="0" baseline="0" noProof="0">
              <a:ln>
                <a:noFill/>
              </a:ln>
              <a:solidFill>
                <a:srgbClr val="637052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20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E805-1E41-4EFC-80A1-CA794EB744DC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F763-823F-402A-B6DA-B75FCE37EF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73256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72F1F-C80F-41E9-A0CA-254642F3C8F6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2021/6/3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1D89-5477-4B38-BABD-885AE94B1180}" type="slidenum">
              <a:rPr kumimoji="0" lang="zh-TW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678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72F1F-C80F-41E9-A0CA-254642F3C8F6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2021/6/3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1D89-5477-4B38-BABD-885AE94B1180}" type="slidenum">
              <a:rPr kumimoji="0" lang="zh-TW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365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72F1F-C80F-41E9-A0CA-254642F3C8F6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2021/6/3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1D89-5477-4B38-BABD-885AE94B1180}" type="slidenum">
              <a:rPr kumimoji="0" lang="zh-TW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719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10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830" y="6406487"/>
            <a:ext cx="1675377" cy="40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06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193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373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7851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430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88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E805-1E41-4EFC-80A1-CA794EB744DC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F763-823F-402A-B6DA-B75FCE37EF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50265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546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203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760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6042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61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36151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5969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594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4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E805-1E41-4EFC-80A1-CA794EB744DC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F763-823F-402A-B6DA-B75FCE37EF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7674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E805-1E41-4EFC-80A1-CA794EB744DC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F763-823F-402A-B6DA-B75FCE37EF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576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E805-1E41-4EFC-80A1-CA794EB744DC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F763-823F-402A-B6DA-B75FCE37EF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5884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E805-1E41-4EFC-80A1-CA794EB744DC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F763-823F-402A-B6DA-B75FCE37EF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76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E805-1E41-4EFC-80A1-CA794EB744DC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F763-823F-402A-B6DA-B75FCE37EF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1094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CE805-1E41-4EFC-80A1-CA794EB744DC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F763-823F-402A-B6DA-B75FCE37EF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807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CE805-1E41-4EFC-80A1-CA794EB744DC}" type="datetimeFigureOut">
              <a:rPr lang="zh-TW" altLang="en-US" smtClean="0"/>
              <a:t>2021/6/3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8F763-823F-402A-B6DA-B75FCE37EF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33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372F1F-C80F-41E9-A0CA-254642F3C8F6}" type="datetimeFigureOut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2021/6/3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41D89-5477-4B38-BABD-885AE94B1180}" type="slidenum">
              <a:rPr kumimoji="0" lang="zh-TW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75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6/3/2021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95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ADDxg9Ns6g" TargetMode="External"/><Relationship Id="rId2" Type="http://schemas.openxmlformats.org/officeDocument/2006/relationships/hyperlink" Target="https://www.youtube.com/watch?v=sVBiz809V6g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ccnews.npust.edu.tw/media/1330" TargetMode="External"/><Relationship Id="rId5" Type="http://schemas.openxmlformats.org/officeDocument/2006/relationships/hyperlink" Target="https://www.youtube.com/watch?v=Wpu1n6gVsWs" TargetMode="External"/><Relationship Id="rId4" Type="http://schemas.openxmlformats.org/officeDocument/2006/relationships/hyperlink" Target="https://www.youtube.com/watch?v=BpvdBKRapsk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16259"/>
          </a:xfrm>
        </p:spPr>
        <p:txBody>
          <a:bodyPr>
            <a:normAutofit/>
          </a:bodyPr>
          <a:lstStyle/>
          <a:p>
            <a:r>
              <a:rPr lang="en-US" altLang="zh-TW" sz="6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Moodle </a:t>
            </a:r>
            <a:r>
              <a:rPr lang="zh-TW" altLang="en-US" sz="6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數位學習平台</a:t>
            </a:r>
            <a:r>
              <a:rPr lang="en-US" altLang="zh-TW" sz="6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6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6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線上考試</a:t>
            </a:r>
            <a:endParaRPr lang="zh-TW" altLang="en-US" sz="6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777175"/>
            <a:ext cx="9144000" cy="1659988"/>
          </a:xfrm>
        </p:spPr>
        <p:txBody>
          <a:bodyPr>
            <a:noAutofit/>
          </a:bodyPr>
          <a:lstStyle/>
          <a:p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國立臺灣體育運動大學</a:t>
            </a:r>
            <a:endParaRPr lang="en-US" altLang="zh-TW" sz="3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圖書資訊處 學習科技組</a:t>
            </a:r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	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運動健康科學學系</a:t>
            </a:r>
            <a:endParaRPr lang="en-US" altLang="zh-TW" sz="3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助理教授 邱彥成</a:t>
            </a:r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6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30584" t="15037" r="31916" b="49333"/>
          <a:stretch/>
        </p:blipFill>
        <p:spPr>
          <a:xfrm>
            <a:off x="0" y="121920"/>
            <a:ext cx="12192000" cy="6515946"/>
          </a:xfrm>
          <a:prstGeom prst="rect">
            <a:avLst/>
          </a:prstGeom>
        </p:spPr>
      </p:pic>
      <p:cxnSp>
        <p:nvCxnSpPr>
          <p:cNvPr id="6" name="直線單箭頭接點 5"/>
          <p:cNvCxnSpPr/>
          <p:nvPr/>
        </p:nvCxnSpPr>
        <p:spPr>
          <a:xfrm flipH="1" flipV="1">
            <a:off x="6206837" y="3296205"/>
            <a:ext cx="1387953" cy="1756354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1828800" y="5052559"/>
            <a:ext cx="8492837" cy="76944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第一行的標題 </a:t>
            </a:r>
            <a:r>
              <a:rPr lang="en-US" altLang="zh-TW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一定要一模一樣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5019" y="2526765"/>
            <a:ext cx="11055926" cy="6345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357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9436" t="18874" r="18181" b="21349"/>
          <a:stretch/>
        </p:blipFill>
        <p:spPr>
          <a:xfrm>
            <a:off x="484909" y="380400"/>
            <a:ext cx="11118228" cy="5992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直線單箭頭接點 4"/>
          <p:cNvCxnSpPr/>
          <p:nvPr/>
        </p:nvCxnSpPr>
        <p:spPr>
          <a:xfrm flipV="1">
            <a:off x="5140037" y="4959928"/>
            <a:ext cx="3491345" cy="471054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3117275" y="5320145"/>
            <a:ext cx="2022762" cy="457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297874" y="3507465"/>
            <a:ext cx="5195497" cy="923330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4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再</a:t>
            </a:r>
            <a:r>
              <a:rPr lang="zh-TW" alt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將題庫檔拉入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 flipH="1">
            <a:off x="7759817" y="1317275"/>
            <a:ext cx="2090766" cy="1098754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7536873" y="554254"/>
            <a:ext cx="4419555" cy="830997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先選</a:t>
            </a:r>
            <a:r>
              <a:rPr lang="en-US" altLang="zh-TW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Excel</a:t>
            </a:r>
            <a:r>
              <a:rPr lang="zh-TW" altLang="en-US" sz="48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格式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887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5916" t="18889" r="17992" b="10465"/>
          <a:stretch/>
        </p:blipFill>
        <p:spPr>
          <a:xfrm>
            <a:off x="2867891" y="505170"/>
            <a:ext cx="8395854" cy="594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297874" y="3507465"/>
            <a:ext cx="6047508" cy="923330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必要時可加入圖檔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>
            <a:off x="3893129" y="5713244"/>
            <a:ext cx="3283526" cy="53432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1302329" y="4943803"/>
            <a:ext cx="2590800" cy="76944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記得儲存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682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匯入格式 </a:t>
            </a:r>
            <a:r>
              <a:rPr lang="en-US" altLang="zh-TW" sz="4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Excel </a:t>
            </a:r>
            <a:r>
              <a:rPr lang="zh-TW" altLang="en-US" sz="4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為範例</a:t>
            </a:r>
            <a:endParaRPr lang="zh-TW" altLang="en-US" sz="4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77130" y="1912689"/>
            <a:ext cx="9776670" cy="4264273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可匯入</a:t>
            </a:r>
            <a:r>
              <a:rPr lang="zh-TW" altLang="en-US" sz="3200" u="sng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單選題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</a:t>
            </a:r>
            <a:r>
              <a:rPr lang="zh-TW" altLang="en-US" sz="3200" u="sng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複選題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之題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組，各欄位說明如下</a:t>
            </a:r>
            <a:endParaRPr lang="en-US" altLang="zh-TW" sz="3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3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A : 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題目</a:t>
            </a:r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B~G : 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答案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至答案</a:t>
            </a:r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 (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至多六個</a:t>
            </a:r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H : 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正確答案</a:t>
            </a:r>
            <a:endParaRPr lang="en-US" altLang="zh-TW" sz="3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直接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輸入數字即可，複選題亦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相同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可不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需標點符號</a:t>
            </a:r>
          </a:p>
          <a:p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I, J : 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答對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的回饋及答錯的回饋，亦可不輸入</a:t>
            </a:r>
          </a:p>
          <a:p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888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07067" y="775854"/>
            <a:ext cx="7766936" cy="2900909"/>
          </a:xfrm>
        </p:spPr>
        <p:txBody>
          <a:bodyPr/>
          <a:lstStyle/>
          <a:p>
            <a:pPr algn="ctr"/>
            <a:r>
              <a:rPr lang="zh-TW" altLang="en-US" sz="7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線上考試 </a:t>
            </a:r>
            <a:r>
              <a:rPr lang="en-US" altLang="zh-TW" sz="7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7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9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編輯考卷</a:t>
            </a:r>
            <a:endParaRPr lang="zh-TW" altLang="en-US" sz="9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1507067" y="4530436"/>
            <a:ext cx="7766936" cy="949805"/>
          </a:xfrm>
        </p:spPr>
        <p:txBody>
          <a:bodyPr>
            <a:normAutofit/>
          </a:bodyPr>
          <a:lstStyle/>
          <a:p>
            <a:r>
              <a:rPr lang="en-US" altLang="zh-TW" sz="4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Moodle </a:t>
            </a:r>
            <a:r>
              <a:rPr lang="zh-TW" altLang="en-US" sz="4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測驗卷 </a:t>
            </a:r>
            <a:endParaRPr lang="zh-TW" altLang="en-US" sz="4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715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3999" t="10666" r="14334" b="27697"/>
          <a:stretch/>
        </p:blipFill>
        <p:spPr>
          <a:xfrm>
            <a:off x="-5970" y="1"/>
            <a:ext cx="12197969" cy="6857999"/>
          </a:xfrm>
          <a:prstGeom prst="rect">
            <a:avLst/>
          </a:prstGeom>
        </p:spPr>
      </p:pic>
      <p:cxnSp>
        <p:nvCxnSpPr>
          <p:cNvPr id="5" name="直線單箭頭接點 4"/>
          <p:cNvCxnSpPr/>
          <p:nvPr/>
        </p:nvCxnSpPr>
        <p:spPr>
          <a:xfrm flipV="1">
            <a:off x="7994073" y="1260764"/>
            <a:ext cx="1856509" cy="251400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V="1">
            <a:off x="5858052" y="1579418"/>
            <a:ext cx="653584" cy="2284851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5383059" y="3774764"/>
            <a:ext cx="2989593" cy="1077218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 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選擇課程</a:t>
            </a:r>
            <a:endParaRPr lang="en-US" altLang="zh-TW" sz="3200" dirty="0" smtClean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 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啟動編輯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008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1333" t="14297" r="26666" b="14444"/>
          <a:stretch/>
        </p:blipFill>
        <p:spPr>
          <a:xfrm>
            <a:off x="1055685" y="365125"/>
            <a:ext cx="4970633" cy="6226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44666" t="17333" r="29626" b="18814"/>
          <a:stretch/>
        </p:blipFill>
        <p:spPr>
          <a:xfrm>
            <a:off x="6461760" y="365125"/>
            <a:ext cx="4456598" cy="6226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504085" y="784934"/>
            <a:ext cx="6073832" cy="1446550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  </a:t>
            </a: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選擇要放考卷的週次</a:t>
            </a:r>
            <a:endParaRPr lang="en-US" altLang="zh-TW" sz="44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44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  +</a:t>
            </a:r>
            <a:r>
              <a:rPr lang="zh-TW" altLang="en-US" sz="44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新增活動或資源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>
            <a:off x="4142509" y="2231484"/>
            <a:ext cx="484909" cy="1633934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7487186" y="4759963"/>
            <a:ext cx="4418214" cy="76944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  </a:t>
            </a: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選擇 </a:t>
            </a:r>
            <a:r>
              <a:rPr lang="en-US" altLang="zh-TW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“</a:t>
            </a: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測驗卷</a:t>
            </a:r>
            <a:r>
              <a:rPr lang="en-US" altLang="zh-TW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”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16" name="直線單箭頭接點 15"/>
          <p:cNvCxnSpPr/>
          <p:nvPr/>
        </p:nvCxnSpPr>
        <p:spPr>
          <a:xfrm flipH="1" flipV="1">
            <a:off x="7910945" y="3172691"/>
            <a:ext cx="1496292" cy="1587274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152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5173" t="23214" r="8367" b="10000"/>
          <a:stretch/>
        </p:blipFill>
        <p:spPr>
          <a:xfrm>
            <a:off x="374072" y="304800"/>
            <a:ext cx="9462655" cy="6296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8589819" y="1056184"/>
            <a:ext cx="3066200" cy="76944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測驗卷名稱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7079673" y="1510146"/>
            <a:ext cx="1510146" cy="27709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8589819" y="3356038"/>
            <a:ext cx="3066200" cy="76944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指定可考日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7079673" y="3810000"/>
            <a:ext cx="1510146" cy="27709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8589819" y="4565124"/>
            <a:ext cx="3066200" cy="76944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考試時間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 flipH="1" flipV="1">
            <a:off x="5181600" y="4451055"/>
            <a:ext cx="3408219" cy="363853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529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3257" t="19430" r="22159" b="26599"/>
          <a:stretch/>
        </p:blipFill>
        <p:spPr>
          <a:xfrm>
            <a:off x="671945" y="365126"/>
            <a:ext cx="8929255" cy="6080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8234354" y="2081419"/>
            <a:ext cx="3708263" cy="76944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指定可考次數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6192982" y="2535381"/>
            <a:ext cx="2041373" cy="1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8234355" y="3290505"/>
            <a:ext cx="3066200" cy="1446550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讓所有考題都在一頁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6927273" y="3540290"/>
            <a:ext cx="1307084" cy="186583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602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7199" t="37980" r="20036" b="9562"/>
          <a:stretch/>
        </p:blipFill>
        <p:spPr>
          <a:xfrm>
            <a:off x="498764" y="365125"/>
            <a:ext cx="8928180" cy="6160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7572813" y="1373436"/>
            <a:ext cx="3150606" cy="1446550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考題</a:t>
            </a:r>
            <a:r>
              <a:rPr lang="zh-TW" alt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選項可隨機</a:t>
            </a:r>
            <a:r>
              <a:rPr lang="zh-TW" altLang="en-US" sz="4400" dirty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排列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H="1" flipV="1">
            <a:off x="5278582" y="1825625"/>
            <a:ext cx="2294232" cy="1773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8035636" y="3561513"/>
            <a:ext cx="3375745" cy="2123658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44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儲存設定</a:t>
            </a:r>
            <a:endParaRPr lang="en-US" altLang="zh-TW" sz="4400" noProof="0" dirty="0" smtClean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4400" b="0" i="0" u="none" strike="noStrike" kern="1200" cap="none" spc="0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並開始編輯測驗卷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5278582" y="4572000"/>
            <a:ext cx="2757054" cy="1501933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203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32000" t="8889" r="16417" b="34667"/>
          <a:stretch/>
        </p:blipFill>
        <p:spPr>
          <a:xfrm>
            <a:off x="626520" y="609600"/>
            <a:ext cx="8591720" cy="5288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7032057" y="1019366"/>
            <a:ext cx="1151823" cy="18000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向右箭號 9"/>
          <p:cNvSpPr/>
          <p:nvPr/>
        </p:nvSpPr>
        <p:spPr>
          <a:xfrm rot="10800000" flipV="1">
            <a:off x="8302666" y="1993690"/>
            <a:ext cx="2805043" cy="1041817"/>
          </a:xfrm>
          <a:prstGeom prst="rightArrow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數位學習平台</a:t>
            </a:r>
            <a:endParaRPr lang="zh-TW" altLang="en-US" sz="2800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9345905" y="3035507"/>
            <a:ext cx="1754311" cy="1077218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帳號例 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92031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78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1583" t="10444" r="16542" b="39111"/>
          <a:stretch/>
        </p:blipFill>
        <p:spPr>
          <a:xfrm>
            <a:off x="0" y="0"/>
            <a:ext cx="12537754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142512" y="4902678"/>
            <a:ext cx="4336471" cy="3620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2112818" y="1107877"/>
            <a:ext cx="7654635" cy="923330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設定完一份空白考卷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 flipH="1">
            <a:off x="8663641" y="5083703"/>
            <a:ext cx="2628594" cy="555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726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5837" t="13290" r="22706" b="40834"/>
          <a:stretch/>
        </p:blipFill>
        <p:spPr>
          <a:xfrm>
            <a:off x="415635" y="332509"/>
            <a:ext cx="9615055" cy="5985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6179126" y="3394296"/>
            <a:ext cx="1011383" cy="4018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3997036" y="670746"/>
            <a:ext cx="7654635" cy="923330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將考題加入空白考卷</a:t>
            </a:r>
            <a:endParaRPr kumimoji="0" lang="zh-TW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7402096" y="3595220"/>
            <a:ext cx="3321322" cy="555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175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7980" t="10518" r="20353" b="39556"/>
          <a:stretch/>
        </p:blipFill>
        <p:spPr>
          <a:xfrm>
            <a:off x="1427018" y="240435"/>
            <a:ext cx="9365672" cy="6312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直線單箭頭接點 5"/>
          <p:cNvCxnSpPr/>
          <p:nvPr/>
        </p:nvCxnSpPr>
        <p:spPr>
          <a:xfrm flipV="1">
            <a:off x="7079673" y="3546764"/>
            <a:ext cx="1995054" cy="13855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2809009" y="3162043"/>
            <a:ext cx="4364182" cy="76944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44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至題庫選擇試題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277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3833" t="10593" r="7917" b="15926"/>
          <a:stretch/>
        </p:blipFill>
        <p:spPr>
          <a:xfrm>
            <a:off x="542956" y="0"/>
            <a:ext cx="11323996" cy="685800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4950630" y="1825625"/>
            <a:ext cx="3551686" cy="1446550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zh-TW" altLang="en-US" sz="44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選擇題庫</a:t>
            </a:r>
            <a:endParaRPr lang="en-US" altLang="zh-TW" sz="4400" dirty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zh-TW" altLang="en-US" sz="44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選擇試題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645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6660" t="18961" r="20293" b="43583"/>
          <a:stretch/>
        </p:blipFill>
        <p:spPr>
          <a:xfrm>
            <a:off x="2229853" y="365125"/>
            <a:ext cx="9123948" cy="581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直線單箭頭接點 4"/>
          <p:cNvCxnSpPr/>
          <p:nvPr/>
        </p:nvCxnSpPr>
        <p:spPr>
          <a:xfrm flipV="1">
            <a:off x="7151862" y="3410406"/>
            <a:ext cx="1995054" cy="13855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3585410" y="2584527"/>
            <a:ext cx="3692053" cy="1446550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44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讓系統自動從題庫選擇試題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834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6739" t="22711" r="21505" b="29963"/>
          <a:stretch/>
        </p:blipFill>
        <p:spPr>
          <a:xfrm>
            <a:off x="537410" y="365125"/>
            <a:ext cx="9569116" cy="61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直線單箭頭接點 5"/>
          <p:cNvCxnSpPr/>
          <p:nvPr/>
        </p:nvCxnSpPr>
        <p:spPr>
          <a:xfrm flipH="1" flipV="1">
            <a:off x="5293896" y="3858127"/>
            <a:ext cx="2703093" cy="1549395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7708232" y="5407522"/>
            <a:ext cx="3946358" cy="76944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1. </a:t>
            </a: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更動考題數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6645442" y="672379"/>
            <a:ext cx="1712495" cy="763389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2923674" y="330798"/>
            <a:ext cx="3946358" cy="1446550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3. </a:t>
            </a: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調整滿分配分 </a:t>
            </a:r>
            <a:r>
              <a:rPr lang="en-US" altLang="zh-TW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會自動比例換算</a:t>
            </a:r>
            <a:r>
              <a:rPr lang="en-US" altLang="zh-TW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 flipH="1" flipV="1">
            <a:off x="9016166" y="2269958"/>
            <a:ext cx="34590" cy="1703421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8588541" y="3973378"/>
            <a:ext cx="3035970" cy="76944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2. </a:t>
            </a: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隨機抽題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352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07067" y="775854"/>
            <a:ext cx="7766936" cy="2900909"/>
          </a:xfrm>
        </p:spPr>
        <p:txBody>
          <a:bodyPr/>
          <a:lstStyle/>
          <a:p>
            <a:pPr algn="ctr"/>
            <a:r>
              <a:rPr lang="zh-TW" altLang="en-US" sz="7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線上考試 </a:t>
            </a:r>
            <a:r>
              <a:rPr lang="en-US" altLang="zh-TW" sz="7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7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9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開放考試</a:t>
            </a:r>
            <a:endParaRPr lang="zh-TW" altLang="en-US" sz="7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1507067" y="4530436"/>
            <a:ext cx="7766936" cy="949805"/>
          </a:xfrm>
        </p:spPr>
        <p:txBody>
          <a:bodyPr>
            <a:normAutofit/>
          </a:bodyPr>
          <a:lstStyle/>
          <a:p>
            <a:r>
              <a:rPr lang="en-US" altLang="zh-TW" sz="4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Moodle </a:t>
            </a:r>
            <a:r>
              <a:rPr lang="zh-TW" altLang="en-US" sz="4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測驗卷 </a:t>
            </a:r>
            <a:endParaRPr lang="zh-TW" altLang="en-US" sz="4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5173" t="23214" r="8367" b="10000"/>
          <a:stretch/>
        </p:blipFill>
        <p:spPr>
          <a:xfrm>
            <a:off x="374072" y="304800"/>
            <a:ext cx="9462655" cy="6296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3213100" y="1130201"/>
            <a:ext cx="8442919" cy="1600438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提醒 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</a:t>
            </a: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可指定該次考試日期時間 以及 該次考試的時間長短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8589819" y="3356038"/>
            <a:ext cx="3066200" cy="76944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指定可考日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7079673" y="3810000"/>
            <a:ext cx="1510146" cy="27709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8589819" y="4565124"/>
            <a:ext cx="3066200" cy="76944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考試時間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 flipH="1" flipV="1">
            <a:off x="5181600" y="4451055"/>
            <a:ext cx="3408219" cy="363853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925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9306" t="32358" r="32811" b="19831"/>
          <a:stretch/>
        </p:blipFill>
        <p:spPr>
          <a:xfrm>
            <a:off x="1588167" y="365125"/>
            <a:ext cx="7603959" cy="5398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直線單箭頭接點 4"/>
          <p:cNvCxnSpPr>
            <a:stCxn id="6" idx="3"/>
          </p:cNvCxnSpPr>
          <p:nvPr/>
        </p:nvCxnSpPr>
        <p:spPr>
          <a:xfrm flipV="1">
            <a:off x="4896851" y="5350042"/>
            <a:ext cx="2538665" cy="28532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609599" y="4993853"/>
            <a:ext cx="4287252" cy="76944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TW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(</a:t>
            </a: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暫時</a:t>
            </a:r>
            <a:r>
              <a:rPr lang="en-US" altLang="zh-TW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完成作答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7959274" y="721192"/>
            <a:ext cx="3762825" cy="1938992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6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學生端</a:t>
            </a:r>
            <a:endParaRPr lang="en-US" altLang="zh-TW" sz="6000" dirty="0" smtClean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zh-TW" altLang="en-US" sz="6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考試 </a:t>
            </a:r>
            <a:r>
              <a:rPr lang="en-US" altLang="zh-TW" sz="60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ing</a:t>
            </a:r>
            <a:r>
              <a:rPr lang="en-US" altLang="zh-TW" sz="6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…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50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9330" t="7926" r="34222" b="14074"/>
          <a:stretch/>
        </p:blipFill>
        <p:spPr>
          <a:xfrm>
            <a:off x="3630676" y="296777"/>
            <a:ext cx="7935682" cy="6168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直線單箭頭接點 4"/>
          <p:cNvCxnSpPr/>
          <p:nvPr/>
        </p:nvCxnSpPr>
        <p:spPr>
          <a:xfrm>
            <a:off x="4973053" y="5545042"/>
            <a:ext cx="3673642" cy="48679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761999" y="5153836"/>
            <a:ext cx="4287252" cy="76944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全部送出並結束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7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2458" t="8813" r="4209" b="22816"/>
          <a:stretch/>
        </p:blipFill>
        <p:spPr>
          <a:xfrm>
            <a:off x="457200" y="0"/>
            <a:ext cx="11286650" cy="6853669"/>
          </a:xfrm>
          <a:prstGeom prst="rect">
            <a:avLst/>
          </a:prstGeom>
        </p:spPr>
      </p:pic>
      <p:cxnSp>
        <p:nvCxnSpPr>
          <p:cNvPr id="7" name="直線單箭頭接點 6"/>
          <p:cNvCxnSpPr/>
          <p:nvPr/>
        </p:nvCxnSpPr>
        <p:spPr>
          <a:xfrm flipH="1">
            <a:off x="6891728" y="2327222"/>
            <a:ext cx="1889760" cy="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8625048" y="2027787"/>
            <a:ext cx="2082689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先</a:t>
            </a:r>
            <a:r>
              <a:rPr lang="zh-TW" altLang="en-US" sz="3200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選課程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175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9118" t="29239" r="23763" b="9207"/>
          <a:stretch/>
        </p:blipFill>
        <p:spPr>
          <a:xfrm>
            <a:off x="3616650" y="365125"/>
            <a:ext cx="7909603" cy="5811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665747" y="747338"/>
            <a:ext cx="3394525" cy="1938992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6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學生端</a:t>
            </a:r>
            <a:endParaRPr lang="en-US" altLang="zh-TW" sz="6000" dirty="0" smtClean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zh-TW" altLang="en-US" sz="6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考試結果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6" name="直線單箭頭接點 5"/>
          <p:cNvCxnSpPr>
            <a:stCxn id="7" idx="3"/>
          </p:cNvCxnSpPr>
          <p:nvPr/>
        </p:nvCxnSpPr>
        <p:spPr>
          <a:xfrm flipV="1">
            <a:off x="3214881" y="4286509"/>
            <a:ext cx="2689412" cy="2043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665747" y="3922226"/>
            <a:ext cx="2549134" cy="76944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回饋區域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5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07067" y="775854"/>
            <a:ext cx="7766936" cy="2900909"/>
          </a:xfrm>
        </p:spPr>
        <p:txBody>
          <a:bodyPr/>
          <a:lstStyle/>
          <a:p>
            <a:pPr algn="ctr"/>
            <a:r>
              <a:rPr lang="zh-TW" altLang="en-US" sz="7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線上考試 </a:t>
            </a:r>
            <a:r>
              <a:rPr lang="en-US" altLang="zh-TW" sz="7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7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96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考試成績</a:t>
            </a:r>
            <a:endParaRPr lang="zh-TW" altLang="en-US" sz="7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1507067" y="4530436"/>
            <a:ext cx="7766936" cy="949805"/>
          </a:xfrm>
        </p:spPr>
        <p:txBody>
          <a:bodyPr>
            <a:normAutofit/>
          </a:bodyPr>
          <a:lstStyle/>
          <a:p>
            <a:r>
              <a:rPr lang="en-US" altLang="zh-TW" sz="4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Moodle </a:t>
            </a:r>
            <a:r>
              <a:rPr lang="zh-TW" altLang="en-US" sz="44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測驗卷 </a:t>
            </a:r>
            <a:endParaRPr lang="zh-TW" altLang="en-US" sz="4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732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180" t="14259" r="17951" b="27963"/>
          <a:stretch/>
        </p:blipFill>
        <p:spPr>
          <a:xfrm>
            <a:off x="838199" y="790463"/>
            <a:ext cx="9453047" cy="549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7959274" y="365125"/>
            <a:ext cx="3699326" cy="1938992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6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學生詳細</a:t>
            </a:r>
            <a:endParaRPr lang="en-US" altLang="zh-TW" sz="6000" dirty="0" smtClean="0">
              <a:solidFill>
                <a:srgbClr val="0000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zh-TW" altLang="en-US" sz="6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考試結果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H="1" flipV="1">
            <a:off x="6946900" y="3352800"/>
            <a:ext cx="1872619" cy="1444513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8403774" y="4797313"/>
            <a:ext cx="3254826" cy="76944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按已考人數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08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9895" t="10309" r="764" b="6543"/>
          <a:stretch/>
        </p:blipFill>
        <p:spPr>
          <a:xfrm>
            <a:off x="342900" y="0"/>
            <a:ext cx="11633653" cy="6858000"/>
          </a:xfrm>
          <a:prstGeom prst="rect">
            <a:avLst/>
          </a:prstGeom>
        </p:spPr>
      </p:pic>
      <p:cxnSp>
        <p:nvCxnSpPr>
          <p:cNvPr id="5" name="直線單箭頭接點 4"/>
          <p:cNvCxnSpPr/>
          <p:nvPr/>
        </p:nvCxnSpPr>
        <p:spPr>
          <a:xfrm flipH="1" flipV="1">
            <a:off x="5943600" y="635000"/>
            <a:ext cx="2875920" cy="4162314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3949700" y="4797313"/>
            <a:ext cx="7708900" cy="76944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輸出該次考試詳細各式報表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97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334"/>
            <a:ext cx="11747500" cy="6817853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1358900" y="5229113"/>
            <a:ext cx="9474200" cy="76944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輸出該次考試詳細報表 </a:t>
            </a:r>
            <a:r>
              <a:rPr lang="en-US" altLang="zh-TW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Excel </a:t>
            </a: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為例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102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5917" t="10518" r="17666" b="12593"/>
          <a:stretch/>
        </p:blipFill>
        <p:spPr>
          <a:xfrm>
            <a:off x="771323" y="0"/>
            <a:ext cx="10649354" cy="6934774"/>
          </a:xfrm>
          <a:prstGeom prst="rect">
            <a:avLst/>
          </a:prstGeom>
        </p:spPr>
      </p:pic>
      <p:cxnSp>
        <p:nvCxnSpPr>
          <p:cNvPr id="5" name="直線單箭頭接點 4"/>
          <p:cNvCxnSpPr/>
          <p:nvPr/>
        </p:nvCxnSpPr>
        <p:spPr>
          <a:xfrm>
            <a:off x="1018433" y="3007017"/>
            <a:ext cx="1870259" cy="2599372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377207" y="2249272"/>
            <a:ext cx="2444608" cy="1446550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檢視所有考試結果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41804" y="5672590"/>
            <a:ext cx="463406" cy="1820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188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6077" t="4568" r="1841" b="3025"/>
          <a:stretch/>
        </p:blipFill>
        <p:spPr>
          <a:xfrm>
            <a:off x="0" y="0"/>
            <a:ext cx="12192000" cy="688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20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2639" t="12284" r="5695" b="5555"/>
          <a:stretch/>
        </p:blipFill>
        <p:spPr>
          <a:xfrm>
            <a:off x="0" y="-1"/>
            <a:ext cx="12191999" cy="6899469"/>
          </a:xfrm>
          <a:prstGeom prst="rect">
            <a:avLst/>
          </a:prstGeom>
        </p:spPr>
      </p:pic>
      <p:cxnSp>
        <p:nvCxnSpPr>
          <p:cNvPr id="5" name="直線單箭頭接點 4"/>
          <p:cNvCxnSpPr/>
          <p:nvPr/>
        </p:nvCxnSpPr>
        <p:spPr>
          <a:xfrm flipH="1">
            <a:off x="3269512" y="3834453"/>
            <a:ext cx="4843130" cy="250544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6416749" y="3065012"/>
            <a:ext cx="5401339" cy="76944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成績</a:t>
            </a:r>
            <a:r>
              <a:rPr lang="en-US" altLang="zh-TW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比例</a:t>
            </a:r>
            <a:r>
              <a:rPr lang="en-US" altLang="zh-TW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簿的設定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10176" y="6339901"/>
            <a:ext cx="758326" cy="1725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489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461" t="22037" r="22701" b="19060"/>
          <a:stretch/>
        </p:blipFill>
        <p:spPr>
          <a:xfrm>
            <a:off x="1499190" y="365125"/>
            <a:ext cx="9277056" cy="6046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006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76867" y="217054"/>
            <a:ext cx="7766936" cy="1167245"/>
          </a:xfrm>
        </p:spPr>
        <p:txBody>
          <a:bodyPr/>
          <a:lstStyle/>
          <a:p>
            <a:pPr algn="l"/>
            <a:r>
              <a:rPr lang="en-US" altLang="zh-TW" b="1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Moodle </a:t>
            </a:r>
            <a:r>
              <a:rPr lang="zh-TW" altLang="en-US" b="1" dirty="0">
                <a:solidFill>
                  <a:srgbClr val="00B0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測驗卷 參考資源 </a:t>
            </a: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1176867" y="2044700"/>
            <a:ext cx="9207501" cy="4388041"/>
          </a:xfrm>
        </p:spPr>
        <p:txBody>
          <a:bodyPr>
            <a:normAutofit/>
          </a:bodyPr>
          <a:lstStyle/>
          <a:p>
            <a:pPr algn="l"/>
            <a:r>
              <a:rPr lang="en-US" altLang="zh-TW" sz="3200" dirty="0">
                <a:hlinkClick r:id="rId2"/>
              </a:rPr>
              <a:t>Moodle </a:t>
            </a:r>
            <a:r>
              <a:rPr lang="zh-TW" altLang="en-US" sz="3200" dirty="0">
                <a:hlinkClick r:id="rId2"/>
              </a:rPr>
              <a:t>操作教學 </a:t>
            </a:r>
            <a:r>
              <a:rPr lang="en-US" altLang="zh-TW" sz="3200" dirty="0">
                <a:hlinkClick r:id="rId2"/>
              </a:rPr>
              <a:t>- Excel</a:t>
            </a:r>
            <a:r>
              <a:rPr lang="zh-TW" altLang="en-US" sz="3200" dirty="0">
                <a:hlinkClick r:id="rId2"/>
              </a:rPr>
              <a:t>題庫匯入</a:t>
            </a:r>
            <a:endParaRPr lang="zh-TW" altLang="en-US" sz="3200" dirty="0"/>
          </a:p>
          <a:p>
            <a:pPr algn="l"/>
            <a:r>
              <a:rPr lang="en-US" altLang="zh-TW" sz="3200" dirty="0" smtClean="0">
                <a:hlinkClick r:id="rId3"/>
              </a:rPr>
              <a:t>Moodle </a:t>
            </a:r>
            <a:r>
              <a:rPr lang="zh-TW" altLang="en-US" sz="3200" dirty="0">
                <a:hlinkClick r:id="rId3"/>
              </a:rPr>
              <a:t>題庫匯入操作教學 </a:t>
            </a:r>
            <a:r>
              <a:rPr lang="en-US" altLang="zh-TW" sz="3200" dirty="0">
                <a:hlinkClick r:id="rId3"/>
              </a:rPr>
              <a:t>- Gift </a:t>
            </a:r>
            <a:r>
              <a:rPr lang="zh-TW" altLang="en-US" sz="3200" dirty="0">
                <a:hlinkClick r:id="rId3"/>
              </a:rPr>
              <a:t>格式</a:t>
            </a:r>
            <a:endParaRPr lang="zh-TW" altLang="en-US" sz="3200" dirty="0"/>
          </a:p>
          <a:p>
            <a:pPr algn="l"/>
            <a:r>
              <a:rPr lang="en-US" altLang="zh-TW" sz="3200" dirty="0">
                <a:hlinkClick r:id="rId4"/>
              </a:rPr>
              <a:t>Moodle </a:t>
            </a:r>
            <a:r>
              <a:rPr lang="zh-TW" altLang="en-US" sz="3200" dirty="0">
                <a:hlinkClick r:id="rId4"/>
              </a:rPr>
              <a:t>題庫匯入操作教學 </a:t>
            </a:r>
            <a:r>
              <a:rPr lang="en-US" altLang="zh-TW" sz="3200" dirty="0">
                <a:hlinkClick r:id="rId4"/>
              </a:rPr>
              <a:t>- Aiken </a:t>
            </a:r>
            <a:r>
              <a:rPr lang="zh-TW" altLang="en-US" sz="3200" dirty="0">
                <a:hlinkClick r:id="rId4"/>
              </a:rPr>
              <a:t>格式</a:t>
            </a:r>
            <a:endParaRPr lang="en-US" altLang="zh-TW" sz="3200" dirty="0"/>
          </a:p>
          <a:p>
            <a:pPr algn="l"/>
            <a:r>
              <a:rPr lang="en-US" altLang="zh-TW" sz="3200" dirty="0">
                <a:hlinkClick r:id="rId5"/>
              </a:rPr>
              <a:t>Moodle </a:t>
            </a:r>
            <a:r>
              <a:rPr lang="zh-TW" altLang="en-US" sz="3200" dirty="0">
                <a:hlinkClick r:id="rId5"/>
              </a:rPr>
              <a:t>題庫匯入操作教學 </a:t>
            </a:r>
            <a:r>
              <a:rPr lang="en-US" altLang="zh-TW" sz="3200" dirty="0">
                <a:hlinkClick r:id="rId5"/>
              </a:rPr>
              <a:t>- Moodle XML </a:t>
            </a:r>
            <a:r>
              <a:rPr lang="zh-TW" altLang="en-US" sz="3200" dirty="0" smtClean="0">
                <a:hlinkClick r:id="rId5"/>
              </a:rPr>
              <a:t>格式</a:t>
            </a:r>
            <a:endParaRPr lang="en-US" altLang="zh-TW" sz="3200" dirty="0" smtClean="0"/>
          </a:p>
          <a:p>
            <a:pPr algn="l"/>
            <a:endParaRPr lang="en-US" altLang="zh-TW" sz="3200" dirty="0"/>
          </a:p>
          <a:p>
            <a:pPr algn="l"/>
            <a:r>
              <a:rPr lang="zh-TW" altLang="en-US" sz="3200" dirty="0">
                <a:hlinkClick r:id="rId6"/>
              </a:rPr>
              <a:t>維聖資訊科技股份有限公司</a:t>
            </a:r>
            <a:endParaRPr lang="en-US" altLang="zh-TW" sz="3200" dirty="0" smtClean="0">
              <a:hlinkClick r:id="rId6"/>
            </a:endParaRPr>
          </a:p>
          <a:p>
            <a:pPr algn="l"/>
            <a:r>
              <a:rPr lang="zh-TW" altLang="en-US" sz="3200" dirty="0" smtClean="0">
                <a:hlinkClick r:id="rId6"/>
              </a:rPr>
              <a:t>屏科大電算中心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319625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1458" t="11185" r="6292" b="24444"/>
          <a:stretch/>
        </p:blipFill>
        <p:spPr>
          <a:xfrm>
            <a:off x="0" y="-1"/>
            <a:ext cx="12192000" cy="7091599"/>
          </a:xfrm>
          <a:prstGeom prst="rect">
            <a:avLst/>
          </a:prstGeom>
        </p:spPr>
      </p:pic>
      <p:cxnSp>
        <p:nvCxnSpPr>
          <p:cNvPr id="5" name="直線單箭頭接點 4"/>
          <p:cNvCxnSpPr/>
          <p:nvPr/>
        </p:nvCxnSpPr>
        <p:spPr>
          <a:xfrm flipV="1">
            <a:off x="8079698" y="944380"/>
            <a:ext cx="1221699" cy="881245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6096000" y="1478086"/>
            <a:ext cx="2082689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啟動編輯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210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5908" y="3859618"/>
            <a:ext cx="2254102" cy="661878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講義 </a:t>
            </a:r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PDF</a:t>
            </a:r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1" y="283902"/>
            <a:ext cx="3644827" cy="3644827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69" y="2092840"/>
            <a:ext cx="3486594" cy="3486594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5082785" y="1494239"/>
            <a:ext cx="2254102" cy="661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講義 </a:t>
            </a:r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PPT</a:t>
            </a:r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867" y="267953"/>
            <a:ext cx="3692673" cy="3692673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8915401" y="3918096"/>
            <a:ext cx="2971799" cy="640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Excel 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格式範例</a:t>
            </a:r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2315246" y="5885647"/>
            <a:ext cx="7664957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要用本校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Gmail 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帳號登入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…, 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才可下戴哦</a:t>
            </a: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!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987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1834" t="8741" r="4542" b="18222"/>
          <a:stretch/>
        </p:blipFill>
        <p:spPr>
          <a:xfrm>
            <a:off x="838200" y="-1"/>
            <a:ext cx="10713720" cy="6917962"/>
          </a:xfrm>
          <a:prstGeom prst="rect">
            <a:avLst/>
          </a:prstGeom>
        </p:spPr>
      </p:pic>
      <p:cxnSp>
        <p:nvCxnSpPr>
          <p:cNvPr id="5" name="直線單箭頭接點 4"/>
          <p:cNvCxnSpPr/>
          <p:nvPr/>
        </p:nvCxnSpPr>
        <p:spPr>
          <a:xfrm flipV="1">
            <a:off x="1768839" y="4744387"/>
            <a:ext cx="1131758" cy="11816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868180" y="4463815"/>
            <a:ext cx="968115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 flipV="1">
            <a:off x="1768839" y="6388839"/>
            <a:ext cx="1131758" cy="11816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868180" y="6108267"/>
            <a:ext cx="968115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6096000" y="3329371"/>
            <a:ext cx="2425908" cy="1938992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剛開始此處空白無任何題目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 flipH="1" flipV="1">
            <a:off x="3647606" y="6629896"/>
            <a:ext cx="1964961" cy="5908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5612567" y="6267265"/>
            <a:ext cx="968115" cy="58477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8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2210" t="8519" r="15999" b="11703"/>
          <a:stretch/>
        </p:blipFill>
        <p:spPr>
          <a:xfrm>
            <a:off x="579119" y="365125"/>
            <a:ext cx="5782855" cy="6209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628" y="700405"/>
            <a:ext cx="3770518" cy="524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直線單箭頭接點 5"/>
          <p:cNvCxnSpPr/>
          <p:nvPr/>
        </p:nvCxnSpPr>
        <p:spPr>
          <a:xfrm flipH="1">
            <a:off x="4534525" y="2895758"/>
            <a:ext cx="680804" cy="148137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AF6E22-A02F-4FC5-8C44-0C0D9CF43A57}"/>
              </a:ext>
            </a:extLst>
          </p:cNvPr>
          <p:cNvSpPr txBox="1"/>
          <p:nvPr/>
        </p:nvSpPr>
        <p:spPr>
          <a:xfrm>
            <a:off x="3470546" y="1713260"/>
            <a:ext cx="2535642" cy="138499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選擇題庫要放在哪一課程下或哪一區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032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1667" t="16902" r="10415" b="26013"/>
          <a:stretch/>
        </p:blipFill>
        <p:spPr>
          <a:xfrm>
            <a:off x="1097972" y="365125"/>
            <a:ext cx="9996055" cy="5541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4801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1500" t="8667" r="24613" b="42200"/>
          <a:stretch/>
        </p:blipFill>
        <p:spPr>
          <a:xfrm>
            <a:off x="1399308" y="365125"/>
            <a:ext cx="8924436" cy="5620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321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匯入格式 </a:t>
            </a:r>
            <a:r>
              <a:rPr lang="en-US" altLang="zh-TW" sz="4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 Excel </a:t>
            </a:r>
            <a:r>
              <a:rPr lang="zh-TW" altLang="en-US" sz="4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為範例</a:t>
            </a:r>
            <a:endParaRPr lang="zh-TW" altLang="en-US" sz="4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77130" y="1912689"/>
            <a:ext cx="9776670" cy="4264273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可匯入</a:t>
            </a:r>
            <a:r>
              <a:rPr lang="zh-TW" altLang="en-US" sz="3200" u="sng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單選題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或</a:t>
            </a:r>
            <a:r>
              <a:rPr lang="zh-TW" altLang="en-US" sz="3200" u="sng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複選題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之題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組，各欄位說明如下</a:t>
            </a:r>
            <a:endParaRPr lang="en-US" altLang="zh-TW" sz="3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3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A : 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題目</a:t>
            </a:r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B~G : 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答案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至答案</a:t>
            </a:r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 (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至多六個</a:t>
            </a:r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en-US" altLang="zh-TW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H : 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正確答案</a:t>
            </a:r>
            <a:endParaRPr lang="en-US" altLang="zh-TW" sz="32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直接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輸入數字即可，複選題亦</a:t>
            </a:r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相同</a:t>
            </a:r>
            <a:endParaRPr lang="en-US" altLang="zh-TW" sz="2800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8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可不</a:t>
            </a:r>
            <a:r>
              <a:rPr lang="zh-TW" altLang="en-US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需標點符號</a:t>
            </a:r>
          </a:p>
          <a:p>
            <a:r>
              <a:rPr lang="en-US" altLang="zh-TW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I, J : </a:t>
            </a:r>
            <a:r>
              <a:rPr lang="zh-TW" altLang="en-US" sz="3200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答對</a:t>
            </a:r>
            <a:r>
              <a:rPr lang="zh-TW" altLang="en-US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的回饋及答錯的回饋，亦可不輸入</a:t>
            </a:r>
          </a:p>
          <a:p>
            <a:endParaRPr lang="zh-TW" altLang="en-US" sz="3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585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1654</TotalTime>
  <Words>494</Words>
  <Application>Microsoft Office PowerPoint</Application>
  <PresentationFormat>寬螢幕</PresentationFormat>
  <Paragraphs>94</Paragraphs>
  <Slides>40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40</vt:i4>
      </vt:variant>
    </vt:vector>
  </HeadingPairs>
  <TitlesOfParts>
    <vt:vector size="53" baseType="lpstr"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Trebuchet MS</vt:lpstr>
      <vt:lpstr>Wingdings</vt:lpstr>
      <vt:lpstr>Wingdings 3</vt:lpstr>
      <vt:lpstr>Office 佈景主題</vt:lpstr>
      <vt:lpstr>回顧</vt:lpstr>
      <vt:lpstr>多面向</vt:lpstr>
      <vt:lpstr>Moodle 數位學習平台 線上考試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匯入格式 : Excel 為範例</vt:lpstr>
      <vt:lpstr>PowerPoint 簡報</vt:lpstr>
      <vt:lpstr>PowerPoint 簡報</vt:lpstr>
      <vt:lpstr>PowerPoint 簡報</vt:lpstr>
      <vt:lpstr>匯入格式 : Excel 為範例</vt:lpstr>
      <vt:lpstr>線上考試  編輯考卷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線上考試  開放考試</vt:lpstr>
      <vt:lpstr>PowerPoint 簡報</vt:lpstr>
      <vt:lpstr>PowerPoint 簡報</vt:lpstr>
      <vt:lpstr>PowerPoint 簡報</vt:lpstr>
      <vt:lpstr>PowerPoint 簡報</vt:lpstr>
      <vt:lpstr>線上考試  考試成績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Moodle 測驗卷 參考資源 </vt:lpstr>
      <vt:lpstr>講義 PDF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50</cp:revision>
  <dcterms:created xsi:type="dcterms:W3CDTF">2021-06-01T03:08:20Z</dcterms:created>
  <dcterms:modified xsi:type="dcterms:W3CDTF">2021-06-03T03:13:49Z</dcterms:modified>
</cp:coreProperties>
</file>