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8"/>
  </p:notesMasterIdLst>
  <p:handoutMasterIdLst>
    <p:handoutMasterId r:id="rId19"/>
  </p:handoutMasterIdLst>
  <p:sldIdLst>
    <p:sldId id="256" r:id="rId2"/>
    <p:sldId id="433" r:id="rId3"/>
    <p:sldId id="720" r:id="rId4"/>
    <p:sldId id="724" r:id="rId5"/>
    <p:sldId id="722" r:id="rId6"/>
    <p:sldId id="723" r:id="rId7"/>
    <p:sldId id="710" r:id="rId8"/>
    <p:sldId id="380" r:id="rId9"/>
    <p:sldId id="381" r:id="rId10"/>
    <p:sldId id="721" r:id="rId11"/>
    <p:sldId id="386" r:id="rId12"/>
    <p:sldId id="383" r:id="rId13"/>
    <p:sldId id="717" r:id="rId14"/>
    <p:sldId id="725" r:id="rId15"/>
    <p:sldId id="384" r:id="rId16"/>
    <p:sldId id="321" r:id="rId17"/>
  </p:sldIdLst>
  <p:sldSz cx="9144000" cy="5715000" type="screen16x10"/>
  <p:notesSz cx="5256213" cy="8686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339933"/>
    <a:srgbClr val="0000CC"/>
    <a:srgbClr val="0066FF"/>
    <a:srgbClr val="00CC00"/>
    <a:srgbClr val="33CC33"/>
    <a:srgbClr val="FF5050"/>
    <a:srgbClr val="FF66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2742" autoAdjust="0"/>
  </p:normalViewPr>
  <p:slideViewPr>
    <p:cSldViewPr>
      <p:cViewPr varScale="1">
        <p:scale>
          <a:sx n="95" d="100"/>
          <a:sy n="95" d="100"/>
        </p:scale>
        <p:origin x="1090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8364" y="1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t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defTabSz="796740"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978364" y="8252932"/>
            <a:ext cx="2277849" cy="433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9664" tIns="39832" rIns="79664" bIns="39832" numCol="1" anchor="b" anchorCtr="0" compatLnSpc="1">
            <a:prstTxWarp prst="textNoShape">
              <a:avLst/>
            </a:prstTxWarp>
          </a:bodyPr>
          <a:lstStyle>
            <a:lvl1pPr algn="r" defTabSz="796740">
              <a:defRPr sz="1000" smtClean="0"/>
            </a:lvl1pPr>
          </a:lstStyle>
          <a:p>
            <a:pPr>
              <a:defRPr/>
            </a:pPr>
            <a:fld id="{A6A0386A-BDA0-4103-BF98-32328900283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861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2990117" y="0"/>
            <a:ext cx="2256693" cy="452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088" y="646113"/>
            <a:ext cx="5173662" cy="3233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008" y="4139266"/>
            <a:ext cx="3892795" cy="388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90117" y="8278532"/>
            <a:ext cx="2256693" cy="388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3545" tIns="36773" rIns="73545" bIns="36773" numCol="1" anchor="b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EBC24AFD-E500-43A1-828A-2F45BB93FDF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526800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1pPr>
            <a:lvl2pPr marL="597555" indent="-229829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2pPr>
            <a:lvl3pPr marL="919315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3pPr>
            <a:lvl4pPr marL="1287041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4pPr>
            <a:lvl5pPr marL="1654767" indent="-183863" eaLnBrk="0" hangingPunct="0"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 sz="19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defRPr>
            </a:lvl9pPr>
          </a:lstStyle>
          <a:p>
            <a:pPr eaLnBrk="1" hangingPunct="1"/>
            <a:fld id="{24F493F6-EB2A-44C4-85EB-4EABDDE679BD}" type="slidenum">
              <a:rPr lang="zh-TW" altLang="en-US" sz="1000"/>
              <a:pPr eaLnBrk="1" hangingPunct="1"/>
              <a:t>1</a:t>
            </a:fld>
            <a:endParaRPr lang="en-US" altLang="zh-TW" sz="10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088" y="646113"/>
            <a:ext cx="5173662" cy="323373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543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693AD098-8631-4854-A8A0-8A6A1D9EB038}" type="slidenum">
              <a:rPr lang="en-US" altLang="zh-TW">
                <a:latin typeface="Arial" panose="020B0604020202020204" pitchFamily="34" charset="0"/>
                <a:ea typeface="微軟正黑體" panose="020B0604030504040204" pitchFamily="34" charset="-120"/>
              </a:rPr>
              <a:pPr eaLnBrk="1" hangingPunct="1"/>
              <a:t>7</a:t>
            </a:fld>
            <a:endParaRPr lang="en-US" altLang="zh-TW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37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597555" indent="-229829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919315" indent="-183863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287041" indent="-183863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1654767" indent="-183863" eaLnBrk="0" hangingPunct="0"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022493" indent="-183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390219" indent="-183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2757945" indent="-183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125671" indent="-18386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BDA5BB8C-9E3E-4496-B053-7121550A8867}" type="slidenum">
              <a:rPr lang="en-US" altLang="zh-TW">
                <a:latin typeface="Arial" panose="020B0604020202020204" pitchFamily="34" charset="0"/>
              </a:rPr>
              <a:pPr eaLnBrk="1" hangingPunct="1"/>
              <a:t>11</a:t>
            </a:fld>
            <a:endParaRPr lang="en-US" altLang="zh-TW">
              <a:latin typeface="Arial" panose="020B0604020202020204" pitchFamily="34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84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715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7" name="Rectangle 4"/>
              <p:cNvSpPr>
                <a:spLocks noChangeArrowheads="1"/>
              </p:cNvSpPr>
              <p:nvPr userDrawn="1"/>
            </p:nvSpPr>
            <p:spPr bwMode="ltGray">
              <a:xfrm>
                <a:off x="0" y="1248"/>
                <a:ext cx="5760" cy="11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8" name="Rectangle 5" descr="Cacback"/>
              <p:cNvSpPr>
                <a:spLocks noChangeArrowheads="1"/>
              </p:cNvSpPr>
              <p:nvPr userDrawn="1"/>
            </p:nvSpPr>
            <p:spPr bwMode="ltGray">
              <a:xfrm>
                <a:off x="0" y="0"/>
                <a:ext cx="1119" cy="4320"/>
              </a:xfrm>
              <a:prstGeom prst="rect">
                <a:avLst/>
              </a:prstGeom>
              <a:blipFill dpi="0" rotWithShape="0">
                <a:blip r:embed="rId2"/>
                <a:srcRect/>
                <a:tile tx="0" ty="0" sx="100000" sy="100000" flip="none" algn="tl"/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  <p:sp>
          <p:nvSpPr>
            <p:cNvPr id="6" name="Rectangle 6"/>
            <p:cNvSpPr>
              <a:spLocks noChangeArrowheads="1"/>
            </p:cNvSpPr>
            <p:nvPr/>
          </p:nvSpPr>
          <p:spPr bwMode="white">
            <a:xfrm>
              <a:off x="816" y="2592"/>
              <a:ext cx="701" cy="1728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" y="1143000"/>
            <a:ext cx="8405813" cy="1038490"/>
            <a:chOff x="0" y="864"/>
            <a:chExt cx="5295" cy="785"/>
          </a:xfrm>
        </p:grpSpPr>
        <p:sp>
          <p:nvSpPr>
            <p:cNvPr id="10" name="Freeform 8"/>
            <p:cNvSpPr>
              <a:spLocks/>
            </p:cNvSpPr>
            <p:nvPr userDrawn="1"/>
          </p:nvSpPr>
          <p:spPr bwMode="auto">
            <a:xfrm rot="-507431">
              <a:off x="0" y="1477"/>
              <a:ext cx="1059" cy="172"/>
            </a:xfrm>
            <a:custGeom>
              <a:avLst/>
              <a:gdLst>
                <a:gd name="T0" fmla="*/ 1059 w 1059"/>
                <a:gd name="T1" fmla="*/ 0 h 172"/>
                <a:gd name="T2" fmla="*/ 147 w 1059"/>
                <a:gd name="T3" fmla="*/ 144 h 172"/>
                <a:gd name="T4" fmla="*/ 177 w 1059"/>
                <a:gd name="T5" fmla="*/ 171 h 172"/>
                <a:gd name="T6" fmla="*/ 1059 w 1059"/>
                <a:gd name="T7" fmla="*/ 24 h 172"/>
                <a:gd name="T8" fmla="*/ 1059 w 1059"/>
                <a:gd name="T9" fmla="*/ 0 h 17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9" h="172">
                  <a:moveTo>
                    <a:pt x="1059" y="0"/>
                  </a:moveTo>
                  <a:cubicBezTo>
                    <a:pt x="543" y="45"/>
                    <a:pt x="291" y="112"/>
                    <a:pt x="147" y="144"/>
                  </a:cubicBezTo>
                  <a:cubicBezTo>
                    <a:pt x="0" y="172"/>
                    <a:pt x="153" y="147"/>
                    <a:pt x="177" y="171"/>
                  </a:cubicBezTo>
                  <a:cubicBezTo>
                    <a:pt x="329" y="151"/>
                    <a:pt x="339" y="99"/>
                    <a:pt x="1059" y="24"/>
                  </a:cubicBezTo>
                  <a:cubicBezTo>
                    <a:pt x="1059" y="24"/>
                    <a:pt x="1059" y="0"/>
                    <a:pt x="1059" y="0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 rot="-507431">
              <a:off x="1173" y="864"/>
              <a:ext cx="4122" cy="630"/>
            </a:xfrm>
            <a:custGeom>
              <a:avLst/>
              <a:gdLst>
                <a:gd name="T0" fmla="*/ 0 w 4122"/>
                <a:gd name="T1" fmla="*/ 204 h 630"/>
                <a:gd name="T2" fmla="*/ 3544 w 4122"/>
                <a:gd name="T3" fmla="*/ 348 h 630"/>
                <a:gd name="T4" fmla="*/ 3680 w 4122"/>
                <a:gd name="T5" fmla="*/ 630 h 630"/>
                <a:gd name="T6" fmla="*/ 3616 w 4122"/>
                <a:gd name="T7" fmla="*/ 624 h 630"/>
                <a:gd name="T8" fmla="*/ 3534 w 4122"/>
                <a:gd name="T9" fmla="*/ 368 h 630"/>
                <a:gd name="T10" fmla="*/ 17 w 4122"/>
                <a:gd name="T11" fmla="*/ 231 h 630"/>
                <a:gd name="T12" fmla="*/ 0 w 4122"/>
                <a:gd name="T13" fmla="*/ 204 h 6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22" h="630">
                  <a:moveTo>
                    <a:pt x="0" y="204"/>
                  </a:moveTo>
                  <a:cubicBezTo>
                    <a:pt x="255" y="198"/>
                    <a:pt x="1686" y="0"/>
                    <a:pt x="3544" y="348"/>
                  </a:cubicBezTo>
                  <a:cubicBezTo>
                    <a:pt x="4122" y="464"/>
                    <a:pt x="3754" y="614"/>
                    <a:pt x="3680" y="630"/>
                  </a:cubicBezTo>
                  <a:cubicBezTo>
                    <a:pt x="3680" y="630"/>
                    <a:pt x="3642" y="626"/>
                    <a:pt x="3616" y="624"/>
                  </a:cubicBezTo>
                  <a:cubicBezTo>
                    <a:pt x="3678" y="612"/>
                    <a:pt x="4118" y="488"/>
                    <a:pt x="3534" y="368"/>
                  </a:cubicBezTo>
                  <a:cubicBezTo>
                    <a:pt x="2029" y="98"/>
                    <a:pt x="696" y="156"/>
                    <a:pt x="17" y="231"/>
                  </a:cubicBezTo>
                  <a:cubicBezTo>
                    <a:pt x="17" y="231"/>
                    <a:pt x="0" y="204"/>
                    <a:pt x="0" y="20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12" name="Group 10"/>
            <p:cNvGrpSpPr>
              <a:grpSpLocks/>
            </p:cNvGrpSpPr>
            <p:nvPr userDrawn="1"/>
          </p:nvGrpSpPr>
          <p:grpSpPr bwMode="auto">
            <a:xfrm>
              <a:off x="1008" y="1248"/>
              <a:ext cx="288" cy="288"/>
              <a:chOff x="1033" y="326"/>
              <a:chExt cx="192" cy="192"/>
            </a:xfrm>
          </p:grpSpPr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1033" y="32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4" name="Oval 12"/>
              <p:cNvSpPr>
                <a:spLocks noChangeArrowheads="1"/>
              </p:cNvSpPr>
              <p:nvPr/>
            </p:nvSpPr>
            <p:spPr bwMode="auto">
              <a:xfrm>
                <a:off x="1129" y="377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5" name="Oval 13"/>
              <p:cNvSpPr>
                <a:spLocks noChangeArrowheads="1"/>
              </p:cNvSpPr>
              <p:nvPr/>
            </p:nvSpPr>
            <p:spPr bwMode="auto">
              <a:xfrm>
                <a:off x="1063" y="350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6" name="Oval 14"/>
              <p:cNvSpPr>
                <a:spLocks noChangeArrowheads="1"/>
              </p:cNvSpPr>
              <p:nvPr/>
            </p:nvSpPr>
            <p:spPr bwMode="auto">
              <a:xfrm>
                <a:off x="1063" y="404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7" name="Oval 15"/>
              <p:cNvSpPr>
                <a:spLocks noChangeArrowheads="1"/>
              </p:cNvSpPr>
              <p:nvPr/>
            </p:nvSpPr>
            <p:spPr bwMode="auto">
              <a:xfrm>
                <a:off x="1108" y="42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8" name="Oval 16"/>
              <p:cNvSpPr>
                <a:spLocks noChangeArrowheads="1"/>
              </p:cNvSpPr>
              <p:nvPr/>
            </p:nvSpPr>
            <p:spPr bwMode="auto">
              <a:xfrm>
                <a:off x="1168" y="416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19" name="Oval 17"/>
              <p:cNvSpPr>
                <a:spLocks noChangeArrowheads="1"/>
              </p:cNvSpPr>
              <p:nvPr/>
            </p:nvSpPr>
            <p:spPr bwMode="auto">
              <a:xfrm>
                <a:off x="1120" y="461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0" name="Oval 18"/>
              <p:cNvSpPr>
                <a:spLocks noChangeArrowheads="1"/>
              </p:cNvSpPr>
              <p:nvPr/>
            </p:nvSpPr>
            <p:spPr bwMode="auto">
              <a:xfrm>
                <a:off x="1063" y="452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  <p:sp>
            <p:nvSpPr>
              <p:cNvPr id="21" name="Oval 19"/>
              <p:cNvSpPr>
                <a:spLocks noChangeArrowheads="1"/>
              </p:cNvSpPr>
              <p:nvPr/>
            </p:nvSpPr>
            <p:spPr bwMode="auto">
              <a:xfrm>
                <a:off x="1117" y="329"/>
                <a:ext cx="47" cy="48"/>
              </a:xfrm>
              <a:prstGeom prst="ellipse">
                <a:avLst/>
              </a:prstGeom>
              <a:gradFill rotWithShape="0">
                <a:gsLst>
                  <a:gs pos="0">
                    <a:srgbClr val="FFFFCC"/>
                  </a:gs>
                  <a:gs pos="100000">
                    <a:srgbClr val="0000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endParaRPr lang="zh-TW" altLang="en-US"/>
              </a:p>
            </p:txBody>
          </p:sp>
        </p:grpSp>
      </p:grpSp>
      <p:sp>
        <p:nvSpPr>
          <p:cNvPr id="42004" name="Rectangle 20"/>
          <p:cNvSpPr>
            <a:spLocks noGrp="1" noChangeArrowheads="1"/>
          </p:cNvSpPr>
          <p:nvPr>
            <p:ph type="ctrTitle"/>
          </p:nvPr>
        </p:nvSpPr>
        <p:spPr>
          <a:xfrm>
            <a:off x="1828800" y="1778000"/>
            <a:ext cx="7315200" cy="1333500"/>
          </a:xfrm>
        </p:spPr>
        <p:txBody>
          <a:bodyPr/>
          <a:lstStyle>
            <a:lvl1pPr algn="l">
              <a:defRPr b="1"/>
            </a:lvl1pPr>
          </a:lstStyle>
          <a:p>
            <a:pPr lv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42005" name="Rectangle 2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56000"/>
            <a:ext cx="6400800" cy="14605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zh-TW" altLang="en-US" noProof="0"/>
              <a:t>按一下以編輯母片副標題樣式</a:t>
            </a:r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dt" sz="half" idx="10"/>
          </p:nvPr>
        </p:nvSpPr>
        <p:spPr>
          <a:xfrm>
            <a:off x="1371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9321DF-B564-4C11-B491-67C8D584F52D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ftr" sz="quarter" idx="11"/>
          </p:nvPr>
        </p:nvSpPr>
        <p:spPr>
          <a:xfrm>
            <a:off x="3733800" y="5207000"/>
            <a:ext cx="28956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5207000"/>
            <a:ext cx="1905000" cy="3810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14AA063-467E-437C-AAAD-CD2C3940B32B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2810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A6A4A-7ACD-4CD4-910B-2884BC16CBEC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CCB70-4105-4CC9-8672-B4753E520BF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1093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67525" y="381000"/>
            <a:ext cx="2058988" cy="46990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3" y="381000"/>
            <a:ext cx="6029325" cy="46990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F270D-FA9F-41EF-90A7-20916167CFCA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4882F-F0D1-4511-800B-95E00616064E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1368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標題，圖表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4113" y="381000"/>
            <a:ext cx="7772400" cy="95250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E23F1-3BBA-476D-A80E-AA25AF3CF6D1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D4E84-CC20-41CA-B386-61D1CC4863D0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8502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EEDB6-EA54-47C8-A5DA-1BC274F5D007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63D77-4C64-40A2-B0C7-201E102C2FB8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57495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63EC-0B95-4C9E-9F1C-5A4D6CD1DF67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09D184-F0F9-4B06-B7A0-20D6FB6E8DAF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00641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6BB71-CC33-4BBA-A6A2-A39CA4EDD36E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92F97-81E0-4E9D-BD44-95F7C8321282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0205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A5C3C-DD31-4827-84DD-83E09F0894E6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8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B67B-2397-40A0-882D-96FB5B98C395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1980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76D7-B0B1-4619-9FDF-3F770FA67481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F9A55-F2D0-40B7-B930-45DDFDC07CE7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6005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6A7759-405C-4A6B-98A7-6BF106E221EB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3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7C90D-23A1-438A-BDC9-B3D609697E1C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5812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3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27544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3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178402-10B4-4243-A8D5-A5095B24125F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E52C-8C8F-4306-8C1D-50732DA40A76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364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D89E4D-4944-4BC3-BCA2-2122AA82C525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D13862-3A2C-4538-B588-39EB4F345E03}" type="slidenum">
              <a:rPr lang="zh-TW" altLang="en-US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7797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23813" y="-117740"/>
            <a:ext cx="9167813" cy="5832740"/>
            <a:chOff x="-15" y="-89"/>
            <a:chExt cx="5775" cy="4409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ltGray">
            <a:xfrm>
              <a:off x="0" y="301"/>
              <a:ext cx="5760" cy="72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33" name="Rectangle 4" descr="Cacback"/>
            <p:cNvSpPr>
              <a:spLocks noChangeArrowheads="1"/>
            </p:cNvSpPr>
            <p:nvPr userDrawn="1"/>
          </p:nvSpPr>
          <p:spPr bwMode="ltGray">
            <a:xfrm>
              <a:off x="0" y="0"/>
              <a:ext cx="1119" cy="4320"/>
            </a:xfrm>
            <a:prstGeom prst="rect">
              <a:avLst/>
            </a:prstGeom>
            <a:blipFill dpi="0" rotWithShape="0">
              <a:blip r:embed="rId14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-15" y="-89"/>
              <a:ext cx="5295" cy="785"/>
              <a:chOff x="20" y="-89"/>
              <a:chExt cx="5295" cy="785"/>
            </a:xfrm>
          </p:grpSpPr>
          <p:sp>
            <p:nvSpPr>
              <p:cNvPr id="1036" name="Freeform 6"/>
              <p:cNvSpPr>
                <a:spLocks/>
              </p:cNvSpPr>
              <p:nvPr userDrawn="1"/>
            </p:nvSpPr>
            <p:spPr bwMode="auto">
              <a:xfrm rot="-507431">
                <a:off x="20" y="524"/>
                <a:ext cx="1059" cy="172"/>
              </a:xfrm>
              <a:custGeom>
                <a:avLst/>
                <a:gdLst>
                  <a:gd name="T0" fmla="*/ 1059 w 1059"/>
                  <a:gd name="T1" fmla="*/ 0 h 172"/>
                  <a:gd name="T2" fmla="*/ 147 w 1059"/>
                  <a:gd name="T3" fmla="*/ 144 h 172"/>
                  <a:gd name="T4" fmla="*/ 177 w 1059"/>
                  <a:gd name="T5" fmla="*/ 171 h 172"/>
                  <a:gd name="T6" fmla="*/ 1059 w 1059"/>
                  <a:gd name="T7" fmla="*/ 24 h 172"/>
                  <a:gd name="T8" fmla="*/ 1059 w 1059"/>
                  <a:gd name="T9" fmla="*/ 0 h 1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59" h="172">
                    <a:moveTo>
                      <a:pt x="1059" y="0"/>
                    </a:moveTo>
                    <a:cubicBezTo>
                      <a:pt x="543" y="45"/>
                      <a:pt x="291" y="112"/>
                      <a:pt x="147" y="144"/>
                    </a:cubicBezTo>
                    <a:cubicBezTo>
                      <a:pt x="0" y="172"/>
                      <a:pt x="153" y="147"/>
                      <a:pt x="177" y="171"/>
                    </a:cubicBezTo>
                    <a:cubicBezTo>
                      <a:pt x="329" y="151"/>
                      <a:pt x="339" y="99"/>
                      <a:pt x="1059" y="24"/>
                    </a:cubicBezTo>
                    <a:cubicBezTo>
                      <a:pt x="1059" y="24"/>
                      <a:pt x="1059" y="0"/>
                      <a:pt x="1059" y="0"/>
                    </a:cubicBez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037" name="Freeform 7"/>
              <p:cNvSpPr>
                <a:spLocks/>
              </p:cNvSpPr>
              <p:nvPr userDrawn="1"/>
            </p:nvSpPr>
            <p:spPr bwMode="auto">
              <a:xfrm rot="-507431">
                <a:off x="1193" y="-89"/>
                <a:ext cx="4122" cy="630"/>
              </a:xfrm>
              <a:custGeom>
                <a:avLst/>
                <a:gdLst>
                  <a:gd name="T0" fmla="*/ 0 w 4122"/>
                  <a:gd name="T1" fmla="*/ 204 h 630"/>
                  <a:gd name="T2" fmla="*/ 3544 w 4122"/>
                  <a:gd name="T3" fmla="*/ 348 h 630"/>
                  <a:gd name="T4" fmla="*/ 3680 w 4122"/>
                  <a:gd name="T5" fmla="*/ 630 h 630"/>
                  <a:gd name="T6" fmla="*/ 3616 w 4122"/>
                  <a:gd name="T7" fmla="*/ 624 h 630"/>
                  <a:gd name="T8" fmla="*/ 3534 w 4122"/>
                  <a:gd name="T9" fmla="*/ 368 h 630"/>
                  <a:gd name="T10" fmla="*/ 17 w 4122"/>
                  <a:gd name="T11" fmla="*/ 231 h 630"/>
                  <a:gd name="T12" fmla="*/ 0 w 4122"/>
                  <a:gd name="T13" fmla="*/ 204 h 6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2" h="630">
                    <a:moveTo>
                      <a:pt x="0" y="204"/>
                    </a:moveTo>
                    <a:cubicBezTo>
                      <a:pt x="255" y="198"/>
                      <a:pt x="1686" y="0"/>
                      <a:pt x="3544" y="348"/>
                    </a:cubicBezTo>
                    <a:cubicBezTo>
                      <a:pt x="4122" y="464"/>
                      <a:pt x="3754" y="614"/>
                      <a:pt x="3680" y="630"/>
                    </a:cubicBezTo>
                    <a:cubicBezTo>
                      <a:pt x="3680" y="630"/>
                      <a:pt x="3642" y="626"/>
                      <a:pt x="3616" y="624"/>
                    </a:cubicBezTo>
                    <a:cubicBezTo>
                      <a:pt x="3678" y="612"/>
                      <a:pt x="4118" y="488"/>
                      <a:pt x="3534" y="368"/>
                    </a:cubicBezTo>
                    <a:cubicBezTo>
                      <a:pt x="2029" y="98"/>
                      <a:pt x="696" y="156"/>
                      <a:pt x="17" y="231"/>
                    </a:cubicBezTo>
                    <a:cubicBezTo>
                      <a:pt x="17" y="231"/>
                      <a:pt x="0" y="204"/>
                      <a:pt x="0" y="204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grpSp>
            <p:nvGrpSpPr>
              <p:cNvPr id="1038" name="Group 8"/>
              <p:cNvGrpSpPr>
                <a:grpSpLocks/>
              </p:cNvGrpSpPr>
              <p:nvPr userDrawn="1"/>
            </p:nvGrpSpPr>
            <p:grpSpPr bwMode="auto">
              <a:xfrm>
                <a:off x="1033" y="326"/>
                <a:ext cx="192" cy="192"/>
                <a:chOff x="1033" y="326"/>
                <a:chExt cx="192" cy="192"/>
              </a:xfrm>
            </p:grpSpPr>
            <p:sp>
              <p:nvSpPr>
                <p:cNvPr id="1039" name="Oval 9"/>
                <p:cNvSpPr>
                  <a:spLocks noChangeArrowheads="1"/>
                </p:cNvSpPr>
                <p:nvPr/>
              </p:nvSpPr>
              <p:spPr bwMode="auto">
                <a:xfrm>
                  <a:off x="1033" y="326"/>
                  <a:ext cx="192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0" name="Oval 10"/>
                <p:cNvSpPr>
                  <a:spLocks noChangeArrowheads="1"/>
                </p:cNvSpPr>
                <p:nvPr/>
              </p:nvSpPr>
              <p:spPr bwMode="auto">
                <a:xfrm>
                  <a:off x="1129" y="377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1" name="Oval 11"/>
                <p:cNvSpPr>
                  <a:spLocks noChangeArrowheads="1"/>
                </p:cNvSpPr>
                <p:nvPr/>
              </p:nvSpPr>
              <p:spPr bwMode="auto">
                <a:xfrm>
                  <a:off x="1063" y="350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2" name="Oval 12"/>
                <p:cNvSpPr>
                  <a:spLocks noChangeArrowheads="1"/>
                </p:cNvSpPr>
                <p:nvPr/>
              </p:nvSpPr>
              <p:spPr bwMode="auto">
                <a:xfrm>
                  <a:off x="1063" y="404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3" name="Oval 13"/>
                <p:cNvSpPr>
                  <a:spLocks noChangeArrowheads="1"/>
                </p:cNvSpPr>
                <p:nvPr/>
              </p:nvSpPr>
              <p:spPr bwMode="auto">
                <a:xfrm>
                  <a:off x="1108" y="42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4" name="Oval 14"/>
                <p:cNvSpPr>
                  <a:spLocks noChangeArrowheads="1"/>
                </p:cNvSpPr>
                <p:nvPr/>
              </p:nvSpPr>
              <p:spPr bwMode="auto">
                <a:xfrm>
                  <a:off x="1168" y="416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5" name="Oval 15"/>
                <p:cNvSpPr>
                  <a:spLocks noChangeArrowheads="1"/>
                </p:cNvSpPr>
                <p:nvPr/>
              </p:nvSpPr>
              <p:spPr bwMode="auto">
                <a:xfrm>
                  <a:off x="1120" y="461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6" name="Oval 16"/>
                <p:cNvSpPr>
                  <a:spLocks noChangeArrowheads="1"/>
                </p:cNvSpPr>
                <p:nvPr/>
              </p:nvSpPr>
              <p:spPr bwMode="auto">
                <a:xfrm>
                  <a:off x="1063" y="452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  <p:sp>
              <p:nvSpPr>
                <p:cNvPr id="1047" name="Oval 17"/>
                <p:cNvSpPr>
                  <a:spLocks noChangeArrowheads="1"/>
                </p:cNvSpPr>
                <p:nvPr/>
              </p:nvSpPr>
              <p:spPr bwMode="auto">
                <a:xfrm>
                  <a:off x="1117" y="329"/>
                  <a:ext cx="47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rgbClr val="000000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400">
                      <a:solidFill>
                        <a:schemeClr val="tx1"/>
                      </a:solidFill>
                      <a:latin typeface="Times New Roman" pitchFamily="18" charset="0"/>
                      <a:ea typeface="新細明體" pitchFamily="18" charset="-120"/>
                    </a:defRPr>
                  </a:lvl9pPr>
                </a:lstStyle>
                <a:p>
                  <a:pPr eaLnBrk="1" hangingPunct="1"/>
                  <a:endParaRPr lang="zh-TW" altLang="en-US"/>
                </a:p>
              </p:txBody>
            </p:sp>
          </p:grpSp>
        </p:grpSp>
        <p:sp>
          <p:nvSpPr>
            <p:cNvPr id="1035" name="Rectangle 18"/>
            <p:cNvSpPr>
              <a:spLocks noChangeArrowheads="1"/>
            </p:cNvSpPr>
            <p:nvPr userDrawn="1"/>
          </p:nvSpPr>
          <p:spPr bwMode="white">
            <a:xfrm>
              <a:off x="426" y="1185"/>
              <a:ext cx="701" cy="3135"/>
            </a:xfrm>
            <a:prstGeom prst="rect">
              <a:avLst/>
            </a:prstGeom>
            <a:solidFill>
              <a:schemeClr val="bg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defRPr>
              </a:lvl9pPr>
            </a:lstStyle>
            <a:p>
              <a:pPr eaLnBrk="1" hangingPunct="1"/>
              <a:endParaRPr lang="zh-TW" altLang="en-US"/>
            </a:p>
          </p:txBody>
        </p:sp>
      </p:grpSp>
      <p:sp>
        <p:nvSpPr>
          <p:cNvPr id="1027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1154113" y="381000"/>
            <a:ext cx="77724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按一下以編輯母片標題樣式</a:t>
            </a:r>
          </a:p>
        </p:txBody>
      </p:sp>
      <p:sp>
        <p:nvSpPr>
          <p:cNvPr id="1028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51000"/>
            <a:ext cx="7772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0981" name="Rectangle 2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516BD9-4587-46E5-ADAC-7F57871089FE}" type="datetime1">
              <a:rPr lang="zh-TW" altLang="en-US" smtClean="0"/>
              <a:t>2023/9/4</a:t>
            </a:fld>
            <a:endParaRPr lang="en-US" altLang="zh-TW"/>
          </a:p>
        </p:txBody>
      </p:sp>
      <p:sp>
        <p:nvSpPr>
          <p:cNvPr id="40982" name="Rectangle 2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207000"/>
            <a:ext cx="2895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83" name="Rectangle 2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5207000"/>
            <a:ext cx="1905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05E6615-9755-4742-86B5-3599BE343CD5}" type="slidenum">
              <a:rPr lang="zh-TW" altLang="en-US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 Narrow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15"/>
        </a:buBlip>
        <a:defRPr kumimoji="1" sz="32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2.png"/><Relationship Id="rId3" Type="http://schemas.openxmlformats.org/officeDocument/2006/relationships/image" Target="../media/image26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30.png"/><Relationship Id="rId5" Type="http://schemas.openxmlformats.org/officeDocument/2006/relationships/image" Target="../media/image6.png"/><Relationship Id="rId10" Type="http://schemas.openxmlformats.org/officeDocument/2006/relationships/image" Target="../media/image29.png"/><Relationship Id="rId4" Type="http://schemas.openxmlformats.org/officeDocument/2006/relationships/image" Target="../media/image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71600" y="1778000"/>
            <a:ext cx="7772400" cy="1333500"/>
          </a:xfrm>
        </p:spPr>
        <p:txBody>
          <a:bodyPr/>
          <a:lstStyle/>
          <a:p>
            <a:pPr algn="ctr" eaLnBrk="1" hangingPunct="1"/>
            <a:r>
              <a:rPr lang="zh-TW" altLang="en-US" sz="5400" dirty="0">
                <a:latin typeface="微軟正黑體" panose="020B0604030504040204" pitchFamily="34" charset="-120"/>
                <a:cs typeface="Arial" charset="0"/>
              </a:rPr>
              <a:t>新時代教學模式</a:t>
            </a:r>
            <a:endParaRPr lang="en-US" altLang="zh-TW" sz="5400" b="1" dirty="0">
              <a:latin typeface="微軟正黑體" panose="020B0604030504040204" pitchFamily="34" charset="-120"/>
              <a:cs typeface="Arial" charset="0"/>
            </a:endParaRPr>
          </a:p>
        </p:txBody>
      </p:sp>
      <p:sp>
        <p:nvSpPr>
          <p:cNvPr id="2" name="副標題 1">
            <a:extLst>
              <a:ext uri="{FF2B5EF4-FFF2-40B4-BE49-F238E27FC236}">
                <a16:creationId xmlns:a16="http://schemas.microsoft.com/office/drawing/2014/main" id="{B8222F3A-6E13-4CCD-A30A-C7BCBC7816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EA15537-61AA-46F3-956D-272C38C42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教學現場的轉變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3B8B04-338A-419C-BCDD-8FF8EBFCC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F7C339F-7D17-4B51-8D87-8A1F81BB5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34BB6B2-624B-4ABC-BB63-108455DA15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103" t="3932" r="3140" b="24843"/>
          <a:stretch/>
        </p:blipFill>
        <p:spPr>
          <a:xfrm>
            <a:off x="759559" y="1110040"/>
            <a:ext cx="7412841" cy="43831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0686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C60E196A-7BD5-46FF-A0C9-6E452D5585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93404"/>
            <a:ext cx="4336604" cy="326520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370BB66D-54EC-4982-9EEC-F99CADE6B0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885" y="1993404"/>
            <a:ext cx="4515198" cy="3399679"/>
          </a:xfrm>
          <a:prstGeom prst="rect">
            <a:avLst/>
          </a:prstGeom>
        </p:spPr>
      </p:pic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dirty="0"/>
              <a:t>教學現場的轉變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</a:p>
        </p:txBody>
      </p:sp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A257B9D-F4AA-433F-A1A4-B57C5977B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417340"/>
            <a:ext cx="7772400" cy="3429000"/>
          </a:xfrm>
        </p:spPr>
        <p:txBody>
          <a:bodyPr/>
          <a:lstStyle/>
          <a:p>
            <a:r>
              <a:rPr lang="zh-TW" altLang="en-US" dirty="0"/>
              <a:t>教育部</a:t>
            </a:r>
            <a:r>
              <a:rPr lang="zh-TW" altLang="en-US" b="1" dirty="0">
                <a:solidFill>
                  <a:srgbClr val="0000FF"/>
                </a:solidFill>
              </a:rPr>
              <a:t>生生用平板</a:t>
            </a:r>
            <a:r>
              <a:rPr lang="zh-TW" altLang="en-US" dirty="0"/>
              <a:t>政策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3952E-8244-4212-9088-99C4D44CEDA2}" type="slidenum">
              <a:rPr lang="en-US" altLang="zh-TW" smtClean="0"/>
              <a:pPr/>
              <a:t>11</a:t>
            </a:fld>
            <a:endParaRPr lang="en-US" altLang="zh-TW"/>
          </a:p>
        </p:txBody>
      </p:sp>
      <p:sp>
        <p:nvSpPr>
          <p:cNvPr id="7" name="矩形 6"/>
          <p:cNvSpPr/>
          <p:nvPr/>
        </p:nvSpPr>
        <p:spPr>
          <a:xfrm>
            <a:off x="35496" y="5337710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70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cs typeface="Arial" charset="0"/>
              </a:rPr>
              <a:t>IRS-</a:t>
            </a:r>
            <a:r>
              <a:rPr lang="zh-TW" altLang="en-US" dirty="0">
                <a:latin typeface="微軟正黑體" panose="020B0604030504040204" pitchFamily="34" charset="-120"/>
                <a:cs typeface="Arial" charset="0"/>
              </a:rPr>
              <a:t>即時回饋系統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234" y="1405052"/>
            <a:ext cx="5247110" cy="4047271"/>
          </a:xfr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543715"/>
            <a:ext cx="2252169" cy="3401235"/>
          </a:xfrm>
          <a:prstGeom prst="rect">
            <a:avLst/>
          </a:prstGeom>
        </p:spPr>
      </p:pic>
      <p:sp>
        <p:nvSpPr>
          <p:cNvPr id="15" name="手繪多邊形 14"/>
          <p:cNvSpPr/>
          <p:nvPr/>
        </p:nvSpPr>
        <p:spPr bwMode="auto">
          <a:xfrm>
            <a:off x="3575824" y="2408663"/>
            <a:ext cx="3702205" cy="572484"/>
          </a:xfrm>
          <a:custGeom>
            <a:avLst/>
            <a:gdLst>
              <a:gd name="connsiteX0" fmla="*/ 0 w 3702205"/>
              <a:gd name="connsiteY0" fmla="*/ 0 h 572484"/>
              <a:gd name="connsiteX1" fmla="*/ 669074 w 3702205"/>
              <a:gd name="connsiteY1" fmla="*/ 572430 h 572484"/>
              <a:gd name="connsiteX2" fmla="*/ 1115122 w 3702205"/>
              <a:gd name="connsiteY2" fmla="*/ 37171 h 572484"/>
              <a:gd name="connsiteX3" fmla="*/ 1694986 w 3702205"/>
              <a:gd name="connsiteY3" fmla="*/ 468352 h 572484"/>
              <a:gd name="connsiteX4" fmla="*/ 2371493 w 3702205"/>
              <a:gd name="connsiteY4" fmla="*/ 37171 h 572484"/>
              <a:gd name="connsiteX5" fmla="*/ 3062869 w 3702205"/>
              <a:gd name="connsiteY5" fmla="*/ 498088 h 572484"/>
              <a:gd name="connsiteX6" fmla="*/ 3702205 w 3702205"/>
              <a:gd name="connsiteY6" fmla="*/ 59474 h 572484"/>
              <a:gd name="connsiteX7" fmla="*/ 3702205 w 3702205"/>
              <a:gd name="connsiteY7" fmla="*/ 59474 h 572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2205" h="572484">
                <a:moveTo>
                  <a:pt x="0" y="0"/>
                </a:moveTo>
                <a:cubicBezTo>
                  <a:pt x="241610" y="283117"/>
                  <a:pt x="483220" y="566235"/>
                  <a:pt x="669074" y="572430"/>
                </a:cubicBezTo>
                <a:cubicBezTo>
                  <a:pt x="854928" y="578625"/>
                  <a:pt x="944137" y="54517"/>
                  <a:pt x="1115122" y="37171"/>
                </a:cubicBezTo>
                <a:cubicBezTo>
                  <a:pt x="1286107" y="19825"/>
                  <a:pt x="1485591" y="468352"/>
                  <a:pt x="1694986" y="468352"/>
                </a:cubicBezTo>
                <a:cubicBezTo>
                  <a:pt x="1904381" y="468352"/>
                  <a:pt x="2143513" y="32215"/>
                  <a:pt x="2371493" y="37171"/>
                </a:cubicBezTo>
                <a:cubicBezTo>
                  <a:pt x="2599473" y="42127"/>
                  <a:pt x="2841084" y="494371"/>
                  <a:pt x="3062869" y="498088"/>
                </a:cubicBezTo>
                <a:cubicBezTo>
                  <a:pt x="3284654" y="501805"/>
                  <a:pt x="3702205" y="59474"/>
                  <a:pt x="3702205" y="59474"/>
                </a:cubicBezTo>
                <a:lnTo>
                  <a:pt x="3702205" y="59474"/>
                </a:ln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3" name="向下箭號 2"/>
          <p:cNvSpPr/>
          <p:nvPr/>
        </p:nvSpPr>
        <p:spPr bwMode="auto">
          <a:xfrm rot="10800000">
            <a:off x="8172400" y="2353444"/>
            <a:ext cx="504056" cy="2232248"/>
          </a:xfrm>
          <a:prstGeom prst="downArrow">
            <a:avLst/>
          </a:prstGeom>
          <a:solidFill>
            <a:srgbClr val="0066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7835412" y="1699456"/>
            <a:ext cx="1152128" cy="437964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TW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Event!!</a:t>
            </a:r>
            <a:endParaRPr kumimoji="1" lang="zh-TW" alt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5D2C79C-4C48-4E6D-928D-7425DC003A8C}"/>
              </a:ext>
            </a:extLst>
          </p:cNvPr>
          <p:cNvSpPr/>
          <p:nvPr/>
        </p:nvSpPr>
        <p:spPr>
          <a:xfrm>
            <a:off x="0" y="5281018"/>
            <a:ext cx="2560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79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FA5F01-4A68-4D5C-8955-04ACFB871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未來發展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4E5FC88-E708-4647-AC89-42297B737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45332"/>
            <a:ext cx="7772400" cy="3429000"/>
          </a:xfrm>
        </p:spPr>
        <p:txBody>
          <a:bodyPr/>
          <a:lstStyle/>
          <a:p>
            <a:r>
              <a:rPr lang="en-US" altLang="zh-TW" dirty="0"/>
              <a:t>VR/AR</a:t>
            </a:r>
            <a:r>
              <a:rPr lang="zh-TW" altLang="en-US" dirty="0"/>
              <a:t>、元宇宙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E6D2A0D-1472-460E-8380-A88495F7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590D58D-CE09-4B7C-ACDF-2572F7EC3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849388"/>
            <a:ext cx="4404071" cy="3214972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544D5734-0D0D-481A-8643-E1A6D09A47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430" y="1849388"/>
            <a:ext cx="5450569" cy="3214971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F6BB87AD-0DCC-44E2-9593-302BFD64C1F8}"/>
              </a:ext>
            </a:extLst>
          </p:cNvPr>
          <p:cNvSpPr/>
          <p:nvPr/>
        </p:nvSpPr>
        <p:spPr>
          <a:xfrm>
            <a:off x="0" y="5377780"/>
            <a:ext cx="2560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662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6BA457-6D31-4470-BB90-C0D08AA73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未來發展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(cont.)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755D4C7-47DF-4B63-8ED9-D3D0CB601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51000"/>
            <a:ext cx="5686400" cy="3429000"/>
          </a:xfrm>
        </p:spPr>
        <p:txBody>
          <a:bodyPr/>
          <a:lstStyle/>
          <a:p>
            <a:r>
              <a:rPr lang="zh-TW" altLang="en-US" dirty="0"/>
              <a:t>教學精</a:t>
            </a:r>
            <a:r>
              <a:rPr lang="zh-TW" altLang="en-US"/>
              <a:t>進不變法則</a:t>
            </a:r>
            <a:r>
              <a:rPr lang="en-US" altLang="zh-TW" dirty="0"/>
              <a:t>!!</a:t>
            </a:r>
          </a:p>
          <a:p>
            <a:pPr marL="0" indent="0">
              <a:buNone/>
            </a:pPr>
            <a:r>
              <a:rPr lang="zh-TW" altLang="en-US" b="1" dirty="0">
                <a:solidFill>
                  <a:srgbClr val="0066FF"/>
                </a:solidFill>
              </a:rPr>
              <a:t>變</a:t>
            </a:r>
            <a:r>
              <a:rPr lang="en-US" altLang="zh-TW" b="1" dirty="0">
                <a:solidFill>
                  <a:srgbClr val="0066FF"/>
                </a:solidFill>
              </a:rPr>
              <a:t>!</a:t>
            </a:r>
          </a:p>
          <a:p>
            <a:pPr marL="0" indent="0">
              <a:buNone/>
            </a:pPr>
            <a:endParaRPr lang="en-US" altLang="zh-TW" sz="1000" b="1" dirty="0">
              <a:solidFill>
                <a:srgbClr val="0066FF"/>
              </a:solidFill>
            </a:endParaRP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rgbClr val="0000FF"/>
                </a:solidFill>
              </a:rPr>
              <a:t>變</a:t>
            </a:r>
            <a:r>
              <a:rPr lang="en-US" altLang="zh-TW" sz="4000" b="1" dirty="0">
                <a:solidFill>
                  <a:srgbClr val="0000FF"/>
                </a:solidFill>
              </a:rPr>
              <a:t>!!</a:t>
            </a:r>
          </a:p>
          <a:p>
            <a:pPr marL="0" indent="0">
              <a:buNone/>
            </a:pPr>
            <a:endParaRPr lang="en-US" altLang="zh-TW" sz="1000" b="1" dirty="0">
              <a:solidFill>
                <a:srgbClr val="0066FF"/>
              </a:solidFill>
            </a:endParaRPr>
          </a:p>
          <a:p>
            <a:pPr marL="0" indent="0" algn="r">
              <a:buNone/>
            </a:pPr>
            <a:r>
              <a:rPr lang="zh-TW" altLang="en-US" sz="4800" b="1" dirty="0">
                <a:solidFill>
                  <a:srgbClr val="0000CC"/>
                </a:solidFill>
              </a:rPr>
              <a:t>變</a:t>
            </a:r>
            <a:r>
              <a:rPr lang="en-US" altLang="zh-TW" sz="4800" b="1" dirty="0">
                <a:solidFill>
                  <a:srgbClr val="0000CC"/>
                </a:solidFill>
              </a:rPr>
              <a:t>!!!</a:t>
            </a:r>
            <a:endParaRPr lang="zh-TW" altLang="en-US" sz="4800" b="1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85F1657-CFAA-4546-AF9A-1877512B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454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結論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>
          <a:xfrm>
            <a:off x="4648198" y="1561356"/>
            <a:ext cx="4316289" cy="3429000"/>
          </a:xfrm>
        </p:spPr>
        <p:txBody>
          <a:bodyPr/>
          <a:lstStyle/>
          <a:p>
            <a:r>
              <a:rPr lang="zh-TW" altLang="en-US" dirty="0"/>
              <a:t>善用網路資源，教學多樣化，</a:t>
            </a:r>
            <a:r>
              <a:rPr lang="zh-TW" altLang="en-US" b="1" dirty="0">
                <a:solidFill>
                  <a:srgbClr val="0000FF"/>
                </a:solidFill>
              </a:rPr>
              <a:t>數位教學更有趣</a:t>
            </a:r>
            <a:r>
              <a:rPr lang="en-US" altLang="zh-TW" dirty="0"/>
              <a:t>!!</a:t>
            </a:r>
          </a:p>
          <a:p>
            <a:endParaRPr lang="en-US" altLang="zh-TW" sz="800" dirty="0"/>
          </a:p>
          <a:p>
            <a:r>
              <a:rPr lang="zh-TW" altLang="en-US" dirty="0"/>
              <a:t>軟體夠用即可。</a:t>
            </a:r>
            <a:endParaRPr lang="en-US" altLang="zh-TW" dirty="0"/>
          </a:p>
          <a:p>
            <a:endParaRPr lang="en-US" altLang="zh-TW" sz="800" dirty="0"/>
          </a:p>
          <a:p>
            <a:r>
              <a:rPr lang="zh-TW" altLang="en-US" b="1" dirty="0">
                <a:solidFill>
                  <a:srgbClr val="339933"/>
                </a:solidFill>
              </a:rPr>
              <a:t>專業教學</a:t>
            </a:r>
            <a:r>
              <a:rPr lang="zh-TW" altLang="en-US" dirty="0"/>
              <a:t>，是不斷</a:t>
            </a:r>
            <a:r>
              <a:rPr lang="zh-TW" altLang="en-US" b="1" dirty="0">
                <a:solidFill>
                  <a:srgbClr val="0000FF"/>
                </a:solidFill>
              </a:rPr>
              <a:t>重覆練習累積</a:t>
            </a:r>
            <a:r>
              <a:rPr lang="zh-TW" altLang="en-US" dirty="0"/>
              <a:t>而來</a:t>
            </a:r>
            <a:r>
              <a:rPr lang="en-US" altLang="zh-TW" dirty="0"/>
              <a:t>!!</a:t>
            </a:r>
          </a:p>
          <a:p>
            <a:r>
              <a:rPr lang="zh-TW" altLang="en-US" b="1" dirty="0">
                <a:solidFill>
                  <a:srgbClr val="0000FF"/>
                </a:solidFill>
              </a:rPr>
              <a:t>專業教學</a:t>
            </a:r>
            <a:r>
              <a:rPr lang="zh-TW" altLang="en-US" dirty="0"/>
              <a:t>將能協助學生更進一步學習與成長。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15</a:t>
            </a:fld>
            <a:endParaRPr lang="en-US" altLang="zh-TW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" y="1777380"/>
            <a:ext cx="4103077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1528" flipH="1">
            <a:off x="844021" y="1542057"/>
            <a:ext cx="1935428" cy="2771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44" y="3133525"/>
            <a:ext cx="683948" cy="110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流程图: 手动输入 6"/>
          <p:cNvSpPr/>
          <p:nvPr/>
        </p:nvSpPr>
        <p:spPr>
          <a:xfrm rot="10800000" flipH="1" flipV="1">
            <a:off x="0" y="3971140"/>
            <a:ext cx="9144000" cy="1743860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/>
          </a:p>
        </p:txBody>
      </p:sp>
      <p:sp>
        <p:nvSpPr>
          <p:cNvPr id="17" name="TextBox 16"/>
          <p:cNvSpPr txBox="1"/>
          <p:nvPr/>
        </p:nvSpPr>
        <p:spPr>
          <a:xfrm>
            <a:off x="2111375" y="4310693"/>
            <a:ext cx="5365750" cy="1067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敬請指教</a:t>
            </a:r>
            <a:endParaRPr kumimoji="0" lang="en-US" altLang="zh-TW" sz="3667" b="1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2667" b="1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wkb@wkb.idv.tw</a:t>
            </a:r>
          </a:p>
        </p:txBody>
      </p:sp>
      <p:pic>
        <p:nvPicPr>
          <p:cNvPr id="69638" name="图片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04669">
            <a:off x="1107282" y="2400629"/>
            <a:ext cx="562239" cy="51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7372930" flipH="1">
            <a:off x="803840" y="2983379"/>
            <a:ext cx="505478" cy="4457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921152" flipH="1">
            <a:off x="1970676" y="3959482"/>
            <a:ext cx="409179" cy="360799"/>
          </a:xfrm>
          <a:prstGeom prst="rect">
            <a:avLst/>
          </a:prstGeom>
        </p:spPr>
      </p:pic>
      <p:pic>
        <p:nvPicPr>
          <p:cNvPr id="69641" name="图片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209" y="3253911"/>
            <a:ext cx="191823" cy="17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图片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3433828"/>
            <a:ext cx="224896" cy="20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图片 2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324" y="3734129"/>
            <a:ext cx="35983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21396712">
            <a:off x="2106083" y="1693625"/>
            <a:ext cx="5880365" cy="2144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7333" dirty="0">
                <a:solidFill>
                  <a:srgbClr val="F81031"/>
                </a:solidFill>
                <a:latin typeface="Jokerman" pitchFamily="82" charset="0"/>
                <a:ea typeface="+mn-ea"/>
              </a:rPr>
              <a:t>T</a:t>
            </a:r>
            <a:r>
              <a:rPr kumimoji="0" lang="en-US" altLang="zh-TW" sz="7333" dirty="0">
                <a:solidFill>
                  <a:srgbClr val="FFC000"/>
                </a:solidFill>
                <a:latin typeface="Jokerman" pitchFamily="82" charset="0"/>
                <a:ea typeface="+mn-ea"/>
              </a:rPr>
              <a:t>H</a:t>
            </a:r>
            <a:r>
              <a:rPr kumimoji="0" lang="en-US" altLang="zh-CN" sz="7333" dirty="0">
                <a:solidFill>
                  <a:srgbClr val="FFFF00"/>
                </a:solidFill>
                <a:latin typeface="Jokerman" pitchFamily="82" charset="0"/>
                <a:ea typeface="+mn-ea"/>
              </a:rPr>
              <a:t>A</a:t>
            </a:r>
            <a:r>
              <a:rPr kumimoji="0" lang="en-US" altLang="zh-CN" sz="7333" dirty="0">
                <a:solidFill>
                  <a:srgbClr val="86B818"/>
                </a:solidFill>
                <a:latin typeface="Jokerman" pitchFamily="82" charset="0"/>
                <a:ea typeface="+mn-ea"/>
              </a:rPr>
              <a:t>N</a:t>
            </a:r>
            <a:r>
              <a:rPr kumimoji="0" lang="en-US" altLang="zh-CN" sz="7333" dirty="0">
                <a:solidFill>
                  <a:srgbClr val="00B0F0"/>
                </a:solidFill>
                <a:latin typeface="Jokerman" pitchFamily="82" charset="0"/>
                <a:ea typeface="+mn-ea"/>
              </a:rPr>
              <a:t>K</a:t>
            </a:r>
            <a:r>
              <a:rPr kumimoji="0" lang="en-US" altLang="zh-CN" sz="7333" dirty="0">
                <a:latin typeface="Jokerman" pitchFamily="82" charset="0"/>
                <a:ea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CN" sz="5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                     </a:t>
            </a:r>
            <a:r>
              <a:rPr kumimoji="0" lang="en-US" altLang="zh-CN" sz="6000" dirty="0">
                <a:solidFill>
                  <a:srgbClr val="00B050"/>
                </a:solidFill>
                <a:latin typeface="Jokerman" pitchFamily="82" charset="0"/>
                <a:ea typeface="+mn-ea"/>
              </a:rPr>
              <a:t>Y</a:t>
            </a:r>
            <a:r>
              <a:rPr kumimoji="0" lang="en-US" altLang="zh-CN" sz="6000" dirty="0">
                <a:solidFill>
                  <a:srgbClr val="7030A0"/>
                </a:solidFill>
                <a:latin typeface="Jokerman" pitchFamily="82" charset="0"/>
                <a:ea typeface="+mn-ea"/>
              </a:rPr>
              <a:t>O</a:t>
            </a:r>
            <a:r>
              <a:rPr kumimoji="0" lang="en-US" altLang="zh-CN" sz="6000" dirty="0">
                <a:solidFill>
                  <a:schemeClr val="accent3">
                    <a:lumMod val="50000"/>
                  </a:schemeClr>
                </a:solidFill>
                <a:latin typeface="Jokerman" pitchFamily="82" charset="0"/>
                <a:ea typeface="+mn-ea"/>
              </a:rPr>
              <a:t>U</a:t>
            </a:r>
            <a:endParaRPr kumimoji="0" lang="zh-CN" altLang="en-US" sz="6000" dirty="0">
              <a:solidFill>
                <a:schemeClr val="accent3">
                  <a:lumMod val="50000"/>
                </a:schemeClr>
              </a:solidFill>
              <a:latin typeface="Jokerman" pitchFamily="82" charset="0"/>
              <a:ea typeface="+mn-ea"/>
            </a:endParaRPr>
          </a:p>
        </p:txBody>
      </p:sp>
      <p:pic>
        <p:nvPicPr>
          <p:cNvPr id="69645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407" y="3914046"/>
            <a:ext cx="255323" cy="439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6" name="图片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594" y="3853192"/>
            <a:ext cx="22092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1485955"/>
            <a:ext cx="2304256" cy="730155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396" y="4153947"/>
            <a:ext cx="1562318" cy="1562318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759" y="4066722"/>
            <a:ext cx="1648278" cy="164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34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接连接符 31"/>
          <p:cNvCxnSpPr/>
          <p:nvPr/>
        </p:nvCxnSpPr>
        <p:spPr>
          <a:xfrm flipH="1" flipV="1">
            <a:off x="5176213" y="4169999"/>
            <a:ext cx="2243607" cy="415693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5115357" y="1554270"/>
            <a:ext cx="179917" cy="3463470"/>
          </a:xfrm>
          <a:prstGeom prst="rect">
            <a:avLst/>
          </a:prstGeom>
          <a:solidFill>
            <a:srgbClr val="F8103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流程图: 手动输入 6"/>
          <p:cNvSpPr/>
          <p:nvPr/>
        </p:nvSpPr>
        <p:spPr>
          <a:xfrm rot="10800000" flipH="1" flipV="1">
            <a:off x="0" y="4926135"/>
            <a:ext cx="9144000" cy="788865"/>
          </a:xfrm>
          <a:prstGeom prst="flowChartManualInput">
            <a:avLst/>
          </a:prstGeom>
          <a:solidFill>
            <a:srgbClr val="FFCC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2000" dirty="0">
              <a:latin typeface="Arial" panose="020B0604020202020204" pitchFamily="34" charset="0"/>
              <a:ea typeface="微軟正黑體" panose="020B0604030504040204" pitchFamily="34" charset="-120"/>
            </a:endParaRPr>
          </a:p>
        </p:txBody>
      </p:sp>
      <p:grpSp>
        <p:nvGrpSpPr>
          <p:cNvPr id="26632" name="组合 2"/>
          <p:cNvGrpSpPr>
            <a:grpSpLocks/>
          </p:cNvGrpSpPr>
          <p:nvPr/>
        </p:nvGrpSpPr>
        <p:grpSpPr bwMode="auto">
          <a:xfrm>
            <a:off x="98913" y="2425452"/>
            <a:ext cx="2096823" cy="2845594"/>
            <a:chOff x="1" y="622977"/>
            <a:chExt cx="2515633" cy="3413422"/>
          </a:xfrm>
        </p:grpSpPr>
        <p:pic>
          <p:nvPicPr>
            <p:cNvPr id="26636" name="图片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91528" flipH="1">
              <a:off x="124050" y="622977"/>
              <a:ext cx="2322331" cy="3324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图片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2132856"/>
              <a:ext cx="1088829" cy="1755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图片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804669">
              <a:off x="414945" y="1541840"/>
              <a:ext cx="673885" cy="615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17372930" flipH="1">
              <a:off x="1885366" y="3465686"/>
              <a:ext cx="606573" cy="534854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9921152" flipH="1">
              <a:off x="1456235" y="3423762"/>
              <a:ext cx="491015" cy="432959"/>
            </a:xfrm>
            <a:prstGeom prst="rect">
              <a:avLst/>
            </a:prstGeom>
          </p:spPr>
        </p:pic>
        <p:pic>
          <p:nvPicPr>
            <p:cNvPr id="26641" name="图片 20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537" y="2775571"/>
              <a:ext cx="230260" cy="209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图片 2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545" y="2822733"/>
              <a:ext cx="270055" cy="246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3" name="图片 2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3" y="2684877"/>
              <a:ext cx="680481" cy="1176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5" name="TextBox 25"/>
          <p:cNvSpPr txBox="1">
            <a:spLocks noChangeArrowheads="1"/>
          </p:cNvSpPr>
          <p:nvPr/>
        </p:nvSpPr>
        <p:spPr bwMode="auto">
          <a:xfrm rot="542657">
            <a:off x="5157692" y="3920804"/>
            <a:ext cx="243300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教學科技發展</a:t>
            </a:r>
            <a:endParaRPr kumimoji="0" lang="zh-CN" altLang="en-US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cxnSp>
        <p:nvCxnSpPr>
          <p:cNvPr id="25" name="直接连接符 31"/>
          <p:cNvCxnSpPr/>
          <p:nvPr/>
        </p:nvCxnSpPr>
        <p:spPr>
          <a:xfrm flipH="1">
            <a:off x="5239518" y="1777380"/>
            <a:ext cx="2209091" cy="431373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>
            <a:spLocks noChangeArrowheads="1"/>
          </p:cNvSpPr>
          <p:nvPr/>
        </p:nvSpPr>
        <p:spPr bwMode="auto">
          <a:xfrm rot="20878568">
            <a:off x="5136072" y="1526621"/>
            <a:ext cx="2416774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大學師生互動</a:t>
            </a:r>
            <a:endParaRPr kumimoji="0" lang="zh-CN" altLang="en-US" sz="2667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2</a:t>
            </a:fld>
            <a:endParaRPr lang="en-US" altLang="zh-TW"/>
          </a:p>
        </p:txBody>
      </p:sp>
      <p:cxnSp>
        <p:nvCxnSpPr>
          <p:cNvPr id="21" name="直接连接符 28"/>
          <p:cNvCxnSpPr/>
          <p:nvPr/>
        </p:nvCxnSpPr>
        <p:spPr>
          <a:xfrm flipH="1" flipV="1">
            <a:off x="3073538" y="3226796"/>
            <a:ext cx="2033216" cy="33172"/>
          </a:xfrm>
          <a:prstGeom prst="line">
            <a:avLst/>
          </a:prstGeom>
          <a:ln w="28575">
            <a:solidFill>
              <a:srgbClr val="F8103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037545" y="2786782"/>
            <a:ext cx="2195431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kumimoji="0" lang="zh-TW" altLang="en-US" sz="2667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數位新時代</a:t>
            </a:r>
          </a:p>
        </p:txBody>
      </p:sp>
    </p:spTree>
    <p:extLst>
      <p:ext uri="{BB962C8B-B14F-4D97-AF65-F5344CB8AC3E}">
        <p14:creationId xmlns:p14="http://schemas.microsoft.com/office/powerpoint/2010/main" val="263696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7B08382-805E-47F3-B1A9-04A56942D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大學師生互動三部曲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EF715963-2EAF-4D82-9133-E62C1AF83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找合適的學生進來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老師與學生合作在學校學習成長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協助學生順利到職場工作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846B73A2-3B74-48BA-B9EC-47CCC8CD5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1F9A55-F2D0-40B7-B930-45DDFDC07CE7}" type="slidenum">
              <a:rPr lang="zh-TW" altLang="en-US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BD3C605-3273-4AF3-9463-98160C975402}"/>
              </a:ext>
            </a:extLst>
          </p:cNvPr>
          <p:cNvSpPr/>
          <p:nvPr/>
        </p:nvSpPr>
        <p:spPr bwMode="auto">
          <a:xfrm>
            <a:off x="1043608" y="2857500"/>
            <a:ext cx="5832648" cy="504056"/>
          </a:xfrm>
          <a:prstGeom prst="rect">
            <a:avLst/>
          </a:prstGeom>
          <a:noFill/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動作按鈕: 往後或下一項 5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7BA7455A-72E3-4E26-B102-B445017A2BDF}"/>
              </a:ext>
            </a:extLst>
          </p:cNvPr>
          <p:cNvSpPr/>
          <p:nvPr/>
        </p:nvSpPr>
        <p:spPr bwMode="auto">
          <a:xfrm>
            <a:off x="6804248" y="4657700"/>
            <a:ext cx="360040" cy="36004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7" name="動作按鈕: 往後或下一項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3AC72FDA-DCB3-4B8B-B2D3-75CAD3B0D61A}"/>
              </a:ext>
            </a:extLst>
          </p:cNvPr>
          <p:cNvSpPr/>
          <p:nvPr/>
        </p:nvSpPr>
        <p:spPr bwMode="auto">
          <a:xfrm>
            <a:off x="7137089" y="2929508"/>
            <a:ext cx="360040" cy="36004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244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78C38466-A0F3-4A47-B11E-C1F644F99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新生註冊率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7573CB5-21DF-449B-9FC8-0A2758C1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4</a:t>
            </a:fld>
            <a:endParaRPr lang="en-US" altLang="zh-TW"/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441B835-EEAA-41C1-B497-C972920D1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5146310"/>
              </p:ext>
            </p:extLst>
          </p:nvPr>
        </p:nvGraphicFramePr>
        <p:xfrm>
          <a:off x="1043609" y="1849388"/>
          <a:ext cx="7414593" cy="24482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71531">
                  <a:extLst>
                    <a:ext uri="{9D8B030D-6E8A-4147-A177-3AD203B41FA5}">
                      <a16:colId xmlns:a16="http://schemas.microsoft.com/office/drawing/2014/main" val="639820585"/>
                    </a:ext>
                  </a:extLst>
                </a:gridCol>
                <a:gridCol w="2471531">
                  <a:extLst>
                    <a:ext uri="{9D8B030D-6E8A-4147-A177-3AD203B41FA5}">
                      <a16:colId xmlns:a16="http://schemas.microsoft.com/office/drawing/2014/main" val="459015642"/>
                    </a:ext>
                  </a:extLst>
                </a:gridCol>
                <a:gridCol w="2471531">
                  <a:extLst>
                    <a:ext uri="{9D8B030D-6E8A-4147-A177-3AD203B41FA5}">
                      <a16:colId xmlns:a16="http://schemas.microsoft.com/office/drawing/2014/main" val="257350097"/>
                    </a:ext>
                  </a:extLst>
                </a:gridCol>
              </a:tblGrid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  <a:r>
                        <a:rPr lang="zh-TW" altLang="en-US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zh-TW" altLang="en-US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111</a:t>
                      </a:r>
                      <a:r>
                        <a:rPr lang="zh-TW" altLang="en-US" sz="32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學年度</a:t>
                      </a:r>
                      <a:endParaRPr lang="en-US" altLang="zh-TW" sz="3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77217048"/>
                  </a:ext>
                </a:extLst>
              </a:tr>
              <a:tr h="122413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98.52%</a:t>
                      </a:r>
                      <a:b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12</a:t>
                      </a:r>
                      <a:r>
                        <a:rPr lang="zh-TW" altLang="en-US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3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97.03%</a:t>
                      </a:r>
                      <a:b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</a:t>
                      </a:r>
                      <a:r>
                        <a:rPr lang="zh-TW" altLang="en-US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3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97.91%</a:t>
                      </a:r>
                      <a:br>
                        <a:rPr lang="en-US" altLang="zh-TW" sz="3600" u="none" strike="noStrike" dirty="0"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</a:br>
                      <a:r>
                        <a:rPr lang="en-US" altLang="zh-TW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zh-TW" altLang="en-US" sz="3600" b="1" u="none" strike="noStrike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人</a:t>
                      </a:r>
                      <a:endParaRPr lang="en-US" altLang="zh-TW" sz="3600" b="1" i="0" u="none" strike="noStrike" dirty="0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5443" marR="5443" marT="5443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36423891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D26CD743-A355-4E03-99CD-ACE3727410CF}"/>
              </a:ext>
            </a:extLst>
          </p:cNvPr>
          <p:cNvSpPr/>
          <p:nvPr/>
        </p:nvSpPr>
        <p:spPr bwMode="auto">
          <a:xfrm>
            <a:off x="1619672" y="3649588"/>
            <a:ext cx="6264696" cy="576064"/>
          </a:xfrm>
          <a:prstGeom prst="rect">
            <a:avLst/>
          </a:prstGeom>
          <a:noFill/>
          <a:ln w="38100" cap="flat" cmpd="sng" algn="ctr">
            <a:solidFill>
              <a:srgbClr val="3399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760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A8FEE4AF-B588-4739-B36C-1E81B705AC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88" y="1381873"/>
            <a:ext cx="6734472" cy="368982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AD1F0A99-1446-4078-8AAE-D62700A25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休退學率</a:t>
            </a:r>
            <a:r>
              <a:rPr lang="en-US" altLang="zh-TW" dirty="0"/>
              <a:t>-</a:t>
            </a:r>
            <a:r>
              <a:rPr lang="zh-TW" altLang="en-US" dirty="0"/>
              <a:t>持續下降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6658A1B-7920-4E22-8C36-B610E7C07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3" name="箭號: 向下 2">
            <a:extLst>
              <a:ext uri="{FF2B5EF4-FFF2-40B4-BE49-F238E27FC236}">
                <a16:creationId xmlns:a16="http://schemas.microsoft.com/office/drawing/2014/main" id="{8984FAAF-3B4D-4AA1-9C6D-5AFD2DF67AD8}"/>
              </a:ext>
            </a:extLst>
          </p:cNvPr>
          <p:cNvSpPr/>
          <p:nvPr/>
        </p:nvSpPr>
        <p:spPr bwMode="auto">
          <a:xfrm rot="2664446">
            <a:off x="7440296" y="3064338"/>
            <a:ext cx="594723" cy="1237422"/>
          </a:xfrm>
          <a:prstGeom prst="downArrow">
            <a:avLst/>
          </a:prstGeom>
          <a:solidFill>
            <a:srgbClr val="0000CC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542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AF459213-2FE7-4D04-8741-5B5B95C1B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休退學人數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4219382-1263-48A4-9D0B-7FE85A07E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6</a:t>
            </a:fld>
            <a:endParaRPr lang="en-US" altLang="zh-TW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FA3C4AAB-E15E-44D6-A35A-A3EFF262C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017926"/>
              </p:ext>
            </p:extLst>
          </p:nvPr>
        </p:nvGraphicFramePr>
        <p:xfrm>
          <a:off x="1134208" y="1993404"/>
          <a:ext cx="6875583" cy="242667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291861">
                  <a:extLst>
                    <a:ext uri="{9D8B030D-6E8A-4147-A177-3AD203B41FA5}">
                      <a16:colId xmlns:a16="http://schemas.microsoft.com/office/drawing/2014/main" val="183529818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3006153883"/>
                    </a:ext>
                  </a:extLst>
                </a:gridCol>
                <a:gridCol w="2291861">
                  <a:extLst>
                    <a:ext uri="{9D8B030D-6E8A-4147-A177-3AD203B41FA5}">
                      <a16:colId xmlns:a16="http://schemas.microsoft.com/office/drawing/2014/main" val="793066018"/>
                    </a:ext>
                  </a:extLst>
                </a:gridCol>
              </a:tblGrid>
              <a:tr h="1162782"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4000" b="1" noProof="0" dirty="0">
                          <a:solidFill>
                            <a:srgbClr val="0000FF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在校學生</a:t>
                      </a: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3600" b="0" noProof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休學</a:t>
                      </a:r>
                      <a:endParaRPr lang="en-US" altLang="zh-TW" sz="3600" b="0" noProof="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zh-TW" altLang="en-US" sz="3600" b="0" noProof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退學</a:t>
                      </a:r>
                      <a:endParaRPr lang="en-US" altLang="zh-TW" sz="3600" b="0" noProof="0" dirty="0"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46652268"/>
                  </a:ext>
                </a:extLst>
              </a:tr>
              <a:tr h="1263894"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4400" b="0" noProof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2,961</a:t>
                      </a: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4400" b="0" noProof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247</a:t>
                      </a: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altLang="zh-TW" sz="4400" b="0" noProof="0" dirty="0"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marL="101933" marR="101933" anchor="ctr">
                    <a:gradFill>
                      <a:gsLst>
                        <a:gs pos="0">
                          <a:schemeClr val="bg2">
                            <a:lumMod val="20000"/>
                            <a:lumOff val="80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735545019"/>
                  </a:ext>
                </a:extLst>
              </a:tr>
            </a:tbl>
          </a:graphicData>
        </a:graphic>
      </p:graphicFrame>
      <p:sp>
        <p:nvSpPr>
          <p:cNvPr id="8" name="文字方塊 7">
            <a:extLst>
              <a:ext uri="{FF2B5EF4-FFF2-40B4-BE49-F238E27FC236}">
                <a16:creationId xmlns:a16="http://schemas.microsoft.com/office/drawing/2014/main" id="{8D0ADB7A-CA9F-407F-BCC3-B4F5F5E869A4}"/>
              </a:ext>
            </a:extLst>
          </p:cNvPr>
          <p:cNvSpPr txBox="1"/>
          <p:nvPr/>
        </p:nvSpPr>
        <p:spPr>
          <a:xfrm>
            <a:off x="3203848" y="4623275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基準日：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112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</a:t>
            </a:r>
            <a:r>
              <a:rPr lang="en-US" altLang="zh-TW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zh-TW" altLang="en-US" sz="2400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日</a:t>
            </a:r>
            <a:endParaRPr lang="zh-TW" altLang="en-US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7" name="動作按鈕: 往後或下一項 6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955045B4-6B42-4634-AA69-B1FC56F6308E}"/>
              </a:ext>
            </a:extLst>
          </p:cNvPr>
          <p:cNvSpPr/>
          <p:nvPr/>
        </p:nvSpPr>
        <p:spPr bwMode="auto">
          <a:xfrm>
            <a:off x="6804248" y="4657700"/>
            <a:ext cx="360040" cy="360040"/>
          </a:xfrm>
          <a:prstGeom prst="actionButtonForwardNext">
            <a:avLst/>
          </a:pr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28FAE3F-92A8-457A-B6CF-080441D50F5C}"/>
              </a:ext>
            </a:extLst>
          </p:cNvPr>
          <p:cNvSpPr/>
          <p:nvPr/>
        </p:nvSpPr>
        <p:spPr bwMode="auto">
          <a:xfrm>
            <a:off x="3995936" y="3505572"/>
            <a:ext cx="3456384" cy="576064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66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數位新時代</a:t>
            </a:r>
            <a:r>
              <a:rPr lang="en-US" altLang="zh-TW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zh-TW" altLang="en-US" dirty="0">
                <a:solidFill>
                  <a:schemeClr val="tx2">
                    <a:satMod val="13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「教」與「學」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222271"/>
            <a:ext cx="6408712" cy="4443541"/>
          </a:xfrm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63601" y="5337484"/>
            <a:ext cx="35237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TW" sz="1400" dirty="0">
                <a:solidFill>
                  <a:srgbClr val="0000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From internet: https://ouorange.com/about</a:t>
            </a:r>
            <a:endParaRPr lang="zh-TW" altLang="en-US" sz="1400" dirty="0">
              <a:solidFill>
                <a:srgbClr val="0000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63D77-4C64-40A2-B0C7-201E102C2FB8}" type="slidenum">
              <a:rPr lang="zh-TW" altLang="en-US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24658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>
            <a:extLst>
              <a:ext uri="{FF2B5EF4-FFF2-40B4-BE49-F238E27FC236}">
                <a16:creationId xmlns:a16="http://schemas.microsoft.com/office/drawing/2014/main" id="{057A1CA2-BDFC-41C9-99C0-AF2B18BFB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89" y="3372533"/>
            <a:ext cx="3600400" cy="206104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教學現場的轉變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A64F-26D8-4687-A122-520CC574D4C7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3923928" y="2822864"/>
            <a:ext cx="755939" cy="10304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5281018"/>
            <a:ext cx="2560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95141"/>
            <a:ext cx="3286298" cy="388587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7723" y="1371608"/>
            <a:ext cx="2784637" cy="1997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教學現場的轉變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7A64F-26D8-4687-A122-520CC574D4C7}" type="slidenum">
              <a:rPr lang="zh-TW" altLang="en-US" smtClean="0"/>
              <a:t>9</a:t>
            </a:fld>
            <a:endParaRPr lang="zh-TW" altLang="en-US" dirty="0"/>
          </a:p>
        </p:txBody>
      </p:sp>
      <p:pic>
        <p:nvPicPr>
          <p:cNvPr id="1026" name="Picture 2" descr="「上課的痛苦」的圖片搜尋結果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03" y="1489348"/>
            <a:ext cx="3947102" cy="223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628650" y="3848164"/>
            <a:ext cx="3580877" cy="379797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教師的權威</a:t>
            </a:r>
            <a:r>
              <a:rPr lang="zh-TW" altLang="en-US" sz="2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建築</a:t>
            </a:r>
            <a:r>
              <a:rPr lang="zh-TW" altLang="en-US" sz="1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在學生的痛苦上</a:t>
            </a:r>
          </a:p>
        </p:txBody>
      </p:sp>
      <p:sp>
        <p:nvSpPr>
          <p:cNvPr id="7" name="向右箭號 6"/>
          <p:cNvSpPr/>
          <p:nvPr/>
        </p:nvSpPr>
        <p:spPr>
          <a:xfrm>
            <a:off x="4387561" y="2822864"/>
            <a:ext cx="755939" cy="103043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71323" tIns="35662" rIns="71323" bIns="35662" rtlCol="0" anchor="ctr"/>
          <a:lstStyle/>
          <a:p>
            <a:pPr algn="ctr"/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2" name="Picture 8" descr="「上課的開心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658" y="1489348"/>
            <a:ext cx="3811082" cy="280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文字方塊 11"/>
          <p:cNvSpPr txBox="1"/>
          <p:nvPr/>
        </p:nvSpPr>
        <p:spPr>
          <a:xfrm>
            <a:off x="5464121" y="4385912"/>
            <a:ext cx="3545611" cy="364408"/>
          </a:xfrm>
          <a:prstGeom prst="rect">
            <a:avLst/>
          </a:prstGeom>
          <a:noFill/>
        </p:spPr>
        <p:txBody>
          <a:bodyPr wrap="none" lIns="71323" tIns="35662" rIns="71323" bIns="35662" rtlCol="0">
            <a:spAutoFit/>
          </a:bodyPr>
          <a:lstStyle/>
          <a:p>
            <a:r>
              <a:rPr lang="zh-TW" altLang="en-US" sz="19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快樂的學習</a:t>
            </a:r>
            <a:r>
              <a:rPr lang="zh-TW" altLang="en-US" sz="1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也許</a:t>
            </a:r>
            <a:r>
              <a:rPr lang="zh-TW" altLang="en-US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是老師的壓力</a:t>
            </a:r>
            <a:r>
              <a:rPr lang="en-US" altLang="zh-TW" sz="1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1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1520" y="438591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說文解字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：「教，上所施，下所效也。」</a:t>
            </a:r>
            <a:endParaRPr lang="zh-TW" altLang="en-US" b="1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1C77321B-8105-49BA-83D5-A1A6164F5169}"/>
              </a:ext>
            </a:extLst>
          </p:cNvPr>
          <p:cNvSpPr/>
          <p:nvPr/>
        </p:nvSpPr>
        <p:spPr>
          <a:xfrm>
            <a:off x="0" y="5281018"/>
            <a:ext cx="25608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internet</a:t>
            </a:r>
            <a:endParaRPr lang="zh-TW" altLang="en-US" sz="20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869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2" grpId="0"/>
      <p:bldP spid="3" grpId="0"/>
    </p:bldLst>
  </p:timing>
</p:sld>
</file>

<file path=ppt/theme/theme1.xml><?xml version="1.0" encoding="utf-8"?>
<a:theme xmlns:a="http://schemas.openxmlformats.org/drawingml/2006/main" name="Cactus">
  <a:themeElements>
    <a:clrScheme name="Cactus 2">
      <a:dk1>
        <a:srgbClr val="000000"/>
      </a:dk1>
      <a:lt1>
        <a:srgbClr val="FFFFFF"/>
      </a:lt1>
      <a:dk2>
        <a:srgbClr val="000000"/>
      </a:dk2>
      <a:lt2>
        <a:srgbClr val="006600"/>
      </a:lt2>
      <a:accent1>
        <a:srgbClr val="F5EBC1"/>
      </a:accent1>
      <a:accent2>
        <a:srgbClr val="FFCC00"/>
      </a:accent2>
      <a:accent3>
        <a:srgbClr val="FFFFFF"/>
      </a:accent3>
      <a:accent4>
        <a:srgbClr val="000000"/>
      </a:accent4>
      <a:accent5>
        <a:srgbClr val="F9F3DD"/>
      </a:accent5>
      <a:accent6>
        <a:srgbClr val="E7B900"/>
      </a:accent6>
      <a:hlink>
        <a:srgbClr val="D4876C"/>
      </a:hlink>
      <a:folHlink>
        <a:srgbClr val="B2B2B2"/>
      </a:folHlink>
    </a:clrScheme>
    <a:fontScheme name="Cactus">
      <a:majorFont>
        <a:latin typeface="Arial Narrow"/>
        <a:ea typeface="新細明體"/>
        <a:cs typeface=""/>
      </a:majorFont>
      <a:minorFont>
        <a:latin typeface="Arial Narrow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path path="rect">
            <a:fillToRect l="50000" t="50000" r="50000" b="50000"/>
          </a:path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TW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Cactus 1">
        <a:dk1>
          <a:srgbClr val="FF9900"/>
        </a:dk1>
        <a:lt1>
          <a:srgbClr val="FFFFCC"/>
        </a:lt1>
        <a:dk2>
          <a:srgbClr val="000000"/>
        </a:dk2>
        <a:lt2>
          <a:srgbClr val="FFCC00"/>
        </a:lt2>
        <a:accent1>
          <a:srgbClr val="6B6253"/>
        </a:accent1>
        <a:accent2>
          <a:srgbClr val="72543E"/>
        </a:accent2>
        <a:accent3>
          <a:srgbClr val="AAAAAA"/>
        </a:accent3>
        <a:accent4>
          <a:srgbClr val="DADAAE"/>
        </a:accent4>
        <a:accent5>
          <a:srgbClr val="BAB7B3"/>
        </a:accent5>
        <a:accent6>
          <a:srgbClr val="674B37"/>
        </a:accent6>
        <a:hlink>
          <a:srgbClr val="DA988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ctus 2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F5EBC1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9F3DD"/>
        </a:accent5>
        <a:accent6>
          <a:srgbClr val="E7B900"/>
        </a:accent6>
        <a:hlink>
          <a:srgbClr val="D4876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3">
        <a:dk1>
          <a:srgbClr val="000000"/>
        </a:dk1>
        <a:lt1>
          <a:srgbClr val="FFFFFF"/>
        </a:lt1>
        <a:dk2>
          <a:srgbClr val="000000"/>
        </a:dk2>
        <a:lt2>
          <a:srgbClr val="292929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4">
        <a:dk1>
          <a:srgbClr val="000000"/>
        </a:dk1>
        <a:lt1>
          <a:srgbClr val="FFFFFF"/>
        </a:lt1>
        <a:dk2>
          <a:srgbClr val="000000"/>
        </a:dk2>
        <a:lt2>
          <a:srgbClr val="006600"/>
        </a:lt2>
        <a:accent1>
          <a:srgbClr val="D8EBB3"/>
        </a:accent1>
        <a:accent2>
          <a:srgbClr val="CCCC00"/>
        </a:accent2>
        <a:accent3>
          <a:srgbClr val="FFFFFF"/>
        </a:accent3>
        <a:accent4>
          <a:srgbClr val="000000"/>
        </a:accent4>
        <a:accent5>
          <a:srgbClr val="E9F3D6"/>
        </a:accent5>
        <a:accent6>
          <a:srgbClr val="B9B900"/>
        </a:accent6>
        <a:hlink>
          <a:srgbClr val="FFBE7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5">
        <a:dk1>
          <a:srgbClr val="000000"/>
        </a:dk1>
        <a:lt1>
          <a:srgbClr val="E5D3B3"/>
        </a:lt1>
        <a:dk2>
          <a:srgbClr val="800000"/>
        </a:dk2>
        <a:lt2>
          <a:srgbClr val="009900"/>
        </a:lt2>
        <a:accent1>
          <a:srgbClr val="D5B095"/>
        </a:accent1>
        <a:accent2>
          <a:srgbClr val="E28666"/>
        </a:accent2>
        <a:accent3>
          <a:srgbClr val="F0E6D6"/>
        </a:accent3>
        <a:accent4>
          <a:srgbClr val="000000"/>
        </a:accent4>
        <a:accent5>
          <a:srgbClr val="E7D4C8"/>
        </a:accent5>
        <a:accent6>
          <a:srgbClr val="CD795C"/>
        </a:accent6>
        <a:hlink>
          <a:srgbClr val="B75735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ctus 6">
        <a:dk1>
          <a:srgbClr val="99CC00"/>
        </a:dk1>
        <a:lt1>
          <a:srgbClr val="FFFFFF"/>
        </a:lt1>
        <a:dk2>
          <a:srgbClr val="51399D"/>
        </a:dk2>
        <a:lt2>
          <a:srgbClr val="FFFFCC"/>
        </a:lt2>
        <a:accent1>
          <a:srgbClr val="877CAA"/>
        </a:accent1>
        <a:accent2>
          <a:srgbClr val="000058"/>
        </a:accent2>
        <a:accent3>
          <a:srgbClr val="B3AECC"/>
        </a:accent3>
        <a:accent4>
          <a:srgbClr val="DADADA"/>
        </a:accent4>
        <a:accent5>
          <a:srgbClr val="C3BFD2"/>
        </a:accent5>
        <a:accent6>
          <a:srgbClr val="00004F"/>
        </a:accent6>
        <a:hlink>
          <a:srgbClr val="FFCC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Designs\Cactus.pot</Template>
  <TotalTime>2624</TotalTime>
  <Words>284</Words>
  <Application>Microsoft Office PowerPoint</Application>
  <PresentationFormat>如螢幕大小 (16:10)</PresentationFormat>
  <Paragraphs>82</Paragraphs>
  <Slides>16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2" baseType="lpstr">
      <vt:lpstr>微軟正黑體</vt:lpstr>
      <vt:lpstr>Arial</vt:lpstr>
      <vt:lpstr>Arial Narrow</vt:lpstr>
      <vt:lpstr>Jokerman</vt:lpstr>
      <vt:lpstr>Times New Roman</vt:lpstr>
      <vt:lpstr>Cactus</vt:lpstr>
      <vt:lpstr>新時代教學模式</vt:lpstr>
      <vt:lpstr>Outline</vt:lpstr>
      <vt:lpstr>大學師生互動三部曲</vt:lpstr>
      <vt:lpstr>新生註冊率</vt:lpstr>
      <vt:lpstr>休退學率-持續下降</vt:lpstr>
      <vt:lpstr>休退學人數</vt:lpstr>
      <vt:lpstr>數位新時代-「教」與「學」</vt:lpstr>
      <vt:lpstr>教學現場的轉變</vt:lpstr>
      <vt:lpstr>教學現場的轉變(cont.)</vt:lpstr>
      <vt:lpstr>教學現場的轉變(cont.)</vt:lpstr>
      <vt:lpstr>教學現場的轉變(cont.)</vt:lpstr>
      <vt:lpstr>IRS-即時回饋系統</vt:lpstr>
      <vt:lpstr>未來發展</vt:lpstr>
      <vt:lpstr>未來發展(cont.)</vt:lpstr>
      <vt:lpstr>結論</vt:lpstr>
      <vt:lpstr>PowerPoint 簡報</vt:lpstr>
    </vt:vector>
  </TitlesOfParts>
  <Company>IASTED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新時代教學模式</dc:title>
  <dc:creator/>
  <cp:lastModifiedBy>admin</cp:lastModifiedBy>
  <cp:revision>273</cp:revision>
  <cp:lastPrinted>2017-01-13T03:45:01Z</cp:lastPrinted>
  <dcterms:created xsi:type="dcterms:W3CDTF">2001-12-11T23:34:17Z</dcterms:created>
  <dcterms:modified xsi:type="dcterms:W3CDTF">2023-09-04T11:20:34Z</dcterms:modified>
</cp:coreProperties>
</file>