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15"/>
  </p:notesMasterIdLst>
  <p:handoutMasterIdLst>
    <p:handoutMasterId r:id="rId16"/>
  </p:handoutMasterIdLst>
  <p:sldIdLst>
    <p:sldId id="256" r:id="rId2"/>
    <p:sldId id="409" r:id="rId3"/>
    <p:sldId id="422" r:id="rId4"/>
    <p:sldId id="424" r:id="rId5"/>
    <p:sldId id="423" r:id="rId6"/>
    <p:sldId id="425" r:id="rId7"/>
    <p:sldId id="427" r:id="rId8"/>
    <p:sldId id="428" r:id="rId9"/>
    <p:sldId id="426" r:id="rId10"/>
    <p:sldId id="399" r:id="rId11"/>
    <p:sldId id="408" r:id="rId12"/>
    <p:sldId id="421" r:id="rId13"/>
    <p:sldId id="321" r:id="rId14"/>
  </p:sldIdLst>
  <p:sldSz cx="9144000" cy="5715000" type="screen16x10"/>
  <p:notesSz cx="5256213" cy="8686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CC00"/>
    <a:srgbClr val="33CC33"/>
    <a:srgbClr val="FF5050"/>
    <a:srgbClr val="FF0000"/>
    <a:srgbClr val="FF6600"/>
    <a:srgbClr val="0066FF"/>
    <a:srgbClr val="009999"/>
    <a:srgbClr val="3333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2742" autoAdjust="0"/>
  </p:normalViewPr>
  <p:slideViewPr>
    <p:cSldViewPr>
      <p:cViewPr varScale="1">
        <p:scale>
          <a:sx n="128" d="100"/>
          <a:sy n="128" d="100"/>
        </p:scale>
        <p:origin x="1134" y="10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277849" cy="433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664" tIns="39832" rIns="79664" bIns="39832" numCol="1" anchor="t" anchorCtr="0" compatLnSpc="1">
            <a:prstTxWarp prst="textNoShape">
              <a:avLst/>
            </a:prstTxWarp>
          </a:bodyPr>
          <a:lstStyle>
            <a:lvl1pPr defTabSz="796740">
              <a:defRPr sz="1000" smtClean="0"/>
            </a:lvl1pPr>
          </a:lstStyle>
          <a:p>
            <a:pPr>
              <a:defRPr/>
            </a:pPr>
            <a:endParaRPr lang="en-US" altLang="zh-TW" dirty="0"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2978364" y="1"/>
            <a:ext cx="2277849" cy="433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664" tIns="39832" rIns="79664" bIns="39832" numCol="1" anchor="t" anchorCtr="0" compatLnSpc="1">
            <a:prstTxWarp prst="textNoShape">
              <a:avLst/>
            </a:prstTxWarp>
          </a:bodyPr>
          <a:lstStyle>
            <a:lvl1pPr algn="r" defTabSz="796740">
              <a:defRPr sz="1000" smtClean="0"/>
            </a:lvl1pPr>
          </a:lstStyle>
          <a:p>
            <a:pPr>
              <a:defRPr/>
            </a:pPr>
            <a:endParaRPr lang="en-US" altLang="zh-TW" dirty="0"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2932"/>
            <a:ext cx="2277849" cy="433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664" tIns="39832" rIns="79664" bIns="39832" numCol="1" anchor="b" anchorCtr="0" compatLnSpc="1">
            <a:prstTxWarp prst="textNoShape">
              <a:avLst/>
            </a:prstTxWarp>
          </a:bodyPr>
          <a:lstStyle>
            <a:lvl1pPr defTabSz="796740">
              <a:defRPr sz="1000" smtClean="0"/>
            </a:lvl1pPr>
          </a:lstStyle>
          <a:p>
            <a:pPr>
              <a:defRPr/>
            </a:pPr>
            <a:endParaRPr lang="en-US" altLang="zh-TW" dirty="0"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978364" y="8252932"/>
            <a:ext cx="2277849" cy="433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664" tIns="39832" rIns="79664" bIns="39832" numCol="1" anchor="b" anchorCtr="0" compatLnSpc="1">
            <a:prstTxWarp prst="textNoShape">
              <a:avLst/>
            </a:prstTxWarp>
          </a:bodyPr>
          <a:lstStyle>
            <a:lvl1pPr algn="r" defTabSz="796740">
              <a:defRPr sz="1000" smtClean="0"/>
            </a:lvl1pPr>
          </a:lstStyle>
          <a:p>
            <a:pPr>
              <a:defRPr/>
            </a:pPr>
            <a:fld id="{A6A0386A-BDA0-4103-BF98-323289002838}" type="slidenum">
              <a:rPr lang="zh-TW" altLang="en-US">
                <a:latin typeface="Arial" panose="020B0604020202020204" pitchFamily="34" charset="0"/>
                <a:ea typeface="微軟正黑體" panose="020B0604030504040204" pitchFamily="34" charset="-120"/>
              </a:rPr>
              <a:pPr>
                <a:defRPr/>
              </a:pPr>
              <a:t>‹#›</a:t>
            </a:fld>
            <a:endParaRPr lang="en-US" altLang="zh-TW" dirty="0"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68614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256693" cy="45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3545" tIns="36773" rIns="73545" bIns="36773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2990117" y="0"/>
            <a:ext cx="2256693" cy="45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3545" tIns="36773" rIns="73545" bIns="36773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5088" y="646113"/>
            <a:ext cx="5173662" cy="3233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008" y="4139266"/>
            <a:ext cx="3892795" cy="388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3545" tIns="36773" rIns="73545" bIns="367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dirty="0"/>
              <a:t>按一下以編輯母片</a:t>
            </a:r>
          </a:p>
          <a:p>
            <a:pPr lvl="1"/>
            <a:r>
              <a:rPr lang="zh-TW" altLang="en-US" noProof="0" dirty="0"/>
              <a:t>第二層</a:t>
            </a:r>
          </a:p>
          <a:p>
            <a:pPr lvl="2"/>
            <a:r>
              <a:rPr lang="zh-TW" altLang="en-US" noProof="0" dirty="0"/>
              <a:t>第三層</a:t>
            </a:r>
          </a:p>
          <a:p>
            <a:pPr lvl="3"/>
            <a:r>
              <a:rPr lang="zh-TW" altLang="en-US" noProof="0" dirty="0"/>
              <a:t>第四層</a:t>
            </a:r>
          </a:p>
          <a:p>
            <a:pPr lvl="4"/>
            <a:r>
              <a:rPr lang="zh-TW" altLang="en-US" noProof="0" dirty="0"/>
              <a:t>第五層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78532"/>
            <a:ext cx="2256693" cy="388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3545" tIns="36773" rIns="73545" bIns="36773" numCol="1" anchor="b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990117" y="8278532"/>
            <a:ext cx="2256693" cy="388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3545" tIns="36773" rIns="73545" bIns="36773" numCol="1" anchor="b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EBC24AFD-E500-43A1-828A-2F45BB93FDF7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526800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微軟正黑體" panose="020B0604030504040204" pitchFamily="34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微軟正黑體" panose="020B0604030504040204" pitchFamily="34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微軟正黑體" panose="020B0604030504040204" pitchFamily="34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微軟正黑體" panose="020B0604030504040204" pitchFamily="34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19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597555" indent="-229829" eaLnBrk="0" hangingPunct="0">
              <a:defRPr kumimoji="1" sz="19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919315" indent="-183863" eaLnBrk="0" hangingPunct="0">
              <a:defRPr kumimoji="1" sz="19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287041" indent="-183863" eaLnBrk="0" hangingPunct="0">
              <a:defRPr kumimoji="1" sz="19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654767" indent="-183863" eaLnBrk="0" hangingPunct="0">
              <a:defRPr kumimoji="1" sz="19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022493" indent="-1838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390219" indent="-1838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57945" indent="-1838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25671" indent="-1838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24F493F6-EB2A-44C4-85EB-4EABDDE679BD}" type="slidenum">
              <a:rPr lang="zh-TW" altLang="en-US" sz="1000">
                <a:latin typeface="Arial" panose="020B0604020202020204" pitchFamily="34" charset="0"/>
                <a:ea typeface="微軟正黑體" panose="020B0604030504040204" pitchFamily="34" charset="-120"/>
              </a:rPr>
              <a:pPr eaLnBrk="1" hangingPunct="1"/>
              <a:t>1</a:t>
            </a:fld>
            <a:endParaRPr lang="en-US" altLang="zh-TW" sz="1000" dirty="0"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088" y="646113"/>
            <a:ext cx="5173662" cy="3233737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543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https://www.bnext.com.tw/article/48008/strava-leaks-military-spot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C24AFD-E500-43A1-828A-2F45BB93FDF7}" type="slidenum">
              <a:rPr lang="zh-TW" altLang="en-US" smtClean="0"/>
              <a:pPr>
                <a:defRPr/>
              </a:pPr>
              <a:t>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97112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5715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7" name="Rectangle 4"/>
              <p:cNvSpPr>
                <a:spLocks noChangeArrowheads="1"/>
              </p:cNvSpPr>
              <p:nvPr userDrawn="1"/>
            </p:nvSpPr>
            <p:spPr bwMode="ltGray">
              <a:xfrm>
                <a:off x="0" y="1248"/>
                <a:ext cx="5760" cy="11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 dirty="0">
                  <a:latin typeface="Arial" panose="020B0604020202020204" pitchFamily="34" charset="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" name="Rectangle 5" descr="Cacback"/>
              <p:cNvSpPr>
                <a:spLocks noChangeArrowheads="1"/>
              </p:cNvSpPr>
              <p:nvPr userDrawn="1"/>
            </p:nvSpPr>
            <p:spPr bwMode="ltGray">
              <a:xfrm>
                <a:off x="0" y="0"/>
                <a:ext cx="1119" cy="4320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 dirty="0">
                  <a:latin typeface="Arial" panose="020B0604020202020204" pitchFamily="34" charset="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6" name="Rectangle 6"/>
            <p:cNvSpPr>
              <a:spLocks noChangeArrowheads="1"/>
            </p:cNvSpPr>
            <p:nvPr/>
          </p:nvSpPr>
          <p:spPr bwMode="white">
            <a:xfrm>
              <a:off x="816" y="2592"/>
              <a:ext cx="701" cy="1728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dirty="0">
                <a:latin typeface="Arial" panose="020B0604020202020204" pitchFamily="34" charset="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1" y="1143000"/>
            <a:ext cx="8405813" cy="1038490"/>
            <a:chOff x="0" y="864"/>
            <a:chExt cx="5295" cy="785"/>
          </a:xfrm>
        </p:grpSpPr>
        <p:sp>
          <p:nvSpPr>
            <p:cNvPr id="10" name="Freeform 8"/>
            <p:cNvSpPr>
              <a:spLocks/>
            </p:cNvSpPr>
            <p:nvPr userDrawn="1"/>
          </p:nvSpPr>
          <p:spPr bwMode="auto">
            <a:xfrm rot="-507431">
              <a:off x="0" y="1477"/>
              <a:ext cx="1059" cy="172"/>
            </a:xfrm>
            <a:custGeom>
              <a:avLst/>
              <a:gdLst>
                <a:gd name="T0" fmla="*/ 1059 w 1059"/>
                <a:gd name="T1" fmla="*/ 0 h 172"/>
                <a:gd name="T2" fmla="*/ 147 w 1059"/>
                <a:gd name="T3" fmla="*/ 144 h 172"/>
                <a:gd name="T4" fmla="*/ 177 w 1059"/>
                <a:gd name="T5" fmla="*/ 171 h 172"/>
                <a:gd name="T6" fmla="*/ 1059 w 1059"/>
                <a:gd name="T7" fmla="*/ 24 h 172"/>
                <a:gd name="T8" fmla="*/ 1059 w 1059"/>
                <a:gd name="T9" fmla="*/ 0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9" h="172">
                  <a:moveTo>
                    <a:pt x="1059" y="0"/>
                  </a:moveTo>
                  <a:cubicBezTo>
                    <a:pt x="543" y="45"/>
                    <a:pt x="291" y="112"/>
                    <a:pt x="147" y="144"/>
                  </a:cubicBezTo>
                  <a:cubicBezTo>
                    <a:pt x="0" y="172"/>
                    <a:pt x="153" y="147"/>
                    <a:pt x="177" y="171"/>
                  </a:cubicBezTo>
                  <a:cubicBezTo>
                    <a:pt x="329" y="151"/>
                    <a:pt x="339" y="99"/>
                    <a:pt x="1059" y="24"/>
                  </a:cubicBezTo>
                  <a:cubicBezTo>
                    <a:pt x="1059" y="24"/>
                    <a:pt x="1059" y="0"/>
                    <a:pt x="1059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dirty="0">
                <a:latin typeface="Arial" panose="020B0604020202020204" pitchFamily="34" charset="0"/>
                <a:ea typeface="微軟正黑體" panose="020B0604030504040204" pitchFamily="34" charset="-120"/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 rot="-507431">
              <a:off x="1173" y="864"/>
              <a:ext cx="4122" cy="630"/>
            </a:xfrm>
            <a:custGeom>
              <a:avLst/>
              <a:gdLst>
                <a:gd name="T0" fmla="*/ 0 w 4122"/>
                <a:gd name="T1" fmla="*/ 204 h 630"/>
                <a:gd name="T2" fmla="*/ 3544 w 4122"/>
                <a:gd name="T3" fmla="*/ 348 h 630"/>
                <a:gd name="T4" fmla="*/ 3680 w 4122"/>
                <a:gd name="T5" fmla="*/ 630 h 630"/>
                <a:gd name="T6" fmla="*/ 3616 w 4122"/>
                <a:gd name="T7" fmla="*/ 624 h 630"/>
                <a:gd name="T8" fmla="*/ 3534 w 4122"/>
                <a:gd name="T9" fmla="*/ 368 h 630"/>
                <a:gd name="T10" fmla="*/ 17 w 4122"/>
                <a:gd name="T11" fmla="*/ 231 h 630"/>
                <a:gd name="T12" fmla="*/ 0 w 4122"/>
                <a:gd name="T13" fmla="*/ 204 h 6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22" h="630">
                  <a:moveTo>
                    <a:pt x="0" y="204"/>
                  </a:moveTo>
                  <a:cubicBezTo>
                    <a:pt x="255" y="198"/>
                    <a:pt x="1686" y="0"/>
                    <a:pt x="3544" y="348"/>
                  </a:cubicBezTo>
                  <a:cubicBezTo>
                    <a:pt x="4122" y="464"/>
                    <a:pt x="3754" y="614"/>
                    <a:pt x="3680" y="630"/>
                  </a:cubicBezTo>
                  <a:cubicBezTo>
                    <a:pt x="3680" y="630"/>
                    <a:pt x="3642" y="626"/>
                    <a:pt x="3616" y="624"/>
                  </a:cubicBezTo>
                  <a:cubicBezTo>
                    <a:pt x="3678" y="612"/>
                    <a:pt x="4118" y="488"/>
                    <a:pt x="3534" y="368"/>
                  </a:cubicBezTo>
                  <a:cubicBezTo>
                    <a:pt x="2029" y="98"/>
                    <a:pt x="696" y="156"/>
                    <a:pt x="17" y="231"/>
                  </a:cubicBezTo>
                  <a:cubicBezTo>
                    <a:pt x="17" y="231"/>
                    <a:pt x="0" y="204"/>
                    <a:pt x="0" y="20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dirty="0">
                <a:latin typeface="Arial" panose="020B0604020202020204" pitchFamily="34" charset="0"/>
                <a:ea typeface="微軟正黑體" panose="020B0604030504040204" pitchFamily="34" charset="-120"/>
              </a:endParaRPr>
            </a:p>
          </p:txBody>
        </p:sp>
        <p:grpSp>
          <p:nvGrpSpPr>
            <p:cNvPr id="12" name="Group 10"/>
            <p:cNvGrpSpPr>
              <a:grpSpLocks/>
            </p:cNvGrpSpPr>
            <p:nvPr userDrawn="1"/>
          </p:nvGrpSpPr>
          <p:grpSpPr bwMode="auto">
            <a:xfrm>
              <a:off x="1008" y="1248"/>
              <a:ext cx="288" cy="288"/>
              <a:chOff x="1033" y="326"/>
              <a:chExt cx="192" cy="192"/>
            </a:xfrm>
          </p:grpSpPr>
          <p:sp>
            <p:nvSpPr>
              <p:cNvPr id="13" name="Oval 11"/>
              <p:cNvSpPr>
                <a:spLocks noChangeArrowheads="1"/>
              </p:cNvSpPr>
              <p:nvPr/>
            </p:nvSpPr>
            <p:spPr bwMode="auto">
              <a:xfrm>
                <a:off x="1033" y="32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 dirty="0">
                  <a:latin typeface="Arial" panose="020B0604020202020204" pitchFamily="34" charset="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4" name="Oval 12"/>
              <p:cNvSpPr>
                <a:spLocks noChangeArrowheads="1"/>
              </p:cNvSpPr>
              <p:nvPr/>
            </p:nvSpPr>
            <p:spPr bwMode="auto">
              <a:xfrm>
                <a:off x="1129" y="377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 dirty="0">
                  <a:latin typeface="Arial" panose="020B0604020202020204" pitchFamily="34" charset="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5" name="Oval 13"/>
              <p:cNvSpPr>
                <a:spLocks noChangeArrowheads="1"/>
              </p:cNvSpPr>
              <p:nvPr/>
            </p:nvSpPr>
            <p:spPr bwMode="auto">
              <a:xfrm>
                <a:off x="1063" y="350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 dirty="0">
                  <a:latin typeface="Arial" panose="020B0604020202020204" pitchFamily="34" charset="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6" name="Oval 14"/>
              <p:cNvSpPr>
                <a:spLocks noChangeArrowheads="1"/>
              </p:cNvSpPr>
              <p:nvPr/>
            </p:nvSpPr>
            <p:spPr bwMode="auto">
              <a:xfrm>
                <a:off x="1063" y="404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 dirty="0">
                  <a:latin typeface="Arial" panose="020B0604020202020204" pitchFamily="34" charset="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7" name="Oval 15"/>
              <p:cNvSpPr>
                <a:spLocks noChangeArrowheads="1"/>
              </p:cNvSpPr>
              <p:nvPr/>
            </p:nvSpPr>
            <p:spPr bwMode="auto">
              <a:xfrm>
                <a:off x="1108" y="422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 dirty="0">
                  <a:latin typeface="Arial" panose="020B0604020202020204" pitchFamily="34" charset="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8" name="Oval 16"/>
              <p:cNvSpPr>
                <a:spLocks noChangeArrowheads="1"/>
              </p:cNvSpPr>
              <p:nvPr/>
            </p:nvSpPr>
            <p:spPr bwMode="auto">
              <a:xfrm>
                <a:off x="1168" y="416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 dirty="0">
                  <a:latin typeface="Arial" panose="020B0604020202020204" pitchFamily="34" charset="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9" name="Oval 17"/>
              <p:cNvSpPr>
                <a:spLocks noChangeArrowheads="1"/>
              </p:cNvSpPr>
              <p:nvPr/>
            </p:nvSpPr>
            <p:spPr bwMode="auto">
              <a:xfrm>
                <a:off x="1120" y="461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 dirty="0">
                  <a:latin typeface="Arial" panose="020B0604020202020204" pitchFamily="34" charset="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0" name="Oval 18"/>
              <p:cNvSpPr>
                <a:spLocks noChangeArrowheads="1"/>
              </p:cNvSpPr>
              <p:nvPr/>
            </p:nvSpPr>
            <p:spPr bwMode="auto">
              <a:xfrm>
                <a:off x="1063" y="452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 dirty="0">
                  <a:latin typeface="Arial" panose="020B0604020202020204" pitchFamily="34" charset="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Oval 19"/>
              <p:cNvSpPr>
                <a:spLocks noChangeArrowheads="1"/>
              </p:cNvSpPr>
              <p:nvPr/>
            </p:nvSpPr>
            <p:spPr bwMode="auto">
              <a:xfrm>
                <a:off x="1117" y="329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 dirty="0">
                  <a:latin typeface="Arial" panose="020B0604020202020204" pitchFamily="34" charset="0"/>
                  <a:ea typeface="微軟正黑體" panose="020B0604030504040204" pitchFamily="34" charset="-120"/>
                </a:endParaRPr>
              </a:p>
            </p:txBody>
          </p:sp>
        </p:grpSp>
      </p:grpSp>
      <p:sp>
        <p:nvSpPr>
          <p:cNvPr id="42004" name="Rectangle 20"/>
          <p:cNvSpPr>
            <a:spLocks noGrp="1" noChangeArrowheads="1"/>
          </p:cNvSpPr>
          <p:nvPr>
            <p:ph type="ctrTitle"/>
          </p:nvPr>
        </p:nvSpPr>
        <p:spPr>
          <a:xfrm>
            <a:off x="1828800" y="1778000"/>
            <a:ext cx="7315200" cy="1333500"/>
          </a:xfrm>
        </p:spPr>
        <p:txBody>
          <a:bodyPr/>
          <a:lstStyle>
            <a:lvl1pPr algn="l">
              <a:defRPr b="1"/>
            </a:lvl1pPr>
          </a:lstStyle>
          <a:p>
            <a:pPr lv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42005" name="Rectangle 2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56000"/>
            <a:ext cx="6400800" cy="14605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5207000"/>
            <a:ext cx="1905000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9321DF-B564-4C11-B491-67C8D584F52D}" type="datetime1">
              <a:rPr lang="zh-TW" altLang="en-US" smtClean="0"/>
              <a:t>2022/2/15</a:t>
            </a:fld>
            <a:endParaRPr lang="en-US" altLang="zh-TW"/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ftr" sz="quarter" idx="11"/>
          </p:nvPr>
        </p:nvSpPr>
        <p:spPr>
          <a:xfrm>
            <a:off x="3733800" y="5207000"/>
            <a:ext cx="2895600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5207000"/>
            <a:ext cx="1905000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4AA063-467E-437C-AAAD-CD2C3940B32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2810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A6A4A-7ACD-4CD4-910B-2884BC16CBEC}" type="datetime1">
              <a:rPr lang="zh-TW" altLang="en-US" smtClean="0"/>
              <a:t>2022/2/15</a:t>
            </a:fld>
            <a:endParaRPr lang="en-US" altLang="zh-TW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CCB70-4105-4CC9-8672-B4753E520BF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10933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67525" y="381000"/>
            <a:ext cx="2058988" cy="4699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3" y="381000"/>
            <a:ext cx="6029325" cy="46990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F270D-FA9F-41EF-90A7-20916167CFCA}" type="datetime1">
              <a:rPr lang="zh-TW" altLang="en-US" smtClean="0"/>
              <a:t>2022/2/15</a:t>
            </a:fld>
            <a:endParaRPr lang="en-US" altLang="zh-TW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4882F-F0D1-4511-800B-95E00616064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61368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標題，圖表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4113" y="381000"/>
            <a:ext cx="7772400" cy="9525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表版面配置區 2"/>
          <p:cNvSpPr>
            <a:spLocks noGrp="1"/>
          </p:cNvSpPr>
          <p:nvPr>
            <p:ph type="chart" sz="half" idx="1"/>
          </p:nvPr>
        </p:nvSpPr>
        <p:spPr>
          <a:xfrm>
            <a:off x="685800" y="1651000"/>
            <a:ext cx="3810000" cy="34290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648200" y="1651000"/>
            <a:ext cx="3810000" cy="34290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E23F1-3BBA-476D-A80E-AA25AF3CF6D1}" type="datetime1">
              <a:rPr lang="zh-TW" altLang="en-US" smtClean="0"/>
              <a:t>2022/2/15</a:t>
            </a:fld>
            <a:endParaRPr lang="en-US" altLang="zh-TW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D4E84-CC20-41CA-B386-61D1CC4863D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850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EEDB6-EA54-47C8-A5DA-1BC274F5D007}" type="datetime1">
              <a:rPr lang="zh-TW" altLang="en-US" smtClean="0"/>
              <a:t>2022/2/15</a:t>
            </a:fld>
            <a:endParaRPr lang="en-US" altLang="zh-TW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63D77-4C64-40A2-B0C7-201E102C2FB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5749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363EC-0B95-4C9E-9F1C-5A4D6CD1DF67}" type="datetime1">
              <a:rPr lang="zh-TW" altLang="en-US" smtClean="0"/>
              <a:t>2022/2/15</a:t>
            </a:fld>
            <a:endParaRPr lang="en-US" altLang="zh-TW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9D184-F0F9-4B06-B7A0-20D6FB6E8DA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00641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651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51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6BB71-CC33-4BBA-A6A2-A39CA4EDD36E}" type="datetime1">
              <a:rPr lang="zh-TW" altLang="en-US" smtClean="0"/>
              <a:t>2022/2/15</a:t>
            </a:fld>
            <a:endParaRPr lang="en-US" altLang="zh-TW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92F97-81E0-4E9D-BD44-95F7C832128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02053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A5C3C-DD31-4827-84DD-83E09F0894E6}" type="datetime1">
              <a:rPr lang="zh-TW" altLang="en-US" smtClean="0"/>
              <a:t>2022/2/15</a:t>
            </a:fld>
            <a:endParaRPr lang="en-US" altLang="zh-TW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9B67B-2397-40A0-882D-96FB5B98C39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1980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C76D7-B0B1-4619-9FDF-3F770FA67481}" type="datetime1">
              <a:rPr lang="zh-TW" altLang="en-US" smtClean="0"/>
              <a:t>2022/2/15</a:t>
            </a:fld>
            <a:endParaRPr lang="en-US" altLang="zh-TW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F9A55-F2D0-40B7-B930-45DDFDC07CE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46005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A7759-405C-4A6B-98A7-6BF106E221EB}" type="datetime1">
              <a:rPr lang="zh-TW" altLang="en-US" smtClean="0"/>
              <a:t>2022/2/15</a:t>
            </a:fld>
            <a:endParaRPr lang="en-US" altLang="zh-TW"/>
          </a:p>
        </p:txBody>
      </p:sp>
      <p:sp>
        <p:nvSpPr>
          <p:cNvPr id="3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7C90D-23A1-438A-BDC9-B3D609697E1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05812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3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3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78402-10B4-4243-A8D5-A5095B24125F}" type="datetime1">
              <a:rPr lang="zh-TW" altLang="en-US" smtClean="0"/>
              <a:t>2022/2/15</a:t>
            </a:fld>
            <a:endParaRPr lang="en-US" altLang="zh-TW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CE52C-8C8F-4306-8C1D-50732DA40A7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36469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89E4D-4944-4BC3-BCA2-2122AA82C525}" type="datetime1">
              <a:rPr lang="zh-TW" altLang="en-US" smtClean="0"/>
              <a:t>2022/2/15</a:t>
            </a:fld>
            <a:endParaRPr lang="en-US" altLang="zh-TW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13862-3A2C-4538-B588-39EB4F345E0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97797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23813" y="-117740"/>
            <a:ext cx="9167813" cy="5832740"/>
            <a:chOff x="-15" y="-89"/>
            <a:chExt cx="5775" cy="4409"/>
          </a:xfrm>
        </p:grpSpPr>
        <p:sp>
          <p:nvSpPr>
            <p:cNvPr id="1032" name="Rectangle 3"/>
            <p:cNvSpPr>
              <a:spLocks noChangeArrowheads="1"/>
            </p:cNvSpPr>
            <p:nvPr userDrawn="1"/>
          </p:nvSpPr>
          <p:spPr bwMode="ltGray">
            <a:xfrm>
              <a:off x="0" y="301"/>
              <a:ext cx="5760" cy="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3" name="Rectangle 4" descr="Cacback"/>
            <p:cNvSpPr>
              <a:spLocks noChangeArrowheads="1"/>
            </p:cNvSpPr>
            <p:nvPr userDrawn="1"/>
          </p:nvSpPr>
          <p:spPr bwMode="ltGray">
            <a:xfrm>
              <a:off x="0" y="0"/>
              <a:ext cx="1119" cy="4320"/>
            </a:xfrm>
            <a:prstGeom prst="rect">
              <a:avLst/>
            </a:pr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dirty="0">
                <a:latin typeface="Arial" panose="020B0604020202020204" pitchFamily="34" charset="0"/>
                <a:ea typeface="微軟正黑體" panose="020B0604030504040204" pitchFamily="34" charset="-120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-15" y="-89"/>
              <a:ext cx="5295" cy="785"/>
              <a:chOff x="20" y="-89"/>
              <a:chExt cx="5295" cy="785"/>
            </a:xfrm>
          </p:grpSpPr>
          <p:sp>
            <p:nvSpPr>
              <p:cNvPr id="1036" name="Freeform 6"/>
              <p:cNvSpPr>
                <a:spLocks/>
              </p:cNvSpPr>
              <p:nvPr userDrawn="1"/>
            </p:nvSpPr>
            <p:spPr bwMode="auto">
              <a:xfrm rot="-507431">
                <a:off x="20" y="524"/>
                <a:ext cx="1059" cy="172"/>
              </a:xfrm>
              <a:custGeom>
                <a:avLst/>
                <a:gdLst>
                  <a:gd name="T0" fmla="*/ 1059 w 1059"/>
                  <a:gd name="T1" fmla="*/ 0 h 172"/>
                  <a:gd name="T2" fmla="*/ 147 w 1059"/>
                  <a:gd name="T3" fmla="*/ 144 h 172"/>
                  <a:gd name="T4" fmla="*/ 177 w 1059"/>
                  <a:gd name="T5" fmla="*/ 171 h 172"/>
                  <a:gd name="T6" fmla="*/ 1059 w 1059"/>
                  <a:gd name="T7" fmla="*/ 24 h 172"/>
                  <a:gd name="T8" fmla="*/ 1059 w 1059"/>
                  <a:gd name="T9" fmla="*/ 0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59" h="172">
                    <a:moveTo>
                      <a:pt x="1059" y="0"/>
                    </a:moveTo>
                    <a:cubicBezTo>
                      <a:pt x="543" y="45"/>
                      <a:pt x="291" y="112"/>
                      <a:pt x="147" y="144"/>
                    </a:cubicBezTo>
                    <a:cubicBezTo>
                      <a:pt x="0" y="172"/>
                      <a:pt x="153" y="147"/>
                      <a:pt x="177" y="171"/>
                    </a:cubicBezTo>
                    <a:cubicBezTo>
                      <a:pt x="329" y="151"/>
                      <a:pt x="339" y="99"/>
                      <a:pt x="1059" y="24"/>
                    </a:cubicBezTo>
                    <a:cubicBezTo>
                      <a:pt x="1059" y="24"/>
                      <a:pt x="1059" y="0"/>
                      <a:pt x="1059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dirty="0">
                  <a:latin typeface="Arial" panose="020B0604020202020204" pitchFamily="34" charset="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37" name="Freeform 7"/>
              <p:cNvSpPr>
                <a:spLocks/>
              </p:cNvSpPr>
              <p:nvPr userDrawn="1"/>
            </p:nvSpPr>
            <p:spPr bwMode="auto">
              <a:xfrm rot="-507431">
                <a:off x="1193" y="-89"/>
                <a:ext cx="4122" cy="630"/>
              </a:xfrm>
              <a:custGeom>
                <a:avLst/>
                <a:gdLst>
                  <a:gd name="T0" fmla="*/ 0 w 4122"/>
                  <a:gd name="T1" fmla="*/ 204 h 630"/>
                  <a:gd name="T2" fmla="*/ 3544 w 4122"/>
                  <a:gd name="T3" fmla="*/ 348 h 630"/>
                  <a:gd name="T4" fmla="*/ 3680 w 4122"/>
                  <a:gd name="T5" fmla="*/ 630 h 630"/>
                  <a:gd name="T6" fmla="*/ 3616 w 4122"/>
                  <a:gd name="T7" fmla="*/ 624 h 630"/>
                  <a:gd name="T8" fmla="*/ 3534 w 4122"/>
                  <a:gd name="T9" fmla="*/ 368 h 630"/>
                  <a:gd name="T10" fmla="*/ 17 w 4122"/>
                  <a:gd name="T11" fmla="*/ 231 h 630"/>
                  <a:gd name="T12" fmla="*/ 0 w 4122"/>
                  <a:gd name="T13" fmla="*/ 204 h 6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22" h="630">
                    <a:moveTo>
                      <a:pt x="0" y="204"/>
                    </a:moveTo>
                    <a:cubicBezTo>
                      <a:pt x="255" y="198"/>
                      <a:pt x="1686" y="0"/>
                      <a:pt x="3544" y="348"/>
                    </a:cubicBezTo>
                    <a:cubicBezTo>
                      <a:pt x="4122" y="464"/>
                      <a:pt x="3754" y="614"/>
                      <a:pt x="3680" y="630"/>
                    </a:cubicBezTo>
                    <a:cubicBezTo>
                      <a:pt x="3680" y="630"/>
                      <a:pt x="3642" y="626"/>
                      <a:pt x="3616" y="624"/>
                    </a:cubicBezTo>
                    <a:cubicBezTo>
                      <a:pt x="3678" y="612"/>
                      <a:pt x="4118" y="488"/>
                      <a:pt x="3534" y="368"/>
                    </a:cubicBezTo>
                    <a:cubicBezTo>
                      <a:pt x="2029" y="98"/>
                      <a:pt x="696" y="156"/>
                      <a:pt x="17" y="231"/>
                    </a:cubicBezTo>
                    <a:cubicBezTo>
                      <a:pt x="17" y="231"/>
                      <a:pt x="0" y="204"/>
                      <a:pt x="0" y="204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dirty="0">
                  <a:latin typeface="Arial" panose="020B0604020202020204" pitchFamily="34" charset="0"/>
                  <a:ea typeface="微軟正黑體" panose="020B0604030504040204" pitchFamily="34" charset="-120"/>
                </a:endParaRPr>
              </a:p>
            </p:txBody>
          </p:sp>
          <p:grpSp>
            <p:nvGrpSpPr>
              <p:cNvPr id="1038" name="Group 8"/>
              <p:cNvGrpSpPr>
                <a:grpSpLocks/>
              </p:cNvGrpSpPr>
              <p:nvPr userDrawn="1"/>
            </p:nvGrpSpPr>
            <p:grpSpPr bwMode="auto">
              <a:xfrm>
                <a:off x="1033" y="326"/>
                <a:ext cx="192" cy="192"/>
                <a:chOff x="1033" y="326"/>
                <a:chExt cx="192" cy="192"/>
              </a:xfrm>
            </p:grpSpPr>
            <p:sp>
              <p:nvSpPr>
                <p:cNvPr id="1039" name="Oval 9"/>
                <p:cNvSpPr>
                  <a:spLocks noChangeArrowheads="1"/>
                </p:cNvSpPr>
                <p:nvPr/>
              </p:nvSpPr>
              <p:spPr bwMode="auto">
                <a:xfrm>
                  <a:off x="1033" y="326"/>
                  <a:ext cx="192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 dirty="0">
                    <a:latin typeface="Arial" panose="020B0604020202020204" pitchFamily="34" charset="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040" name="Oval 10"/>
                <p:cNvSpPr>
                  <a:spLocks noChangeArrowheads="1"/>
                </p:cNvSpPr>
                <p:nvPr/>
              </p:nvSpPr>
              <p:spPr bwMode="auto">
                <a:xfrm>
                  <a:off x="1129" y="377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 dirty="0">
                    <a:latin typeface="Arial" panose="020B0604020202020204" pitchFamily="34" charset="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041" name="Oval 11"/>
                <p:cNvSpPr>
                  <a:spLocks noChangeArrowheads="1"/>
                </p:cNvSpPr>
                <p:nvPr/>
              </p:nvSpPr>
              <p:spPr bwMode="auto">
                <a:xfrm>
                  <a:off x="1063" y="350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 dirty="0">
                    <a:latin typeface="Arial" panose="020B0604020202020204" pitchFamily="34" charset="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042" name="Oval 12"/>
                <p:cNvSpPr>
                  <a:spLocks noChangeArrowheads="1"/>
                </p:cNvSpPr>
                <p:nvPr/>
              </p:nvSpPr>
              <p:spPr bwMode="auto">
                <a:xfrm>
                  <a:off x="1063" y="404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 dirty="0">
                    <a:latin typeface="Arial" panose="020B0604020202020204" pitchFamily="34" charset="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043" name="Oval 13"/>
                <p:cNvSpPr>
                  <a:spLocks noChangeArrowheads="1"/>
                </p:cNvSpPr>
                <p:nvPr/>
              </p:nvSpPr>
              <p:spPr bwMode="auto">
                <a:xfrm>
                  <a:off x="1108" y="422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 dirty="0">
                    <a:latin typeface="Arial" panose="020B0604020202020204" pitchFamily="34" charset="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044" name="Oval 14"/>
                <p:cNvSpPr>
                  <a:spLocks noChangeArrowheads="1"/>
                </p:cNvSpPr>
                <p:nvPr/>
              </p:nvSpPr>
              <p:spPr bwMode="auto">
                <a:xfrm>
                  <a:off x="1168" y="416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 dirty="0">
                    <a:latin typeface="Arial" panose="020B0604020202020204" pitchFamily="34" charset="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045" name="Oval 15"/>
                <p:cNvSpPr>
                  <a:spLocks noChangeArrowheads="1"/>
                </p:cNvSpPr>
                <p:nvPr/>
              </p:nvSpPr>
              <p:spPr bwMode="auto">
                <a:xfrm>
                  <a:off x="1120" y="461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 dirty="0">
                    <a:latin typeface="Arial" panose="020B0604020202020204" pitchFamily="34" charset="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046" name="Oval 16"/>
                <p:cNvSpPr>
                  <a:spLocks noChangeArrowheads="1"/>
                </p:cNvSpPr>
                <p:nvPr/>
              </p:nvSpPr>
              <p:spPr bwMode="auto">
                <a:xfrm>
                  <a:off x="1063" y="452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 dirty="0">
                    <a:latin typeface="Arial" panose="020B0604020202020204" pitchFamily="34" charset="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047" name="Oval 17"/>
                <p:cNvSpPr>
                  <a:spLocks noChangeArrowheads="1"/>
                </p:cNvSpPr>
                <p:nvPr/>
              </p:nvSpPr>
              <p:spPr bwMode="auto">
                <a:xfrm>
                  <a:off x="1117" y="329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 dirty="0">
                    <a:latin typeface="Arial" panose="020B0604020202020204" pitchFamily="34" charset="0"/>
                    <a:ea typeface="微軟正黑體" panose="020B0604030504040204" pitchFamily="34" charset="-120"/>
                  </a:endParaRPr>
                </a:p>
              </p:txBody>
            </p:sp>
          </p:grpSp>
        </p:grpSp>
        <p:sp>
          <p:nvSpPr>
            <p:cNvPr id="1035" name="Rectangle 18"/>
            <p:cNvSpPr>
              <a:spLocks noChangeArrowheads="1"/>
            </p:cNvSpPr>
            <p:nvPr userDrawn="1"/>
          </p:nvSpPr>
          <p:spPr bwMode="white">
            <a:xfrm>
              <a:off x="426" y="1185"/>
              <a:ext cx="701" cy="3135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dirty="0">
                <a:latin typeface="Arial" panose="020B0604020202020204" pitchFamily="34" charset="0"/>
                <a:ea typeface="微軟正黑體" panose="020B0604030504040204" pitchFamily="34" charset="-120"/>
              </a:endParaRPr>
            </a:p>
          </p:txBody>
        </p:sp>
      </p:grpSp>
      <p:sp>
        <p:nvSpPr>
          <p:cNvPr id="1027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1154113" y="381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8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0981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D516BD9-4587-46E5-ADAC-7F57871089FE}" type="datetime1">
              <a:rPr lang="zh-TW" altLang="en-US" smtClean="0"/>
              <a:pPr>
                <a:defRPr/>
              </a:pPr>
              <a:t>2022/2/15</a:t>
            </a:fld>
            <a:endParaRPr lang="en-US" altLang="zh-TW" dirty="0"/>
          </a:p>
        </p:txBody>
      </p:sp>
      <p:sp>
        <p:nvSpPr>
          <p:cNvPr id="40982" name="Rectangle 2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0983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05E6615-9755-4742-86B5-3599BE343CD5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kumimoji="1" sz="3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778000"/>
            <a:ext cx="7772400" cy="1333500"/>
          </a:xfrm>
        </p:spPr>
        <p:txBody>
          <a:bodyPr/>
          <a:lstStyle/>
          <a:p>
            <a:pPr algn="ctr" eaLnBrk="1" hangingPunct="1"/>
            <a:r>
              <a:rPr lang="zh-TW" altLang="en-US" sz="4800" dirty="0">
                <a:latin typeface="微軟正黑體" panose="020B0604030504040204" pitchFamily="34" charset="-120"/>
                <a:cs typeface="Arial" charset="0"/>
              </a:rPr>
              <a:t>校園資訊安全</a:t>
            </a:r>
            <a:endParaRPr lang="en-US" altLang="zh-TW" sz="4800" b="1" dirty="0">
              <a:latin typeface="微軟正黑體" panose="020B0604030504040204" pitchFamily="34" charset="-120"/>
              <a:cs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17540"/>
            <a:ext cx="6840760" cy="2304256"/>
          </a:xfrm>
        </p:spPr>
        <p:txBody>
          <a:bodyPr/>
          <a:lstStyle/>
          <a:p>
            <a:pPr eaLnBrk="1" hangingPunct="1"/>
            <a:r>
              <a:rPr lang="en-US" altLang="zh-TW" dirty="0">
                <a:latin typeface="微軟正黑體" panose="020B0604030504040204" pitchFamily="34" charset="-120"/>
                <a:cs typeface="Arial" panose="020B0604020202020204" pitchFamily="34" charset="0"/>
              </a:rPr>
              <a:t>Speaker: </a:t>
            </a:r>
            <a:r>
              <a:rPr lang="zh-TW" altLang="en-US" dirty="0">
                <a:latin typeface="微軟正黑體" panose="020B0604030504040204" pitchFamily="34" charset="-120"/>
                <a:cs typeface="Arial" panose="020B0604020202020204" pitchFamily="34" charset="0"/>
              </a:rPr>
              <a:t>圖資處 麥毅廷</a:t>
            </a:r>
          </a:p>
          <a:p>
            <a:pPr eaLnBrk="1" hangingPunct="1"/>
            <a:r>
              <a:rPr lang="en-US" altLang="zh-TW" dirty="0">
                <a:latin typeface="微軟正黑體" panose="020B0604030504040204" pitchFamily="34" charset="-120"/>
                <a:cs typeface="Arial" panose="020B0604020202020204" pitchFamily="34" charset="0"/>
              </a:rPr>
              <a:t>Date: 2022/02/16</a:t>
            </a:r>
          </a:p>
          <a:p>
            <a:pPr eaLnBrk="1" hangingPunct="1"/>
            <a:r>
              <a:rPr lang="en-US" altLang="zh-TW" dirty="0">
                <a:latin typeface="微軟正黑體" panose="020B0604030504040204" pitchFamily="34" charset="-120"/>
                <a:cs typeface="Arial" panose="020B0604020202020204" pitchFamily="34" charset="0"/>
              </a:rPr>
              <a:t>Contact Info.: wkb@ntus.edu.tw</a:t>
            </a:r>
            <a:endParaRPr lang="zh-TW" altLang="en-US" dirty="0">
              <a:latin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F7C90D-23A1-438A-BDC9-B3D609697E1C}" type="slidenum">
              <a:rPr lang="zh-TW" altLang="en-US" smtClean="0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3" name="TextShape 1"/>
          <p:cNvSpPr txBox="1"/>
          <p:nvPr/>
        </p:nvSpPr>
        <p:spPr>
          <a:xfrm>
            <a:off x="971600" y="259500"/>
            <a:ext cx="7344816" cy="1195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zh-TW" altLang="en-US" sz="4400" b="1" spc="-1" dirty="0">
                <a:solidFill>
                  <a:srgbClr val="000000"/>
                </a:solidFill>
                <a:latin typeface="Arial" panose="020B0604020202020204" pitchFamily="34" charset="0"/>
                <a:ea typeface="Noto Sans CJK TC Medium" panose="020B0600000000000000" pitchFamily="34" charset="-120"/>
              </a:rPr>
              <a:t>個資</a:t>
            </a:r>
            <a:r>
              <a:rPr lang="en-US" sz="4400" b="1" spc="-1" dirty="0" err="1">
                <a:solidFill>
                  <a:srgbClr val="000000"/>
                </a:solidFill>
                <a:latin typeface="Arial" panose="020B0604020202020204" pitchFamily="34" charset="0"/>
                <a:ea typeface="Noto Sans CJK TC Medium" panose="020B0600000000000000" pitchFamily="34" charset="-120"/>
              </a:rPr>
              <a:t>資安最弱的一環是什麼</a:t>
            </a:r>
            <a:r>
              <a:rPr lang="en-US" sz="4400" b="1" spc="-1" dirty="0">
                <a:solidFill>
                  <a:srgbClr val="000000"/>
                </a:solidFill>
                <a:latin typeface="Arial" panose="020B0604020202020204" pitchFamily="34" charset="0"/>
                <a:ea typeface="Noto Sans CJK TC Medium" panose="020B0600000000000000" pitchFamily="34" charset="-120"/>
              </a:rPr>
              <a:t>?</a:t>
            </a:r>
          </a:p>
        </p:txBody>
      </p:sp>
      <p:pic>
        <p:nvPicPr>
          <p:cNvPr id="4" name="圖片 3"/>
          <p:cNvPicPr/>
          <p:nvPr/>
        </p:nvPicPr>
        <p:blipFill>
          <a:blip r:embed="rId2"/>
          <a:stretch/>
        </p:blipFill>
        <p:spPr>
          <a:xfrm>
            <a:off x="3755400" y="1368152"/>
            <a:ext cx="4218300" cy="2857500"/>
          </a:xfrm>
          <a:prstGeom prst="rect">
            <a:avLst/>
          </a:prstGeom>
          <a:ln>
            <a:noFill/>
          </a:ln>
        </p:spPr>
      </p:pic>
      <p:pic>
        <p:nvPicPr>
          <p:cNvPr id="5" name="圖片 4"/>
          <p:cNvPicPr/>
          <p:nvPr/>
        </p:nvPicPr>
        <p:blipFill>
          <a:blip r:embed="rId3"/>
          <a:stretch/>
        </p:blipFill>
        <p:spPr>
          <a:xfrm>
            <a:off x="1170000" y="1367688"/>
            <a:ext cx="2585400" cy="4082100"/>
          </a:xfrm>
          <a:prstGeom prst="rect">
            <a:avLst/>
          </a:prstGeom>
          <a:ln>
            <a:noFill/>
          </a:ln>
        </p:spPr>
      </p:pic>
      <p:sp>
        <p:nvSpPr>
          <p:cNvPr id="6" name="TextShape 2"/>
          <p:cNvSpPr txBox="1"/>
          <p:nvPr/>
        </p:nvSpPr>
        <p:spPr>
          <a:xfrm>
            <a:off x="3923928" y="4332840"/>
            <a:ext cx="3960600" cy="684900"/>
          </a:xfrm>
          <a:prstGeom prst="rect">
            <a:avLst/>
          </a:prstGeom>
          <a:noFill/>
          <a:ln>
            <a:noFill/>
          </a:ln>
        </p:spPr>
        <p:txBody>
          <a:bodyPr lIns="75000" tIns="37500" rIns="75000" bIns="37500"/>
          <a:lstStyle/>
          <a:p>
            <a:r>
              <a:rPr lang="en-US" spc="-1" dirty="0" err="1">
                <a:solidFill>
                  <a:srgbClr val="0000FF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如果你有美金一百萬元</a:t>
            </a:r>
            <a:r>
              <a:rPr lang="en-US" spc="-1" dirty="0">
                <a:solidFill>
                  <a:srgbClr val="0000FF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，</a:t>
            </a:r>
          </a:p>
          <a:p>
            <a:r>
              <a:rPr lang="en-US" spc="-1" dirty="0" err="1">
                <a:solidFill>
                  <a:srgbClr val="0000FF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你會如何破解最高等級的安全系統</a:t>
            </a:r>
            <a:r>
              <a:rPr lang="en-US" altLang="zh-TW" spc="-1" dirty="0">
                <a:solidFill>
                  <a:srgbClr val="0000FF"/>
                </a:solidFill>
                <a:latin typeface="Noto Sans CJK TC Medium" panose="020B0600000000000000" pitchFamily="34" charset="-120"/>
                <a:ea typeface="Noto Sans CJK TC Medium" panose="020B0600000000000000" pitchFamily="34" charset="-120"/>
              </a:rPr>
              <a:t>?!</a:t>
            </a:r>
            <a:endParaRPr lang="en-US" spc="-1" dirty="0">
              <a:solidFill>
                <a:srgbClr val="0000FF"/>
              </a:solidFill>
              <a:latin typeface="Noto Sans CJK TC Medium" panose="020B0600000000000000" pitchFamily="34" charset="-120"/>
              <a:ea typeface="Noto Sans CJK TC Medium" panose="020B0600000000000000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2BC5A33-99E8-4BBE-B2AF-34BF1D304A81}"/>
              </a:ext>
            </a:extLst>
          </p:cNvPr>
          <p:cNvSpPr txBox="1"/>
          <p:nvPr/>
        </p:nvSpPr>
        <p:spPr>
          <a:xfrm>
            <a:off x="-36512" y="5357167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  <a:latin typeface="Arial" panose="020B0604020202020204" pitchFamily="34" charset="0"/>
                <a:ea typeface="Noto Sans CJK TC Medium" panose="020B0600000000000000" pitchFamily="34" charset="-120"/>
                <a:cs typeface="Arial" panose="020B0604020202020204" pitchFamily="34" charset="0"/>
              </a:rPr>
              <a:t>From internet</a:t>
            </a:r>
            <a:endParaRPr lang="zh-TW" altLang="en-US" dirty="0">
              <a:solidFill>
                <a:srgbClr val="0000FF"/>
              </a:solidFill>
              <a:latin typeface="Arial" panose="020B0604020202020204" pitchFamily="34" charset="0"/>
              <a:ea typeface="Noto Sans CJK TC Medium" panose="020B06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65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11</a:t>
            </a:fld>
            <a:endParaRPr lang="en-US" altLang="zh-TW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自我安全防護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Blip>
                <a:blip r:embed="rId2"/>
              </a:buBlip>
            </a:pPr>
            <a:r>
              <a:rPr lang="zh-TW" altLang="en-US" sz="42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資訊安全</a:t>
            </a:r>
            <a:r>
              <a:rPr lang="zh-TW" altLang="en-US" sz="4200" b="1" dirty="0">
                <a:latin typeface="微軟正黑體" panose="020B0604030504040204" pitchFamily="34" charset="-120"/>
              </a:rPr>
              <a:t>及</a:t>
            </a:r>
            <a:r>
              <a:rPr lang="zh-TW" altLang="en-US" sz="42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個資保護</a:t>
            </a:r>
            <a:endParaRPr lang="en-US" altLang="zh-TW" sz="4200" b="1" dirty="0">
              <a:solidFill>
                <a:srgbClr val="FF0000"/>
              </a:solidFill>
              <a:latin typeface="微軟正黑體" panose="020B0604030504040204" pitchFamily="34" charset="-120"/>
            </a:endParaRPr>
          </a:p>
          <a:p>
            <a:pPr marL="342900" lvl="1" indent="-342900">
              <a:buBlip>
                <a:blip r:embed="rId2"/>
              </a:buBlip>
            </a:pPr>
            <a:endParaRPr lang="en-US" altLang="zh-TW" sz="2000" b="1" dirty="0">
              <a:latin typeface="微軟正黑體" panose="020B0604030504040204" pitchFamily="34" charset="-120"/>
            </a:endParaRPr>
          </a:p>
          <a:p>
            <a:pPr marL="0" lvl="1" indent="0">
              <a:buNone/>
            </a:pPr>
            <a:r>
              <a:rPr lang="zh-TW" altLang="en-US" sz="4200" b="1" dirty="0">
                <a:latin typeface="微軟正黑體" panose="020B0604030504040204" pitchFamily="34" charset="-120"/>
              </a:rPr>
              <a:t>   </a:t>
            </a:r>
            <a:r>
              <a:rPr lang="en-US" altLang="zh-TW" sz="4200" b="1" dirty="0">
                <a:latin typeface="微軟正黑體" panose="020B0604030504040204" pitchFamily="34" charset="-120"/>
              </a:rPr>
              <a:t>	</a:t>
            </a:r>
            <a:r>
              <a:rPr lang="zh-TW" altLang="en-US" sz="4200" b="1" dirty="0">
                <a:latin typeface="微軟正黑體" panose="020B0604030504040204" pitchFamily="34" charset="-120"/>
              </a:rPr>
              <a:t>是一種技術與專業</a:t>
            </a:r>
            <a:endParaRPr lang="en-US" altLang="zh-TW" sz="4200" b="1" dirty="0">
              <a:latin typeface="微軟正黑體" panose="020B0604030504040204" pitchFamily="34" charset="-120"/>
            </a:endParaRPr>
          </a:p>
          <a:p>
            <a:pPr marL="0" lvl="1" indent="0">
              <a:buNone/>
            </a:pPr>
            <a:endParaRPr lang="en-US" altLang="zh-TW" sz="2000" b="1" dirty="0">
              <a:latin typeface="微軟正黑體" panose="020B0604030504040204" pitchFamily="34" charset="-120"/>
            </a:endParaRPr>
          </a:p>
          <a:p>
            <a:pPr marL="0" lvl="1" indent="0">
              <a:buNone/>
            </a:pPr>
            <a:r>
              <a:rPr lang="en-US" altLang="zh-TW" sz="4200" b="1" dirty="0">
                <a:latin typeface="微軟正黑體" panose="020B0604030504040204" pitchFamily="34" charset="-120"/>
              </a:rPr>
              <a:t>		</a:t>
            </a:r>
            <a:r>
              <a:rPr lang="zh-TW" altLang="en-US" sz="4200" b="1" dirty="0">
                <a:latin typeface="微軟正黑體" panose="020B0604030504040204" pitchFamily="34" charset="-120"/>
              </a:rPr>
              <a:t>更是</a:t>
            </a:r>
            <a:r>
              <a:rPr lang="zh-TW" altLang="en-US" sz="4200" b="1" dirty="0">
                <a:solidFill>
                  <a:srgbClr val="0000FF"/>
                </a:solidFill>
                <a:latin typeface="微軟正黑體" panose="020B0604030504040204" pitchFamily="34" charset="-120"/>
              </a:rPr>
              <a:t>一種習慣與文化</a:t>
            </a:r>
            <a:r>
              <a:rPr lang="en-US" altLang="zh-TW" sz="4200" b="1" dirty="0">
                <a:solidFill>
                  <a:srgbClr val="0000FF"/>
                </a:solidFill>
                <a:latin typeface="微軟正黑體" panose="020B0604030504040204" pitchFamily="34" charset="-120"/>
              </a:rPr>
              <a:t>!!</a:t>
            </a:r>
            <a:endParaRPr lang="zh-TW" altLang="en-US" sz="4200" b="1" dirty="0">
              <a:solidFill>
                <a:srgbClr val="0000FF"/>
              </a:solidFill>
              <a:latin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049000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01A239-1666-4CDE-9D90-BD48B971D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有小心，可安心</a:t>
            </a:r>
          </a:p>
        </p:txBody>
      </p:sp>
      <p:pic>
        <p:nvPicPr>
          <p:cNvPr id="16" name="內容版面配置區 15">
            <a:extLst>
              <a:ext uri="{FF2B5EF4-FFF2-40B4-BE49-F238E27FC236}">
                <a16:creationId xmlns:a16="http://schemas.microsoft.com/office/drawing/2014/main" id="{4D4FA5D1-CDFD-43B2-B2E0-ED9EB325776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96" y="1651000"/>
            <a:ext cx="3332408" cy="3429000"/>
          </a:xfrm>
        </p:spPr>
      </p:pic>
      <p:pic>
        <p:nvPicPr>
          <p:cNvPr id="18" name="內容版面配置區 17">
            <a:extLst>
              <a:ext uri="{FF2B5EF4-FFF2-40B4-BE49-F238E27FC236}">
                <a16:creationId xmlns:a16="http://schemas.microsoft.com/office/drawing/2014/main" id="{6D924CB1-3BC3-4D19-AA30-5F455058E9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1651000"/>
            <a:ext cx="3429000" cy="3429000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412976F-C352-49BE-B809-278F1D2BC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12</a:t>
            </a:fld>
            <a:endParaRPr lang="en-US" altLang="zh-TW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37CBFB4-19C9-44C9-8039-D8BBE205C1BE}"/>
              </a:ext>
            </a:extLst>
          </p:cNvPr>
          <p:cNvSpPr txBox="1"/>
          <p:nvPr/>
        </p:nvSpPr>
        <p:spPr>
          <a:xfrm>
            <a:off x="-36512" y="5357167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  <a:latin typeface="Arial" panose="020B0604020202020204" pitchFamily="34" charset="0"/>
                <a:ea typeface="Noto Sans CJK TC Medium" panose="020B0600000000000000" pitchFamily="34" charset="-120"/>
                <a:cs typeface="Arial" panose="020B0604020202020204" pitchFamily="34" charset="0"/>
              </a:rPr>
              <a:t>From internet</a:t>
            </a:r>
            <a:endParaRPr lang="zh-TW" altLang="en-US" dirty="0">
              <a:solidFill>
                <a:srgbClr val="0000FF"/>
              </a:solidFill>
              <a:latin typeface="Arial" panose="020B0604020202020204" pitchFamily="34" charset="0"/>
              <a:ea typeface="Noto Sans CJK TC Medium" panose="020B06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97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1528" flipH="1">
            <a:off x="844021" y="1542057"/>
            <a:ext cx="1935428" cy="277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44" y="3133525"/>
            <a:ext cx="683948" cy="110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流程图: 手动输入 6"/>
          <p:cNvSpPr/>
          <p:nvPr/>
        </p:nvSpPr>
        <p:spPr>
          <a:xfrm rot="10800000" flipH="1" flipV="1">
            <a:off x="0" y="3971140"/>
            <a:ext cx="9144000" cy="1743860"/>
          </a:xfrm>
          <a:prstGeom prst="flowChartManualInput">
            <a:avLst/>
          </a:prstGeom>
          <a:solidFill>
            <a:srgbClr val="FFCC0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2000" dirty="0">
              <a:ea typeface="微軟正黑體" panose="020B0604030504040204" pitchFamily="34" charset="-12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11375" y="4310693"/>
            <a:ext cx="5365750" cy="14775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67" b="1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敬請指教</a:t>
            </a:r>
            <a:endParaRPr kumimoji="0" lang="en-US" altLang="zh-TW" sz="3667" b="1" dirty="0">
              <a:solidFill>
                <a:srgbClr val="00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667" b="1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wkb@ntus.edu.tw, wkb@wkb.idv.tw</a:t>
            </a:r>
          </a:p>
        </p:txBody>
      </p:sp>
      <p:pic>
        <p:nvPicPr>
          <p:cNvPr id="6963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04669">
            <a:off x="1107282" y="2400629"/>
            <a:ext cx="562239" cy="51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 rot="17372930" flipH="1">
            <a:off x="803840" y="2983379"/>
            <a:ext cx="505478" cy="44571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 rot="9921152" flipH="1">
            <a:off x="1970676" y="3959482"/>
            <a:ext cx="409179" cy="360799"/>
          </a:xfrm>
          <a:prstGeom prst="rect">
            <a:avLst/>
          </a:prstGeom>
        </p:spPr>
      </p:pic>
      <p:pic>
        <p:nvPicPr>
          <p:cNvPr id="69641" name="图片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209" y="3253911"/>
            <a:ext cx="191823" cy="17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2" name="图片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3433828"/>
            <a:ext cx="224896" cy="20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3" name="图片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324" y="3734129"/>
            <a:ext cx="35983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 rot="21396712">
            <a:off x="2106083" y="1693625"/>
            <a:ext cx="5880365" cy="2144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7333" dirty="0">
                <a:solidFill>
                  <a:srgbClr val="F8103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T</a:t>
            </a:r>
            <a:r>
              <a:rPr kumimoji="0" lang="en-US" altLang="zh-TW" sz="7333" dirty="0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H</a:t>
            </a:r>
            <a:r>
              <a:rPr kumimoji="0" lang="en-US" altLang="zh-CN" sz="7333" dirty="0">
                <a:solidFill>
                  <a:srgbClr val="FFFF00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A</a:t>
            </a:r>
            <a:r>
              <a:rPr kumimoji="0" lang="en-US" altLang="zh-CN" sz="7333" dirty="0">
                <a:solidFill>
                  <a:srgbClr val="86B818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N</a:t>
            </a:r>
            <a:r>
              <a:rPr kumimoji="0" lang="en-US" altLang="zh-CN" sz="7333" dirty="0">
                <a:solidFill>
                  <a:srgbClr val="00B0F0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K</a:t>
            </a:r>
            <a:r>
              <a:rPr kumimoji="0" lang="en-US" altLang="zh-CN" sz="7333" dirty="0">
                <a:latin typeface="Arial" panose="020B0604020202020204" pitchFamily="34" charset="0"/>
                <a:ea typeface="微軟正黑體" panose="020B0604030504040204" pitchFamily="34" charset="-12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5000" dirty="0">
                <a:solidFill>
                  <a:srgbClr val="00B050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                     </a:t>
            </a:r>
            <a:r>
              <a:rPr kumimoji="0" lang="en-US" altLang="zh-CN" sz="6000" dirty="0">
                <a:solidFill>
                  <a:srgbClr val="00B050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Y</a:t>
            </a:r>
            <a:r>
              <a:rPr kumimoji="0" lang="en-US" altLang="zh-CN" sz="6000" dirty="0">
                <a:solidFill>
                  <a:srgbClr val="7030A0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O</a:t>
            </a:r>
            <a:r>
              <a:rPr kumimoji="0" lang="en-US" altLang="zh-CN" sz="6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U</a:t>
            </a:r>
            <a:endParaRPr kumimoji="0" lang="zh-CN" altLang="en-US" sz="6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pic>
        <p:nvPicPr>
          <p:cNvPr id="69645" name="图片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407" y="3914046"/>
            <a:ext cx="255323" cy="43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6" name="图片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594" y="3853192"/>
            <a:ext cx="22092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9" y="1485955"/>
            <a:ext cx="2304256" cy="730155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1F9A55-F2D0-40B7-B930-45DDFDC07CE7}" type="slidenum">
              <a:rPr lang="zh-TW" altLang="en-US" smtClean="0"/>
              <a:pPr>
                <a:defRPr/>
              </a:pPr>
              <a:t>13</a:t>
            </a:fld>
            <a:endParaRPr lang="en-US" altLang="zh-TW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5" y="4053508"/>
            <a:ext cx="1665275" cy="166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4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F10160-A3ED-4465-B491-781CBDC32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運動健身好快活</a:t>
            </a:r>
            <a:r>
              <a:rPr lang="en-US" altLang="zh-TW" dirty="0"/>
              <a:t>?!</a:t>
            </a:r>
            <a:endParaRPr lang="zh-TW" altLang="en-US" dirty="0"/>
          </a:p>
        </p:txBody>
      </p:sp>
      <p:sp>
        <p:nvSpPr>
          <p:cNvPr id="12" name="內容版面配置區 11"/>
          <p:cNvSpPr>
            <a:spLocks noGrp="1"/>
          </p:cNvSpPr>
          <p:nvPr>
            <p:ph idx="1"/>
          </p:nvPr>
        </p:nvSpPr>
        <p:spPr>
          <a:xfrm>
            <a:off x="4067944" y="2618805"/>
            <a:ext cx="4662921" cy="2480277"/>
          </a:xfrm>
        </p:spPr>
        <p:txBody>
          <a:bodyPr/>
          <a:lstStyle/>
          <a:p>
            <a:r>
              <a:rPr lang="zh-TW" altLang="en-US" sz="3800" dirty="0"/>
              <a:t>「 </a:t>
            </a:r>
            <a:r>
              <a:rPr lang="en-US" altLang="zh-TW" sz="3800" dirty="0" err="1"/>
              <a:t>Strava</a:t>
            </a:r>
            <a:r>
              <a:rPr lang="zh-TW" altLang="en-US" sz="3800" dirty="0"/>
              <a:t>」</a:t>
            </a:r>
            <a:r>
              <a:rPr lang="en-US" altLang="zh-TW" sz="3800" dirty="0"/>
              <a:t>APP</a:t>
            </a:r>
            <a:r>
              <a:rPr lang="zh-TW" altLang="en-US" sz="3800" dirty="0"/>
              <a:t>提供</a:t>
            </a:r>
            <a:r>
              <a:rPr lang="zh-TW" altLang="en-US" sz="3800" b="1" dirty="0">
                <a:solidFill>
                  <a:srgbClr val="0000FF"/>
                </a:solidFill>
              </a:rPr>
              <a:t>追蹤</a:t>
            </a:r>
            <a:r>
              <a:rPr lang="zh-TW" altLang="en-US" sz="3800" dirty="0"/>
              <a:t>、</a:t>
            </a:r>
            <a:r>
              <a:rPr lang="zh-TW" altLang="en-US" sz="3800" b="1" dirty="0">
                <a:solidFill>
                  <a:srgbClr val="0000FF"/>
                </a:solidFill>
              </a:rPr>
              <a:t>記錄</a:t>
            </a:r>
            <a:r>
              <a:rPr lang="zh-TW" altLang="en-US" sz="3800" dirty="0"/>
              <a:t>及</a:t>
            </a:r>
            <a:r>
              <a:rPr lang="zh-TW" altLang="en-US" sz="3800" b="1" dirty="0">
                <a:solidFill>
                  <a:srgbClr val="0000FF"/>
                </a:solidFill>
              </a:rPr>
              <a:t>分享運動路徑</a:t>
            </a:r>
            <a:r>
              <a:rPr lang="zh-TW" altLang="en-US" sz="3800" dirty="0"/>
              <a:t>的服務</a:t>
            </a:r>
            <a:r>
              <a:rPr lang="en-US" altLang="zh-TW" sz="3800" dirty="0"/>
              <a:t>!!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2D556C0-3D8D-4CB6-864B-65502961A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16E5B0C3-2CB1-44FF-8A2E-8217EAA950B5}"/>
              </a:ext>
            </a:extLst>
          </p:cNvPr>
          <p:cNvSpPr txBox="1"/>
          <p:nvPr/>
        </p:nvSpPr>
        <p:spPr>
          <a:xfrm>
            <a:off x="-36512" y="5357167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  <a:latin typeface="Arial" panose="020B0604020202020204" pitchFamily="34" charset="0"/>
                <a:ea typeface="Noto Sans CJK TC Medium" panose="020B0600000000000000" pitchFamily="34" charset="-120"/>
                <a:cs typeface="Arial" panose="020B0604020202020204" pitchFamily="34" charset="0"/>
              </a:rPr>
              <a:t>From internet</a:t>
            </a:r>
            <a:endParaRPr lang="zh-TW" altLang="en-US" dirty="0">
              <a:solidFill>
                <a:srgbClr val="0000FF"/>
              </a:solidFill>
              <a:latin typeface="Arial" panose="020B0604020202020204" pitchFamily="34" charset="0"/>
              <a:ea typeface="Noto Sans CJK TC Medium" panose="020B06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95320" y="1648539"/>
            <a:ext cx="547457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latin typeface="Arial" panose="020B0604020202020204" pitchFamily="34" charset="0"/>
                <a:ea typeface="微軟正黑體" panose="020B0604030504040204" pitchFamily="34" charset="-120"/>
              </a:rPr>
              <a:t>https://www.strava.com</a:t>
            </a:r>
            <a:endParaRPr lang="en-US" altLang="zh-TW" sz="2800" dirty="0">
              <a:latin typeface="Arial" panose="020B0604020202020204" pitchFamily="34" charset="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跑步和自行車運動的 </a:t>
            </a:r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#1 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應用程式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82063"/>
            <a:ext cx="3319636" cy="364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2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運動健身好快活</a:t>
            </a:r>
            <a:r>
              <a:rPr lang="en-US" altLang="zh-TW" dirty="0"/>
              <a:t>?!(cont.)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3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64" y="1417340"/>
            <a:ext cx="4917549" cy="290661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644" y="2554518"/>
            <a:ext cx="4860032" cy="2736264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DC990C0D-A890-41B1-94D3-E340E7FDCBC9}"/>
              </a:ext>
            </a:extLst>
          </p:cNvPr>
          <p:cNvSpPr txBox="1"/>
          <p:nvPr/>
        </p:nvSpPr>
        <p:spPr>
          <a:xfrm>
            <a:off x="-36512" y="5357167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  <a:latin typeface="Arial" panose="020B0604020202020204" pitchFamily="34" charset="0"/>
                <a:ea typeface="Noto Sans CJK TC Medium" panose="020B0600000000000000" pitchFamily="34" charset="-120"/>
                <a:cs typeface="Arial" panose="020B0604020202020204" pitchFamily="34" charset="0"/>
              </a:rPr>
              <a:t>From internet</a:t>
            </a:r>
            <a:endParaRPr lang="zh-TW" altLang="en-US" dirty="0">
              <a:solidFill>
                <a:srgbClr val="0000FF"/>
              </a:solidFill>
              <a:latin typeface="Arial" panose="020B0604020202020204" pitchFamily="34" charset="0"/>
              <a:ea typeface="Noto Sans CJK TC Medium" panose="020B06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86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7340"/>
            <a:ext cx="4574282" cy="260734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748" y="2892103"/>
            <a:ext cx="5490756" cy="270170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運動健身好快活</a:t>
            </a:r>
            <a:r>
              <a:rPr lang="en-US" altLang="zh-TW" dirty="0"/>
              <a:t>?!(cont.)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BE1AD4E4-4AD2-4FE7-9490-D6DE45F5DAF2}"/>
              </a:ext>
            </a:extLst>
          </p:cNvPr>
          <p:cNvSpPr txBox="1"/>
          <p:nvPr/>
        </p:nvSpPr>
        <p:spPr>
          <a:xfrm>
            <a:off x="-36512" y="5357167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  <a:latin typeface="Arial" panose="020B0604020202020204" pitchFamily="34" charset="0"/>
                <a:ea typeface="Noto Sans CJK TC Medium" panose="020B0600000000000000" pitchFamily="34" charset="-120"/>
                <a:cs typeface="Arial" panose="020B0604020202020204" pitchFamily="34" charset="0"/>
              </a:rPr>
              <a:t>From internet</a:t>
            </a:r>
            <a:endParaRPr lang="zh-TW" altLang="en-US" dirty="0">
              <a:solidFill>
                <a:srgbClr val="0000FF"/>
              </a:solidFill>
              <a:latin typeface="Arial" panose="020B0604020202020204" pitchFamily="34" charset="0"/>
              <a:ea typeface="Noto Sans CJK TC Medium" panose="020B06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723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運動健身好快活</a:t>
            </a:r>
            <a:r>
              <a:rPr lang="en-US" altLang="zh-TW" dirty="0"/>
              <a:t>?!(cont.)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400" dirty="0"/>
              <a:t>「 </a:t>
            </a:r>
            <a:r>
              <a:rPr lang="en-US" altLang="zh-TW" sz="3400" dirty="0" err="1"/>
              <a:t>Strava</a:t>
            </a:r>
            <a:r>
              <a:rPr lang="zh-TW" altLang="en-US" sz="3400" dirty="0"/>
              <a:t>」</a:t>
            </a:r>
            <a:r>
              <a:rPr lang="en-US" altLang="zh-TW" sz="3400" dirty="0"/>
              <a:t>APP</a:t>
            </a:r>
            <a:r>
              <a:rPr lang="zh-TW" altLang="en-US" sz="3400" dirty="0"/>
              <a:t>也是一個</a:t>
            </a:r>
            <a:r>
              <a:rPr lang="zh-TW" altLang="en-US" sz="3400" b="1" dirty="0">
                <a:solidFill>
                  <a:srgbClr val="0000FF"/>
                </a:solidFill>
              </a:rPr>
              <a:t>社群軟體</a:t>
            </a:r>
            <a:r>
              <a:rPr lang="en-US" altLang="zh-TW" sz="3400" dirty="0"/>
              <a:t>!!</a:t>
            </a:r>
          </a:p>
          <a:p>
            <a:r>
              <a:rPr lang="zh-TW" altLang="en-US" sz="3400" dirty="0"/>
              <a:t>路線接近者之姓名、照片，以及跑步的路線皆公開</a:t>
            </a:r>
            <a:r>
              <a:rPr lang="en-US" altLang="zh-TW" sz="3400" dirty="0"/>
              <a:t>!!</a:t>
            </a:r>
          </a:p>
          <a:p>
            <a:r>
              <a:rPr lang="zh-TW" altLang="en-US" sz="3400" dirty="0"/>
              <a:t>追蹤運動路徑的</a:t>
            </a:r>
            <a:r>
              <a:rPr lang="en-US" altLang="zh-TW" sz="3400" dirty="0"/>
              <a:t>Flyby</a:t>
            </a:r>
            <a:r>
              <a:rPr lang="zh-TW" altLang="en-US" sz="3400" dirty="0"/>
              <a:t>預設值都是公開的，請務必記得將</a:t>
            </a:r>
            <a:r>
              <a:rPr lang="zh-TW" altLang="en-US" sz="3400" b="1" dirty="0">
                <a:solidFill>
                  <a:srgbClr val="FF0000"/>
                </a:solidFill>
              </a:rPr>
              <a:t>預設值調為關閉</a:t>
            </a:r>
            <a:r>
              <a:rPr lang="en-US" altLang="zh-TW" sz="3400" dirty="0"/>
              <a:t>!!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56877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1954F4-5909-4229-BDD2-3C3143D72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學校個資疑似外洩案例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9726F14-C92F-444F-8E46-60F545AE3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6</a:t>
            </a:fld>
            <a:endParaRPr lang="en-US" altLang="zh-TW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CA82D74-2237-483C-8723-E2F8A4A34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13989"/>
            <a:ext cx="5632941" cy="4280051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EDC2553D-0F00-41F2-A7EB-E6F4EC6EDA56}"/>
              </a:ext>
            </a:extLst>
          </p:cNvPr>
          <p:cNvSpPr txBox="1"/>
          <p:nvPr/>
        </p:nvSpPr>
        <p:spPr>
          <a:xfrm>
            <a:off x="-36512" y="5357167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  <a:latin typeface="Arial" panose="020B0604020202020204" pitchFamily="34" charset="0"/>
                <a:ea typeface="Noto Sans CJK TC Medium" panose="020B0600000000000000" pitchFamily="34" charset="-120"/>
                <a:cs typeface="Arial" panose="020B0604020202020204" pitchFamily="34" charset="0"/>
              </a:rPr>
              <a:t>From internet</a:t>
            </a:r>
            <a:endParaRPr lang="zh-TW" altLang="en-US" dirty="0">
              <a:solidFill>
                <a:srgbClr val="0000FF"/>
              </a:solidFill>
              <a:latin typeface="Arial" panose="020B0604020202020204" pitchFamily="34" charset="0"/>
              <a:ea typeface="Noto Sans CJK TC Medium" panose="020B06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3" name="圓角矩形 2"/>
          <p:cNvSpPr/>
          <p:nvPr/>
        </p:nvSpPr>
        <p:spPr bwMode="auto">
          <a:xfrm>
            <a:off x="2411760" y="3577580"/>
            <a:ext cx="1728192" cy="1008112"/>
          </a:xfrm>
          <a:prstGeom prst="roundRect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4447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1113"/>
            <a:ext cx="4644008" cy="344032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361113"/>
            <a:ext cx="5487731" cy="371888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學校個資疑似外洩案例</a:t>
            </a:r>
            <a:r>
              <a:rPr lang="en-US" altLang="zh-TW" dirty="0"/>
              <a:t>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有空先來問問</a:t>
            </a:r>
            <a:r>
              <a:rPr lang="en-US" altLang="zh-TW" dirty="0"/>
              <a:t>Google</a:t>
            </a:r>
            <a:r>
              <a:rPr lang="zh-TW" altLang="en-US" dirty="0"/>
              <a:t>大神</a:t>
            </a:r>
            <a:r>
              <a:rPr lang="en-US" altLang="zh-TW" dirty="0"/>
              <a:t>!!</a:t>
            </a:r>
          </a:p>
          <a:p>
            <a:pPr marL="0" indent="0" algn="ctr">
              <a:buNone/>
            </a:pPr>
            <a:r>
              <a:rPr lang="en-US" altLang="zh-TW" b="1" dirty="0" err="1">
                <a:solidFill>
                  <a:srgbClr val="0000FF"/>
                </a:solidFill>
              </a:rPr>
              <a:t>site:ntus.edu.tw</a:t>
            </a:r>
            <a:r>
              <a:rPr lang="en-US" altLang="zh-TW" b="1" dirty="0">
                <a:solidFill>
                  <a:srgbClr val="0000FF"/>
                </a:solidFill>
              </a:rPr>
              <a:t> </a:t>
            </a:r>
            <a:r>
              <a:rPr lang="en-US" altLang="zh-TW" b="1" dirty="0" err="1">
                <a:solidFill>
                  <a:srgbClr val="0000FF"/>
                </a:solidFill>
              </a:rPr>
              <a:t>filetype:pdf</a:t>
            </a:r>
            <a:r>
              <a:rPr lang="en-US" altLang="zh-TW" b="1" dirty="0">
                <a:solidFill>
                  <a:srgbClr val="0000FF"/>
                </a:solidFill>
              </a:rPr>
              <a:t> </a:t>
            </a:r>
            <a:r>
              <a:rPr lang="zh-TW" altLang="en-US" b="1" dirty="0">
                <a:solidFill>
                  <a:srgbClr val="0000FF"/>
                </a:solidFill>
              </a:rPr>
              <a:t>身份證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1993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B9794F-01E9-4A0A-9FB5-61D7CBD11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學校個資疑似外洩案例</a:t>
            </a:r>
            <a:r>
              <a:rPr lang="en-US" altLang="zh-TW" dirty="0"/>
              <a:t>(cont.)</a:t>
            </a:r>
            <a:endParaRPr lang="zh-TW" altLang="en-US" dirty="0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2C2C8A64-3219-4697-9D7F-867EB79B301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65895"/>
            <a:ext cx="4166902" cy="2623947"/>
          </a:xfrm>
        </p:spPr>
      </p:pic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059945DB-3E19-43EE-9940-A6407EE37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486" y="2165895"/>
            <a:ext cx="4166902" cy="2623947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2B82494-0B77-4447-935B-D52D0EA75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D9DAAD5-3ADE-4B1B-A402-DDA5A2A42F79}"/>
              </a:ext>
            </a:extLst>
          </p:cNvPr>
          <p:cNvSpPr/>
          <p:nvPr/>
        </p:nvSpPr>
        <p:spPr bwMode="auto">
          <a:xfrm>
            <a:off x="2987824" y="4297660"/>
            <a:ext cx="1224136" cy="2160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A09777AB-5010-4890-AB3A-9E7BD58BCA67}"/>
              </a:ext>
            </a:extLst>
          </p:cNvPr>
          <p:cNvSpPr txBox="1"/>
          <p:nvPr/>
        </p:nvSpPr>
        <p:spPr>
          <a:xfrm>
            <a:off x="-36512" y="5357167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  <a:latin typeface="Arial" panose="020B0604020202020204" pitchFamily="34" charset="0"/>
                <a:ea typeface="Noto Sans CJK TC Medium" panose="020B0600000000000000" pitchFamily="34" charset="-120"/>
                <a:cs typeface="Arial" panose="020B0604020202020204" pitchFamily="34" charset="0"/>
              </a:rPr>
              <a:t>From internet</a:t>
            </a:r>
            <a:endParaRPr lang="zh-TW" altLang="en-US" dirty="0">
              <a:solidFill>
                <a:srgbClr val="0000FF"/>
              </a:solidFill>
              <a:latin typeface="Arial" panose="020B0604020202020204" pitchFamily="34" charset="0"/>
              <a:ea typeface="Noto Sans CJK TC Medium" panose="020B06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50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09E7E2EC-7E9B-4E98-9292-0D102C80A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550" y="1362002"/>
            <a:ext cx="1793890" cy="179389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68D649E5-2D63-42B0-A877-E2926C14A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194" y="2925458"/>
            <a:ext cx="2955806" cy="278954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91D7A23F-A049-40CD-B5FF-F5CFFCE7C7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" y="1405841"/>
            <a:ext cx="1690172" cy="1690172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F787B58-E70E-4109-8B65-72DA6A45A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校園資通安全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F41C0F9-1C57-4475-B72C-5C185FDE8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1651000"/>
            <a:ext cx="7270576" cy="3429000"/>
          </a:xfrm>
        </p:spPr>
        <p:txBody>
          <a:bodyPr/>
          <a:lstStyle/>
          <a:p>
            <a:r>
              <a:rPr lang="zh-TW" altLang="en-US" sz="3600" dirty="0"/>
              <a:t>中國大陸廠牌</a:t>
            </a:r>
            <a:endParaRPr lang="en-US" altLang="zh-TW" sz="3600" dirty="0"/>
          </a:p>
          <a:p>
            <a:r>
              <a:rPr lang="zh-TW" altLang="en-US" sz="3600" dirty="0"/>
              <a:t>資通訊設備</a:t>
            </a:r>
            <a:endParaRPr lang="en-US" altLang="zh-TW" sz="3600" dirty="0"/>
          </a:p>
          <a:p>
            <a:endParaRPr lang="en-US" altLang="zh-TW" sz="3600" dirty="0"/>
          </a:p>
          <a:p>
            <a:r>
              <a:rPr lang="zh-TW" altLang="en-US" sz="3600" b="1" dirty="0"/>
              <a:t>標案加限制</a:t>
            </a:r>
            <a:endParaRPr lang="en-US" altLang="zh-TW" sz="3600" b="1" dirty="0"/>
          </a:p>
          <a:p>
            <a:r>
              <a:rPr lang="zh-TW" altLang="en-US" sz="3600" b="1" dirty="0">
                <a:solidFill>
                  <a:srgbClr val="0000FF"/>
                </a:solidFill>
              </a:rPr>
              <a:t>採購先</a:t>
            </a:r>
            <a:r>
              <a:rPr lang="en-US" altLang="zh-TW" sz="3600" b="1" dirty="0">
                <a:solidFill>
                  <a:srgbClr val="0000FF"/>
                </a:solidFill>
              </a:rPr>
              <a:t>Google</a:t>
            </a:r>
            <a:endParaRPr lang="zh-TW" altLang="en-US" sz="3600" b="1" dirty="0">
              <a:solidFill>
                <a:srgbClr val="0000FF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E657A98-809B-4910-9FF7-5A9F8919F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3EC95BB-7B42-488B-96D9-F30D753EC5A4}"/>
              </a:ext>
            </a:extLst>
          </p:cNvPr>
          <p:cNvSpPr txBox="1"/>
          <p:nvPr/>
        </p:nvSpPr>
        <p:spPr>
          <a:xfrm>
            <a:off x="-36512" y="5357167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  <a:latin typeface="Arial" panose="020B0604020202020204" pitchFamily="34" charset="0"/>
                <a:ea typeface="Noto Sans CJK TC Medium" panose="020B0600000000000000" pitchFamily="34" charset="-120"/>
                <a:cs typeface="Arial" panose="020B0604020202020204" pitchFamily="34" charset="0"/>
              </a:rPr>
              <a:t>From internet</a:t>
            </a:r>
            <a:endParaRPr lang="zh-TW" altLang="en-US" dirty="0">
              <a:solidFill>
                <a:srgbClr val="0000FF"/>
              </a:solidFill>
              <a:latin typeface="Arial" panose="020B0604020202020204" pitchFamily="34" charset="0"/>
              <a:ea typeface="Noto Sans CJK TC Medium" panose="020B06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54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actus">
  <a:themeElements>
    <a:clrScheme name="Cactus 2">
      <a:dk1>
        <a:srgbClr val="000000"/>
      </a:dk1>
      <a:lt1>
        <a:srgbClr val="FFFFFF"/>
      </a:lt1>
      <a:dk2>
        <a:srgbClr val="000000"/>
      </a:dk2>
      <a:lt2>
        <a:srgbClr val="006600"/>
      </a:lt2>
      <a:accent1>
        <a:srgbClr val="F5EBC1"/>
      </a:accent1>
      <a:accent2>
        <a:srgbClr val="FFCC00"/>
      </a:accent2>
      <a:accent3>
        <a:srgbClr val="FFFFFF"/>
      </a:accent3>
      <a:accent4>
        <a:srgbClr val="000000"/>
      </a:accent4>
      <a:accent5>
        <a:srgbClr val="F9F3DD"/>
      </a:accent5>
      <a:accent6>
        <a:srgbClr val="E7B900"/>
      </a:accent6>
      <a:hlink>
        <a:srgbClr val="D4876C"/>
      </a:hlink>
      <a:folHlink>
        <a:srgbClr val="B2B2B2"/>
      </a:folHlink>
    </a:clrScheme>
    <a:fontScheme name="Cactus">
      <a:majorFont>
        <a:latin typeface="Arial Narrow"/>
        <a:ea typeface="新細明體"/>
        <a:cs typeface=""/>
      </a:majorFont>
      <a:minorFont>
        <a:latin typeface="Arial Narrow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TW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TW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Cactus 1">
        <a:dk1>
          <a:srgbClr val="FF9900"/>
        </a:dk1>
        <a:lt1>
          <a:srgbClr val="FFFFCC"/>
        </a:lt1>
        <a:dk2>
          <a:srgbClr val="000000"/>
        </a:dk2>
        <a:lt2>
          <a:srgbClr val="FFCC00"/>
        </a:lt2>
        <a:accent1>
          <a:srgbClr val="6B6253"/>
        </a:accent1>
        <a:accent2>
          <a:srgbClr val="72543E"/>
        </a:accent2>
        <a:accent3>
          <a:srgbClr val="AAAAAA"/>
        </a:accent3>
        <a:accent4>
          <a:srgbClr val="DADAAE"/>
        </a:accent4>
        <a:accent5>
          <a:srgbClr val="BAB7B3"/>
        </a:accent5>
        <a:accent6>
          <a:srgbClr val="674B37"/>
        </a:accent6>
        <a:hlink>
          <a:srgbClr val="DA988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ctus 2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F5EBC1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9F3DD"/>
        </a:accent5>
        <a:accent6>
          <a:srgbClr val="E7B900"/>
        </a:accent6>
        <a:hlink>
          <a:srgbClr val="D4876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3">
        <a:dk1>
          <a:srgbClr val="000000"/>
        </a:dk1>
        <a:lt1>
          <a:srgbClr val="FFFFFF"/>
        </a:lt1>
        <a:dk2>
          <a:srgbClr val="000000"/>
        </a:dk2>
        <a:lt2>
          <a:srgbClr val="292929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4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D8EBB3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E9F3D6"/>
        </a:accent5>
        <a:accent6>
          <a:srgbClr val="B9B900"/>
        </a:accent6>
        <a:hlink>
          <a:srgbClr val="FFBE7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5">
        <a:dk1>
          <a:srgbClr val="000000"/>
        </a:dk1>
        <a:lt1>
          <a:srgbClr val="E5D3B3"/>
        </a:lt1>
        <a:dk2>
          <a:srgbClr val="800000"/>
        </a:dk2>
        <a:lt2>
          <a:srgbClr val="009900"/>
        </a:lt2>
        <a:accent1>
          <a:srgbClr val="D5B095"/>
        </a:accent1>
        <a:accent2>
          <a:srgbClr val="E28666"/>
        </a:accent2>
        <a:accent3>
          <a:srgbClr val="F0E6D6"/>
        </a:accent3>
        <a:accent4>
          <a:srgbClr val="000000"/>
        </a:accent4>
        <a:accent5>
          <a:srgbClr val="E7D4C8"/>
        </a:accent5>
        <a:accent6>
          <a:srgbClr val="CD795C"/>
        </a:accent6>
        <a:hlink>
          <a:srgbClr val="B75735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6">
        <a:dk1>
          <a:srgbClr val="99CC00"/>
        </a:dk1>
        <a:lt1>
          <a:srgbClr val="FFFFFF"/>
        </a:lt1>
        <a:dk2>
          <a:srgbClr val="51399D"/>
        </a:dk2>
        <a:lt2>
          <a:srgbClr val="FFFFCC"/>
        </a:lt2>
        <a:accent1>
          <a:srgbClr val="877CAA"/>
        </a:accent1>
        <a:accent2>
          <a:srgbClr val="000058"/>
        </a:accent2>
        <a:accent3>
          <a:srgbClr val="B3AECC"/>
        </a:accent3>
        <a:accent4>
          <a:srgbClr val="DADADA"/>
        </a:accent4>
        <a:accent5>
          <a:srgbClr val="C3BFD2"/>
        </a:accent5>
        <a:accent6>
          <a:srgbClr val="00004F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Designs\Cactus.pot</Template>
  <TotalTime>2488</TotalTime>
  <Words>238</Words>
  <Application>Microsoft Office PowerPoint</Application>
  <PresentationFormat>如螢幕大小 (16:10)</PresentationFormat>
  <Paragraphs>67</Paragraphs>
  <Slides>13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0" baseType="lpstr">
      <vt:lpstr>Noto Sans CJK TC Medium</vt:lpstr>
      <vt:lpstr>微軟正黑體</vt:lpstr>
      <vt:lpstr>新細明體</vt:lpstr>
      <vt:lpstr>Arial</vt:lpstr>
      <vt:lpstr>Arial Narrow</vt:lpstr>
      <vt:lpstr>Times New Roman</vt:lpstr>
      <vt:lpstr>Cactus</vt:lpstr>
      <vt:lpstr>校園資訊安全</vt:lpstr>
      <vt:lpstr>運動健身好快活?!</vt:lpstr>
      <vt:lpstr>運動健身好快活?!(cont.)</vt:lpstr>
      <vt:lpstr>運動健身好快活?!(cont.)</vt:lpstr>
      <vt:lpstr>運動健身好快活?!(cont.)</vt:lpstr>
      <vt:lpstr>學校個資疑似外洩案例</vt:lpstr>
      <vt:lpstr>學校個資疑似外洩案例(cont.)</vt:lpstr>
      <vt:lpstr>學校個資疑似外洩案例(cont.)</vt:lpstr>
      <vt:lpstr>校園資通安全</vt:lpstr>
      <vt:lpstr>PowerPoint 簡報</vt:lpstr>
      <vt:lpstr>自我安全防護</vt:lpstr>
      <vt:lpstr>有小心，可安心</vt:lpstr>
      <vt:lpstr>PowerPoint 簡報</vt:lpstr>
    </vt:vector>
  </TitlesOfParts>
  <Company>IASTED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校園資訊安全</dc:title>
  <dc:creator>admin</dc:creator>
  <cp:lastModifiedBy>Windows 使用者</cp:lastModifiedBy>
  <cp:revision>273</cp:revision>
  <cp:lastPrinted>2017-01-13T03:45:01Z</cp:lastPrinted>
  <dcterms:created xsi:type="dcterms:W3CDTF">2001-12-11T23:34:17Z</dcterms:created>
  <dcterms:modified xsi:type="dcterms:W3CDTF">2022-02-15T02:51:05Z</dcterms:modified>
</cp:coreProperties>
</file>