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1" r:id="rId1"/>
    <p:sldMasterId id="2147483674" r:id="rId2"/>
  </p:sldMasterIdLst>
  <p:notesMasterIdLst>
    <p:notesMasterId r:id="rId35"/>
  </p:notesMasterIdLst>
  <p:handoutMasterIdLst>
    <p:handoutMasterId r:id="rId36"/>
  </p:handoutMasterIdLst>
  <p:sldIdLst>
    <p:sldId id="256" r:id="rId3"/>
    <p:sldId id="262" r:id="rId4"/>
    <p:sldId id="258" r:id="rId5"/>
    <p:sldId id="259" r:id="rId6"/>
    <p:sldId id="297" r:id="rId7"/>
    <p:sldId id="298" r:id="rId8"/>
    <p:sldId id="263" r:id="rId9"/>
    <p:sldId id="261" r:id="rId10"/>
    <p:sldId id="264" r:id="rId11"/>
    <p:sldId id="286" r:id="rId12"/>
    <p:sldId id="287" r:id="rId13"/>
    <p:sldId id="288" r:id="rId14"/>
    <p:sldId id="289" r:id="rId15"/>
    <p:sldId id="268" r:id="rId16"/>
    <p:sldId id="290" r:id="rId17"/>
    <p:sldId id="291" r:id="rId18"/>
    <p:sldId id="292" r:id="rId19"/>
    <p:sldId id="299" r:id="rId20"/>
    <p:sldId id="265" r:id="rId21"/>
    <p:sldId id="266" r:id="rId22"/>
    <p:sldId id="267" r:id="rId23"/>
    <p:sldId id="269" r:id="rId24"/>
    <p:sldId id="270" r:id="rId25"/>
    <p:sldId id="271" r:id="rId26"/>
    <p:sldId id="272" r:id="rId27"/>
    <p:sldId id="283" r:id="rId28"/>
    <p:sldId id="293" r:id="rId29"/>
    <p:sldId id="294" r:id="rId30"/>
    <p:sldId id="295" r:id="rId31"/>
    <p:sldId id="296" r:id="rId32"/>
    <p:sldId id="300" r:id="rId33"/>
    <p:sldId id="301" r:id="rId34"/>
  </p:sldIdLst>
  <p:sldSz cx="12192000" cy="6858000"/>
  <p:notesSz cx="7559675" cy="10691813"/>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9" roundtripDataSignature="AMtx7miTwzj7Rtq0fyA3+2hFQlaGpfbro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75F837A-AD80-45FD-AF76-0DBF832CE2ED}">
  <a:tblStyle styleId="{875F837A-AD80-45FD-AF76-0DBF832CE2ED}" styleName="Table_0">
    <a:wholeTbl>
      <a:tcTxStyle b="off" i="off">
        <a:font>
          <a:latin typeface="Arial"/>
          <a:ea typeface="Arial"/>
          <a:cs typeface="Arial"/>
        </a:font>
        <a:schemeClr val="dk1"/>
      </a:tcTxStyle>
      <a:tcStyle>
        <a:tcBdr>
          <a:left>
            <a:ln w="12700" cap="flat" cmpd="sng">
              <a:solidFill>
                <a:schemeClr val="accent6"/>
              </a:solidFill>
              <a:prstDash val="solid"/>
              <a:round/>
              <a:headEnd type="none" w="sm" len="sm"/>
              <a:tailEnd type="none" w="sm" len="sm"/>
            </a:ln>
          </a:left>
          <a:right>
            <a:ln w="12700" cap="flat" cmpd="sng">
              <a:solidFill>
                <a:schemeClr val="accent6"/>
              </a:solidFill>
              <a:prstDash val="solid"/>
              <a:round/>
              <a:headEnd type="none" w="sm" len="sm"/>
              <a:tailEnd type="none" w="sm" len="sm"/>
            </a:ln>
          </a:right>
          <a:top>
            <a:ln w="12700" cap="flat" cmpd="sng">
              <a:solidFill>
                <a:schemeClr val="accent6"/>
              </a:solidFill>
              <a:prstDash val="solid"/>
              <a:round/>
              <a:headEnd type="none" w="sm" len="sm"/>
              <a:tailEnd type="none" w="sm" len="sm"/>
            </a:ln>
          </a:top>
          <a:bottom>
            <a:ln w="12700" cap="flat" cmpd="sng">
              <a:solidFill>
                <a:schemeClr val="accent6"/>
              </a:solidFill>
              <a:prstDash val="solid"/>
              <a:round/>
              <a:headEnd type="none" w="sm" len="sm"/>
              <a:tailEnd type="none" w="sm" len="sm"/>
            </a:ln>
          </a:bottom>
          <a:insideH>
            <a:ln w="12700" cap="flat" cmpd="sng">
              <a:solidFill>
                <a:schemeClr val="accent6"/>
              </a:solidFill>
              <a:prstDash val="solid"/>
              <a:round/>
              <a:headEnd type="none" w="sm" len="sm"/>
              <a:tailEnd type="none" w="sm" len="sm"/>
            </a:ln>
          </a:insideH>
          <a:insideV>
            <a:ln w="12700" cap="flat" cmpd="sng">
              <a:solidFill>
                <a:schemeClr val="accent6"/>
              </a:solidFill>
              <a:prstDash val="solid"/>
              <a:round/>
              <a:headEnd type="none" w="sm" len="sm"/>
              <a:tailEnd type="none" w="sm" len="sm"/>
            </a:ln>
          </a:insideV>
        </a:tcBdr>
        <a:fill>
          <a:solidFill>
            <a:srgbClr val="FDEEE8"/>
          </a:solidFill>
        </a:fill>
      </a:tcStyle>
    </a:wholeTbl>
    <a:band1H>
      <a:tcTxStyle b="off" i="off"/>
      <a:tcStyle>
        <a:tcBdr/>
        <a:fill>
          <a:solidFill>
            <a:srgbClr val="FCDCCE"/>
          </a:solidFill>
        </a:fill>
      </a:tcStyle>
    </a:band1H>
    <a:band2H>
      <a:tcTxStyle b="off" i="off"/>
      <a:tcStyle>
        <a:tcBdr/>
      </a:tcStyle>
    </a:band2H>
    <a:band1V>
      <a:tcTxStyle b="off" i="off"/>
      <a:tcStyle>
        <a:tcBdr/>
        <a:fill>
          <a:solidFill>
            <a:srgbClr val="FCDCCE"/>
          </a:solidFill>
        </a:fill>
      </a:tcStyle>
    </a:band1V>
    <a:band2V>
      <a:tcTxStyle b="off" i="off"/>
      <a:tcStyle>
        <a:tcBdr/>
      </a:tcStyle>
    </a:band2V>
    <a:lastCol>
      <a:tcTxStyle b="on" i="off"/>
      <a:tcStyle>
        <a:tcBdr/>
      </a:tcStyle>
    </a:lastCol>
    <a:firstCol>
      <a:tcTxStyle b="on" i="off"/>
      <a:tcStyle>
        <a:tcBdr/>
      </a:tcStyle>
    </a:firstCol>
    <a:lastRow>
      <a:tcTxStyle b="on" i="off"/>
      <a:tcStyle>
        <a:tcBdr>
          <a:top>
            <a:ln w="25400" cap="flat" cmpd="sng">
              <a:solidFill>
                <a:schemeClr val="accent6"/>
              </a:solidFill>
              <a:prstDash val="solid"/>
              <a:round/>
              <a:headEnd type="none" w="sm" len="sm"/>
              <a:tailEnd type="none" w="sm" len="sm"/>
            </a:ln>
          </a:top>
        </a:tcBdr>
        <a:fill>
          <a:solidFill>
            <a:srgbClr val="FDEEE8"/>
          </a:solidFill>
        </a:fill>
      </a:tcStyle>
    </a:lastRow>
    <a:seCell>
      <a:tcTxStyle b="off" i="off"/>
      <a:tcStyle>
        <a:tcBdr/>
      </a:tcStyle>
    </a:seCell>
    <a:swCell>
      <a:tcTxStyle b="off" i="off"/>
      <a:tcStyle>
        <a:tcBdr/>
      </a:tcStyle>
    </a:swCell>
    <a:firstRow>
      <a:tcTxStyle b="on" i="off"/>
      <a:tcStyle>
        <a:tcBdr/>
        <a:fill>
          <a:solidFill>
            <a:srgbClr val="FDEEE8"/>
          </a:solidFill>
        </a:fill>
      </a:tcStyle>
    </a:firstRow>
    <a:neCell>
      <a:tcTxStyle b="off" i="off"/>
      <a:tcStyle>
        <a:tcBdr/>
      </a:tcStyle>
    </a:neCell>
    <a:nwCell>
      <a:tcTxStyle b="off" i="off"/>
      <a:tcStyle>
        <a:tcBdr/>
      </a:tcStyle>
    </a:nwCell>
  </a:tblStyle>
  <a:tblStyle styleId="{77EAF8CB-3E3B-42F3-8E38-A8F43521570F}"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D24712B-4F92-4A1A-AB6F-D7E9546A4B71}" styleName="Table_2">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b="off" i="off"/>
      <a:tcStyle>
        <a:tcBdr/>
        <a:fill>
          <a:solidFill>
            <a:srgbClr val="CFD7E7"/>
          </a:solidFill>
        </a:fill>
      </a:tcStyle>
    </a:band1H>
    <a:band2H>
      <a:tcTxStyle b="off" i="off"/>
      <a:tcStyle>
        <a:tcBdr/>
      </a:tcStyle>
    </a:band2H>
    <a:band1V>
      <a:tcTxStyle b="off" i="off"/>
      <a:tcStyle>
        <a:tcBdr/>
        <a:fill>
          <a:solidFill>
            <a:srgbClr val="CFD7E7"/>
          </a:solidFill>
        </a:fill>
      </a:tcStyle>
    </a:band1V>
    <a:band2V>
      <a:tcTxStyle b="off" i="off"/>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80" autoAdjust="0"/>
  </p:normalViewPr>
  <p:slideViewPr>
    <p:cSldViewPr snapToGrid="0">
      <p:cViewPr>
        <p:scale>
          <a:sx n="80" d="100"/>
          <a:sy n="80" d="100"/>
        </p:scale>
        <p:origin x="579"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49" Type="http://customschemas.google.com/relationships/presentationmetadata" Target="meta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s>
</file>

<file path=ppt/charts/_rels/chart1.xml.rels><?xml version="1.0" encoding="UTF-8" standalone="yes"?>
<Relationships xmlns="http://schemas.openxmlformats.org/package/2006/relationships"><Relationship Id="rId1" Type="http://schemas.openxmlformats.org/officeDocument/2006/relationships/oleObject" Target="file:///G:\&#22294;&#26360;&#39208;\&#22294;&#26360;&#39208;Lib\&#21508;&#38917;&#26371;&#35696;&#36039;&#26009;\&#25945;&#23416;&#30740;&#31350;&#26371;\114-2\114-2&#21508;&#31995;&#25152;&#27969;&#36890;&#37327;&#32113;&#35336;.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Web20Hot!$C$14</c:f>
              <c:strCache>
                <c:ptCount val="1"/>
                <c:pt idx="0">
                  <c:v>人次</c:v>
                </c:pt>
              </c:strCache>
            </c:strRef>
          </c:tx>
          <c:spPr>
            <a:solidFill>
              <a:srgbClr val="5B9BD5"/>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Web20Hot!$C$15:$C$56</c:f>
            </c:numRef>
          </c:val>
          <c:extLst>
            <c:ext xmlns:c16="http://schemas.microsoft.com/office/drawing/2014/chart" uri="{C3380CC4-5D6E-409C-BE32-E72D297353CC}">
              <c16:uniqueId val="{00000000-E030-4385-AE02-05E597D8C907}"/>
            </c:ext>
          </c:extLst>
        </c:ser>
        <c:ser>
          <c:idx val="1"/>
          <c:order val="1"/>
          <c:tx>
            <c:strRef>
              <c:f>Web20Hot!$D$14</c:f>
              <c:strCache>
                <c:ptCount val="1"/>
                <c:pt idx="0">
                  <c:v>冊數</c:v>
                </c:pt>
              </c:strCache>
            </c:strRef>
          </c:tx>
          <c:spPr>
            <a:solidFill>
              <a:srgbClr val="ED7D31"/>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Web20Hot!$D$15:$D$56</c:f>
            </c:numRef>
          </c:val>
          <c:extLst>
            <c:ext xmlns:c16="http://schemas.microsoft.com/office/drawing/2014/chart" uri="{C3380CC4-5D6E-409C-BE32-E72D297353CC}">
              <c16:uniqueId val="{00000001-E030-4385-AE02-05E597D8C907}"/>
            </c:ext>
          </c:extLst>
        </c:ser>
        <c:ser>
          <c:idx val="2"/>
          <c:order val="2"/>
          <c:tx>
            <c:strRef>
              <c:f>Web20Hot!$E$14</c:f>
              <c:strCache>
                <c:ptCount val="1"/>
                <c:pt idx="0">
                  <c:v>人次</c:v>
                </c:pt>
              </c:strCache>
            </c:strRef>
          </c:tx>
          <c:spPr>
            <a:solidFill>
              <a:srgbClr val="A5A5A5"/>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Web20Hot!$E$15:$E$56</c:f>
            </c:numRef>
          </c:val>
          <c:extLst>
            <c:ext xmlns:c16="http://schemas.microsoft.com/office/drawing/2014/chart" uri="{C3380CC4-5D6E-409C-BE32-E72D297353CC}">
              <c16:uniqueId val="{00000002-E030-4385-AE02-05E597D8C907}"/>
            </c:ext>
          </c:extLst>
        </c:ser>
        <c:ser>
          <c:idx val="3"/>
          <c:order val="3"/>
          <c:tx>
            <c:strRef>
              <c:f>Web20Hot!$F$14</c:f>
              <c:strCache>
                <c:ptCount val="1"/>
                <c:pt idx="0">
                  <c:v>冊數</c:v>
                </c:pt>
              </c:strCache>
            </c:strRef>
          </c:tx>
          <c:spPr>
            <a:solidFill>
              <a:srgbClr val="FFC000"/>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Web20Hot!$F$15:$F$56</c:f>
            </c:numRef>
          </c:val>
          <c:extLst>
            <c:ext xmlns:c16="http://schemas.microsoft.com/office/drawing/2014/chart" uri="{C3380CC4-5D6E-409C-BE32-E72D297353CC}">
              <c16:uniqueId val="{00000003-E030-4385-AE02-05E597D8C907}"/>
            </c:ext>
          </c:extLst>
        </c:ser>
        <c:ser>
          <c:idx val="4"/>
          <c:order val="4"/>
          <c:tx>
            <c:strRef>
              <c:f>Web20Hot!$G$14</c:f>
              <c:strCache>
                <c:ptCount val="1"/>
                <c:pt idx="0">
                  <c:v>人次</c:v>
                </c:pt>
              </c:strCache>
            </c:strRef>
          </c:tx>
          <c:spPr>
            <a:solidFill>
              <a:srgbClr val="4472C4"/>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Web20Hot!$G$15:$G$56</c:f>
            </c:numRef>
          </c:val>
          <c:extLst>
            <c:ext xmlns:c16="http://schemas.microsoft.com/office/drawing/2014/chart" uri="{C3380CC4-5D6E-409C-BE32-E72D297353CC}">
              <c16:uniqueId val="{00000004-E030-4385-AE02-05E597D8C907}"/>
            </c:ext>
          </c:extLst>
        </c:ser>
        <c:ser>
          <c:idx val="5"/>
          <c:order val="5"/>
          <c:tx>
            <c:strRef>
              <c:f>Web20Hot!$H$14</c:f>
              <c:strCache>
                <c:ptCount val="1"/>
                <c:pt idx="0">
                  <c:v>冊數</c:v>
                </c:pt>
              </c:strCache>
            </c:strRef>
          </c:tx>
          <c:spPr>
            <a:solidFill>
              <a:srgbClr val="70AD47"/>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Web20Hot!$H$15:$H$56</c:f>
            </c:numRef>
          </c:val>
          <c:extLst>
            <c:ext xmlns:c16="http://schemas.microsoft.com/office/drawing/2014/chart" uri="{C3380CC4-5D6E-409C-BE32-E72D297353CC}">
              <c16:uniqueId val="{00000005-E030-4385-AE02-05E597D8C907}"/>
            </c:ext>
          </c:extLst>
        </c:ser>
        <c:ser>
          <c:idx val="6"/>
          <c:order val="6"/>
          <c:tx>
            <c:strRef>
              <c:f>Web20Hot!$I$14</c:f>
              <c:strCache>
                <c:ptCount val="1"/>
                <c:pt idx="0">
                  <c:v>人次</c:v>
                </c:pt>
              </c:strCache>
            </c:strRef>
          </c:tx>
          <c:spPr>
            <a:solidFill>
              <a:schemeClr val="accent1">
                <a:lumMod val="60000"/>
              </a:schemeClr>
            </a:solidFill>
            <a:ln>
              <a:noFill/>
            </a:ln>
            <a:effectLst/>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Web20Hot!$I$15:$I$56</c:f>
            </c:numRef>
          </c:val>
          <c:extLst>
            <c:ext xmlns:c16="http://schemas.microsoft.com/office/drawing/2014/chart" uri="{C3380CC4-5D6E-409C-BE32-E72D297353CC}">
              <c16:uniqueId val="{00000006-E030-4385-AE02-05E597D8C907}"/>
            </c:ext>
          </c:extLst>
        </c:ser>
        <c:ser>
          <c:idx val="7"/>
          <c:order val="7"/>
          <c:tx>
            <c:strRef>
              <c:f>Web20Hot!$J$14</c:f>
              <c:strCache>
                <c:ptCount val="1"/>
                <c:pt idx="0">
                  <c:v>冊數</c:v>
                </c:pt>
              </c:strCache>
            </c:strRef>
          </c:tx>
          <c:spPr>
            <a:solidFill>
              <a:schemeClr val="accent2">
                <a:lumMod val="60000"/>
              </a:schemeClr>
            </a:solidFill>
            <a:ln>
              <a:noFill/>
            </a:ln>
            <a:effectLst/>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Web20Hot!$J$15:$J$56</c:f>
            </c:numRef>
          </c:val>
          <c:extLst>
            <c:ext xmlns:c16="http://schemas.microsoft.com/office/drawing/2014/chart" uri="{C3380CC4-5D6E-409C-BE32-E72D297353CC}">
              <c16:uniqueId val="{00000007-E030-4385-AE02-05E597D8C907}"/>
            </c:ext>
          </c:extLst>
        </c:ser>
        <c:ser>
          <c:idx val="8"/>
          <c:order val="8"/>
          <c:tx>
            <c:strRef>
              <c:f>Web20Hot!$K$14</c:f>
              <c:strCache>
                <c:ptCount val="1"/>
                <c:pt idx="0">
                  <c:v>人次</c:v>
                </c:pt>
              </c:strCache>
            </c:strRef>
          </c:tx>
          <c:spPr>
            <a:solidFill>
              <a:schemeClr val="accent3">
                <a:lumMod val="60000"/>
              </a:schemeClr>
            </a:solidFill>
            <a:ln>
              <a:noFill/>
            </a:ln>
            <a:effectLst/>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Web20Hot!$K$15:$K$56</c:f>
            </c:numRef>
          </c:val>
          <c:extLst>
            <c:ext xmlns:c16="http://schemas.microsoft.com/office/drawing/2014/chart" uri="{C3380CC4-5D6E-409C-BE32-E72D297353CC}">
              <c16:uniqueId val="{00000008-E030-4385-AE02-05E597D8C907}"/>
            </c:ext>
          </c:extLst>
        </c:ser>
        <c:ser>
          <c:idx val="9"/>
          <c:order val="9"/>
          <c:tx>
            <c:strRef>
              <c:f>Web20Hot!$L$14</c:f>
              <c:strCache>
                <c:ptCount val="1"/>
                <c:pt idx="0">
                  <c:v>冊數</c:v>
                </c:pt>
              </c:strCache>
            </c:strRef>
          </c:tx>
          <c:spPr>
            <a:solidFill>
              <a:schemeClr val="accent4">
                <a:lumMod val="60000"/>
              </a:schemeClr>
            </a:solidFill>
            <a:ln>
              <a:noFill/>
            </a:ln>
            <a:effectLst/>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Web20Hot!$L$15:$L$56</c:f>
            </c:numRef>
          </c:val>
          <c:extLst>
            <c:ext xmlns:c16="http://schemas.microsoft.com/office/drawing/2014/chart" uri="{C3380CC4-5D6E-409C-BE32-E72D297353CC}">
              <c16:uniqueId val="{00000009-E030-4385-AE02-05E597D8C907}"/>
            </c:ext>
          </c:extLst>
        </c:ser>
        <c:dLbls>
          <c:showLegendKey val="0"/>
          <c:showVal val="0"/>
          <c:showCatName val="0"/>
          <c:showSerName val="0"/>
          <c:showPercent val="0"/>
          <c:showBubbleSize val="0"/>
        </c:dLbls>
        <c:gapWidth val="75"/>
        <c:overlap val="40"/>
        <c:axId val="1643263551"/>
        <c:axId val="1"/>
      </c:barChart>
      <c:barChart>
        <c:barDir val="col"/>
        <c:grouping val="stacked"/>
        <c:varyColors val="0"/>
        <c:ser>
          <c:idx val="10"/>
          <c:order val="10"/>
          <c:tx>
            <c:strRef>
              <c:f>Web20Hot!$M$14</c:f>
              <c:strCache>
                <c:ptCount val="1"/>
                <c:pt idx="0">
                  <c:v>人次</c:v>
                </c:pt>
              </c:strCache>
            </c:strRef>
          </c:tx>
          <c:spPr>
            <a:solidFill>
              <a:schemeClr val="accent5">
                <a:lumMod val="60000"/>
              </a:schemeClr>
            </a:solidFill>
            <a:ln>
              <a:noFill/>
            </a:ln>
            <a:effectLst/>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Web20Hot!$M$15:$M$56</c:f>
              <c:numCache>
                <c:formatCode>General</c:formatCode>
                <c:ptCount val="17"/>
                <c:pt idx="0">
                  <c:v>162</c:v>
                </c:pt>
                <c:pt idx="1">
                  <c:v>78</c:v>
                </c:pt>
                <c:pt idx="2">
                  <c:v>15</c:v>
                </c:pt>
                <c:pt idx="3">
                  <c:v>6</c:v>
                </c:pt>
                <c:pt idx="4">
                  <c:v>48</c:v>
                </c:pt>
                <c:pt idx="5">
                  <c:v>17</c:v>
                </c:pt>
                <c:pt idx="6">
                  <c:v>66</c:v>
                </c:pt>
                <c:pt idx="7">
                  <c:v>38</c:v>
                </c:pt>
                <c:pt idx="8">
                  <c:v>82</c:v>
                </c:pt>
                <c:pt idx="9">
                  <c:v>27</c:v>
                </c:pt>
                <c:pt idx="10">
                  <c:v>104</c:v>
                </c:pt>
                <c:pt idx="11">
                  <c:v>9</c:v>
                </c:pt>
                <c:pt idx="12">
                  <c:v>84</c:v>
                </c:pt>
                <c:pt idx="13">
                  <c:v>18</c:v>
                </c:pt>
                <c:pt idx="14">
                  <c:v>37</c:v>
                </c:pt>
                <c:pt idx="15">
                  <c:v>15</c:v>
                </c:pt>
                <c:pt idx="16">
                  <c:v>19</c:v>
                </c:pt>
              </c:numCache>
            </c:numRef>
          </c:val>
          <c:extLst>
            <c:ext xmlns:c16="http://schemas.microsoft.com/office/drawing/2014/chart" uri="{C3380CC4-5D6E-409C-BE32-E72D297353CC}">
              <c16:uniqueId val="{0000000A-E030-4385-AE02-05E597D8C907}"/>
            </c:ext>
          </c:extLst>
        </c:ser>
        <c:ser>
          <c:idx val="11"/>
          <c:order val="11"/>
          <c:tx>
            <c:strRef>
              <c:f>Web20Hot!$N$14</c:f>
              <c:strCache>
                <c:ptCount val="1"/>
                <c:pt idx="0">
                  <c:v>冊數</c:v>
                </c:pt>
              </c:strCache>
            </c:strRef>
          </c:tx>
          <c:spPr>
            <a:solidFill>
              <a:srgbClr val="FFC000"/>
            </a:solidFill>
            <a:ln w="25400">
              <a:noFill/>
            </a:ln>
          </c:spPr>
          <c:invertIfNegative val="0"/>
          <c:cat>
            <c:strRef>
              <c:f>Web20Hot!$B$15:$B$56</c:f>
              <c:strCache>
                <c:ptCount val="17"/>
                <c:pt idx="0">
                  <c:v>體育</c:v>
                </c:pt>
                <c:pt idx="1">
                  <c:v>體育碩班</c:v>
                </c:pt>
                <c:pt idx="2">
                  <c:v>舞蹈</c:v>
                </c:pt>
                <c:pt idx="3">
                  <c:v>舞蹈碩班</c:v>
                </c:pt>
                <c:pt idx="4">
                  <c:v>競技</c:v>
                </c:pt>
                <c:pt idx="5">
                  <c:v>競技碩/博班</c:v>
                </c:pt>
                <c:pt idx="6">
                  <c:v>球類</c:v>
                </c:pt>
                <c:pt idx="7">
                  <c:v>技擊</c:v>
                </c:pt>
                <c:pt idx="8">
                  <c:v>休閒</c:v>
                </c:pt>
                <c:pt idx="9">
                  <c:v>休閒碩班</c:v>
                </c:pt>
                <c:pt idx="10">
                  <c:v>運健</c:v>
                </c:pt>
                <c:pt idx="11">
                  <c:v>運健碩班</c:v>
                </c:pt>
                <c:pt idx="12">
                  <c:v>運管</c:v>
                </c:pt>
                <c:pt idx="13">
                  <c:v>運管碩/博班</c:v>
                </c:pt>
                <c:pt idx="14">
                  <c:v>運傳</c:v>
                </c:pt>
                <c:pt idx="15">
                  <c:v>運傳碩班</c:v>
                </c:pt>
                <c:pt idx="16">
                  <c:v>進修教育中心</c:v>
                </c:pt>
              </c:strCache>
            </c:strRef>
          </c:cat>
          <c:val>
            <c:numRef>
              <c:f>Web20Hot!$N$15:$N$55</c:f>
              <c:numCache>
                <c:formatCode>General</c:formatCode>
                <c:ptCount val="17"/>
                <c:pt idx="0">
                  <c:v>385</c:v>
                </c:pt>
                <c:pt idx="1">
                  <c:v>217</c:v>
                </c:pt>
                <c:pt idx="2">
                  <c:v>28</c:v>
                </c:pt>
                <c:pt idx="3">
                  <c:v>20</c:v>
                </c:pt>
                <c:pt idx="4">
                  <c:v>181</c:v>
                </c:pt>
                <c:pt idx="5">
                  <c:v>23</c:v>
                </c:pt>
                <c:pt idx="6">
                  <c:v>157</c:v>
                </c:pt>
                <c:pt idx="7">
                  <c:v>69</c:v>
                </c:pt>
                <c:pt idx="8">
                  <c:v>233</c:v>
                </c:pt>
                <c:pt idx="9">
                  <c:v>38</c:v>
                </c:pt>
                <c:pt idx="10">
                  <c:v>195</c:v>
                </c:pt>
                <c:pt idx="11">
                  <c:v>43</c:v>
                </c:pt>
                <c:pt idx="12">
                  <c:v>316</c:v>
                </c:pt>
                <c:pt idx="13">
                  <c:v>45</c:v>
                </c:pt>
                <c:pt idx="14">
                  <c:v>98</c:v>
                </c:pt>
                <c:pt idx="15">
                  <c:v>43</c:v>
                </c:pt>
                <c:pt idx="16">
                  <c:v>55</c:v>
                </c:pt>
              </c:numCache>
            </c:numRef>
          </c:val>
          <c:extLst>
            <c:ext xmlns:c16="http://schemas.microsoft.com/office/drawing/2014/chart" uri="{C3380CC4-5D6E-409C-BE32-E72D297353CC}">
              <c16:uniqueId val="{0000000B-E030-4385-AE02-05E597D8C907}"/>
            </c:ext>
          </c:extLst>
        </c:ser>
        <c:dLbls>
          <c:showLegendKey val="0"/>
          <c:showVal val="0"/>
          <c:showCatName val="0"/>
          <c:showSerName val="0"/>
          <c:showPercent val="0"/>
          <c:showBubbleSize val="0"/>
        </c:dLbls>
        <c:gapWidth val="75"/>
        <c:overlap val="100"/>
        <c:axId val="1643263551"/>
        <c:axId val="1"/>
      </c:barChart>
      <c:catAx>
        <c:axId val="16432635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微軟正黑體" panose="020B0604030504040204" pitchFamily="34" charset="-120"/>
                <a:cs typeface="+mn-cs"/>
              </a:defRPr>
            </a:pPr>
            <a:endParaRPr lang="zh-TW"/>
          </a:p>
        </c:txPr>
        <c:crossAx val="1"/>
        <c:crosses val="autoZero"/>
        <c:auto val="1"/>
        <c:lblAlgn val="ctr"/>
        <c:lblOffset val="100"/>
        <c:noMultiLvlLbl val="0"/>
      </c:catAx>
      <c:valAx>
        <c:axId val="1"/>
        <c:scaling>
          <c:orientation val="minMax"/>
          <c:max val="600"/>
          <c:min val="0"/>
        </c:scaling>
        <c:delete val="0"/>
        <c:axPos val="l"/>
        <c:majorGridlines>
          <c:spPr>
            <a:ln w="9525" cap="flat" cmpd="sng" algn="ctr">
              <a:solidFill>
                <a:schemeClr val="bg1"/>
              </a:solidFill>
              <a:round/>
            </a:ln>
            <a:effectLst/>
          </c:spPr>
        </c:majorGridlines>
        <c:numFmt formatCode="General" sourceLinked="1"/>
        <c:majorTickMark val="none"/>
        <c:minorTickMark val="none"/>
        <c:tickLblPos val="nextTo"/>
        <c:txPr>
          <a:bodyPr rot="-60000000" vert="horz"/>
          <a:lstStyle/>
          <a:p>
            <a:pPr>
              <a:defRPr/>
            </a:pPr>
            <a:endParaRPr lang="zh-TW"/>
          </a:p>
        </c:txPr>
        <c:crossAx val="1643263551"/>
        <c:crosses val="autoZero"/>
        <c:crossBetween val="between"/>
        <c:majorUnit val="100"/>
      </c:valAx>
      <c:dTable>
        <c:showHorzBorder val="1"/>
        <c:showVertBorder val="1"/>
        <c:showOutline val="1"/>
        <c:showKeys val="1"/>
      </c:dTable>
      <c:spPr>
        <a:noFill/>
        <a:ln w="25400">
          <a:noFill/>
        </a:ln>
      </c:spPr>
    </c:plotArea>
    <c:legend>
      <c:legendPos val="r"/>
      <c:overlay val="0"/>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zh-TW"/>
    </a:p>
  </c:txPr>
  <c:externalData r:id="rId1">
    <c:autoUpdate val="0"/>
  </c:externalData>
</c:chartSpace>
</file>

<file path=ppt/diagrams/_rels/data1.xml.rels><?xml version="1.0" encoding="UTF-8" standalone="yes"?>
<Relationships xmlns="http://schemas.openxmlformats.org/package/2006/relationships"><Relationship Id="rId1" Type="http://schemas.openxmlformats.org/officeDocument/2006/relationships/hyperlink" Target="https://learn.microsoft.com/zh-tw/lifecyc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learn.microsoft.com/zh-tw/lifecycle/" TargetMode="Externa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7D9DA-C606-4FFA-A7CF-AA76BFA78CCC}"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zh-TW" altLang="en-US"/>
        </a:p>
      </dgm:t>
    </dgm:pt>
    <dgm:pt modelId="{284E6008-9F6E-48AE-A50C-F9A04831720E}">
      <dgm:prSet phldrT="[文字]"/>
      <dgm:spPr/>
      <dgm:t>
        <a:bodyPr/>
        <a:lstStyle/>
        <a:p>
          <a:r>
            <a:rPr lang="zh-TW" altLang="en-US" dirty="0">
              <a:latin typeface="微軟正黑體" panose="020B0604030504040204" pitchFamily="34" charset="-120"/>
              <a:ea typeface="微軟正黑體" panose="020B0604030504040204" pitchFamily="34" charset="-120"/>
            </a:rPr>
            <a:t>「常見」需更新軟體</a:t>
          </a:r>
        </a:p>
      </dgm:t>
    </dgm:pt>
    <dgm:pt modelId="{34D6F793-138E-4A8E-B09A-13847AE589C4}" type="parTrans" cxnId="{95EFBC67-CA71-4583-BDEB-EBF98DFDF782}">
      <dgm:prSet/>
      <dgm:spPr/>
      <dgm:t>
        <a:bodyPr/>
        <a:lstStyle/>
        <a:p>
          <a:endParaRPr lang="zh-TW" altLang="en-US"/>
        </a:p>
      </dgm:t>
    </dgm:pt>
    <dgm:pt modelId="{7C2F5AB3-8EE0-4B5A-B434-A95AC6A1E67E}" type="sibTrans" cxnId="{95EFBC67-CA71-4583-BDEB-EBF98DFDF782}">
      <dgm:prSet/>
      <dgm:spPr/>
      <dgm:t>
        <a:bodyPr/>
        <a:lstStyle/>
        <a:p>
          <a:endParaRPr lang="zh-TW" altLang="en-US"/>
        </a:p>
      </dgm:t>
    </dgm:pt>
    <dgm:pt modelId="{CB6505A6-CA8B-44AF-B661-679706B6BA7B}">
      <dgm:prSet phldrT="[文字]"/>
      <dgm:spPr/>
      <dgm:t>
        <a:bodyPr/>
        <a:lstStyle/>
        <a:p>
          <a:r>
            <a:rPr lang="en-US" altLang="en-US" dirty="0"/>
            <a:t>7zip</a:t>
          </a:r>
          <a:endParaRPr lang="zh-TW" altLang="en-US" dirty="0"/>
        </a:p>
      </dgm:t>
    </dgm:pt>
    <dgm:pt modelId="{A6E14182-8595-46E3-933D-C24C7BC8A85A}" type="parTrans" cxnId="{4A642C29-43E5-4F54-8B2D-565E163F65A9}">
      <dgm:prSet/>
      <dgm:spPr/>
      <dgm:t>
        <a:bodyPr/>
        <a:lstStyle/>
        <a:p>
          <a:endParaRPr lang="zh-TW" altLang="en-US"/>
        </a:p>
      </dgm:t>
    </dgm:pt>
    <dgm:pt modelId="{0E952683-4821-4596-A786-36C6D5CB367E}" type="sibTrans" cxnId="{4A642C29-43E5-4F54-8B2D-565E163F65A9}">
      <dgm:prSet/>
      <dgm:spPr/>
      <dgm:t>
        <a:bodyPr/>
        <a:lstStyle/>
        <a:p>
          <a:endParaRPr lang="zh-TW" altLang="en-US"/>
        </a:p>
      </dgm:t>
    </dgm:pt>
    <dgm:pt modelId="{4D29397A-B25D-471F-AAA7-9580E5CB02E7}">
      <dgm:prSet phldrT="[文字]"/>
      <dgm:spPr/>
      <dgm:t>
        <a:bodyPr/>
        <a:lstStyle/>
        <a:p>
          <a:r>
            <a:rPr lang="zh-TW" altLang="en-US" dirty="0">
              <a:latin typeface="微軟正黑體" panose="020B0604030504040204" pitchFamily="34" charset="-120"/>
              <a:ea typeface="微軟正黑體" panose="020B0604030504040204" pitchFamily="34" charset="-120"/>
            </a:rPr>
            <a:t>「常見」需汰舊換新軟體</a:t>
          </a:r>
        </a:p>
      </dgm:t>
    </dgm:pt>
    <dgm:pt modelId="{8675C133-B66A-4D87-BBC4-AE6E3757D82A}" type="parTrans" cxnId="{4A1CE111-7EA8-421E-B774-63B39A8958DE}">
      <dgm:prSet/>
      <dgm:spPr/>
      <dgm:t>
        <a:bodyPr/>
        <a:lstStyle/>
        <a:p>
          <a:endParaRPr lang="zh-TW" altLang="en-US"/>
        </a:p>
      </dgm:t>
    </dgm:pt>
    <dgm:pt modelId="{7FB95B8D-A2C0-40A2-AC7B-D0EC72513931}" type="sibTrans" cxnId="{4A1CE111-7EA8-421E-B774-63B39A8958DE}">
      <dgm:prSet/>
      <dgm:spPr/>
      <dgm:t>
        <a:bodyPr/>
        <a:lstStyle/>
        <a:p>
          <a:endParaRPr lang="zh-TW" altLang="en-US"/>
        </a:p>
      </dgm:t>
    </dgm:pt>
    <dgm:pt modelId="{AA234AF2-C7FA-4877-ABE9-FC6E3D7F6A0F}">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Windows 10</a:t>
          </a:r>
          <a:r>
            <a:rPr lang="zh-TW" altLang="en-US" dirty="0">
              <a:latin typeface="微軟正黑體" panose="020B0604030504040204" pitchFamily="34" charset="-120"/>
              <a:ea typeface="微軟正黑體" panose="020B0604030504040204" pitchFamily="34" charset="-120"/>
            </a:rPr>
            <a:t>及</a:t>
          </a:r>
          <a:r>
            <a:rPr lang="en-US" altLang="zh-TW" dirty="0">
              <a:latin typeface="微軟正黑體" panose="020B0604030504040204" pitchFamily="34" charset="-120"/>
              <a:ea typeface="微軟正黑體" panose="020B0604030504040204" pitchFamily="34" charset="-120"/>
            </a:rPr>
            <a:t>Windows 11 24H2 </a:t>
          </a:r>
          <a:r>
            <a:rPr lang="zh-TW" altLang="en-US" dirty="0">
              <a:latin typeface="微軟正黑體" panose="020B0604030504040204" pitchFamily="34" charset="-120"/>
              <a:ea typeface="微軟正黑體" panose="020B0604030504040204" pitchFamily="34" charset="-120"/>
            </a:rPr>
            <a:t>含以前</a:t>
          </a:r>
          <a:br>
            <a:rPr lang="en-US" altLang="zh-TW" dirty="0">
              <a:latin typeface="微軟正黑體" panose="020B0604030504040204" pitchFamily="34" charset="-120"/>
              <a:ea typeface="微軟正黑體" panose="020B0604030504040204" pitchFamily="34" charset="-120"/>
            </a:rPr>
          </a:br>
          <a:r>
            <a:rPr lang="en-US" altLang="zh-TW" dirty="0">
              <a:latin typeface="微軟正黑體" panose="020B0604030504040204" pitchFamily="34" charset="-120"/>
              <a:ea typeface="微軟正黑體" panose="020B0604030504040204" pitchFamily="34" charset="-120"/>
            </a:rPr>
            <a:t>(</a:t>
          </a:r>
          <a:r>
            <a:rPr lang="zh-TW" altLang="en-US" dirty="0">
              <a:latin typeface="微軟正黑體" panose="020B0604030504040204" pitchFamily="34" charset="-120"/>
              <a:ea typeface="微軟正黑體" panose="020B0604030504040204" pitchFamily="34" charset="-120"/>
            </a:rPr>
            <a:t>微軟產品可參考：</a:t>
          </a:r>
          <a:r>
            <a:rPr lang="en-US" dirty="0">
              <a:latin typeface="微軟正黑體" panose="020B0604030504040204" pitchFamily="34" charset="-120"/>
              <a:ea typeface="微軟正黑體" panose="020B0604030504040204" pitchFamily="34" charset="-120"/>
              <a:hlinkClick xmlns:r="http://schemas.openxmlformats.org/officeDocument/2006/relationships" r:id="rId1"/>
            </a:rPr>
            <a:t>Microsoft </a:t>
          </a:r>
          <a:r>
            <a:rPr lang="zh-TW" altLang="en-US" dirty="0">
              <a:latin typeface="微軟正黑體" panose="020B0604030504040204" pitchFamily="34" charset="-120"/>
              <a:ea typeface="微軟正黑體" panose="020B0604030504040204" pitchFamily="34" charset="-120"/>
              <a:hlinkClick xmlns:r="http://schemas.openxmlformats.org/officeDocument/2006/relationships" r:id="rId1"/>
            </a:rPr>
            <a:t>週期原則 </a:t>
          </a:r>
          <a:r>
            <a:rPr lang="en-US" altLang="zh-TW" dirty="0">
              <a:latin typeface="微軟正黑體" panose="020B0604030504040204" pitchFamily="34" charset="-120"/>
              <a:ea typeface="微軟正黑體" panose="020B0604030504040204" pitchFamily="34" charset="-120"/>
              <a:hlinkClick xmlns:r="http://schemas.openxmlformats.org/officeDocument/2006/relationships" r:id="rId1"/>
            </a:rPr>
            <a:t>| </a:t>
          </a:r>
          <a:r>
            <a:rPr lang="en-US" dirty="0">
              <a:latin typeface="微軟正黑體" panose="020B0604030504040204" pitchFamily="34" charset="-120"/>
              <a:ea typeface="微軟正黑體" panose="020B0604030504040204" pitchFamily="34" charset="-120"/>
              <a:hlinkClick xmlns:r="http://schemas.openxmlformats.org/officeDocument/2006/relationships" r:id="rId1"/>
            </a:rPr>
            <a:t>Microsoft Learn</a:t>
          </a:r>
          <a:r>
            <a:rPr lang="en-US" altLang="zh-TW" dirty="0">
              <a:latin typeface="微軟正黑體" panose="020B0604030504040204" pitchFamily="34" charset="-120"/>
              <a:ea typeface="微軟正黑體" panose="020B0604030504040204" pitchFamily="34" charset="-120"/>
            </a:rPr>
            <a:t>)</a:t>
          </a:r>
          <a:endParaRPr lang="zh-TW" altLang="en-US" dirty="0">
            <a:latin typeface="微軟正黑體" panose="020B0604030504040204" pitchFamily="34" charset="-120"/>
            <a:ea typeface="微軟正黑體" panose="020B0604030504040204" pitchFamily="34" charset="-120"/>
          </a:endParaRPr>
        </a:p>
      </dgm:t>
    </dgm:pt>
    <dgm:pt modelId="{8B99F930-3C5E-4D2C-812B-E45BC166C122}" type="parTrans" cxnId="{C648E5CD-1406-409C-B99F-BFA6BAEC7989}">
      <dgm:prSet/>
      <dgm:spPr/>
      <dgm:t>
        <a:bodyPr/>
        <a:lstStyle/>
        <a:p>
          <a:endParaRPr lang="zh-TW" altLang="en-US"/>
        </a:p>
      </dgm:t>
    </dgm:pt>
    <dgm:pt modelId="{1AE158CC-2FDB-4198-A98D-C5D3B61D1FC8}" type="sibTrans" cxnId="{C648E5CD-1406-409C-B99F-BFA6BAEC7989}">
      <dgm:prSet/>
      <dgm:spPr/>
      <dgm:t>
        <a:bodyPr/>
        <a:lstStyle/>
        <a:p>
          <a:endParaRPr lang="zh-TW" altLang="en-US"/>
        </a:p>
      </dgm:t>
    </dgm:pt>
    <dgm:pt modelId="{6DAA07A3-6095-4CF8-A343-18E9FD899B4B}">
      <dgm:prSet phldrT="[文字]"/>
      <dgm:spPr/>
      <dgm:t>
        <a:bodyPr/>
        <a:lstStyle/>
        <a:p>
          <a:r>
            <a:rPr lang="zh-TW" altLang="en-US" dirty="0">
              <a:latin typeface="微軟正黑體" panose="020B0604030504040204" pitchFamily="34" charset="-120"/>
              <a:ea typeface="微軟正黑體" panose="020B0604030504040204" pitchFamily="34" charset="-120"/>
            </a:rPr>
            <a:t>不得安裝軟體</a:t>
          </a:r>
        </a:p>
      </dgm:t>
    </dgm:pt>
    <dgm:pt modelId="{E3671F86-4261-4303-A839-3049276D4541}" type="parTrans" cxnId="{12BEA29A-B8C7-4FF1-A13E-6192AFA3807F}">
      <dgm:prSet/>
      <dgm:spPr/>
      <dgm:t>
        <a:bodyPr/>
        <a:lstStyle/>
        <a:p>
          <a:endParaRPr lang="zh-TW" altLang="en-US"/>
        </a:p>
      </dgm:t>
    </dgm:pt>
    <dgm:pt modelId="{D0DC8DC4-D174-4AF4-A4CB-799EBBB50BB7}" type="sibTrans" cxnId="{12BEA29A-B8C7-4FF1-A13E-6192AFA3807F}">
      <dgm:prSet/>
      <dgm:spPr/>
      <dgm:t>
        <a:bodyPr/>
        <a:lstStyle/>
        <a:p>
          <a:endParaRPr lang="zh-TW" altLang="en-US"/>
        </a:p>
      </dgm:t>
    </dgm:pt>
    <dgm:pt modelId="{87E28198-8C9D-4874-8BA3-C80D5223B705}">
      <dgm:prSet phldrT="[文字]"/>
      <dgm:spPr/>
      <dgm:t>
        <a:bodyPr/>
        <a:lstStyle/>
        <a:p>
          <a:r>
            <a:rPr lang="zh-TW" altLang="en-US" dirty="0">
              <a:latin typeface="微軟正黑體" panose="020B0604030504040204" pitchFamily="34" charset="-120"/>
              <a:ea typeface="微軟正黑體" panose="020B0604030504040204" pitchFamily="34" charset="-120"/>
            </a:rPr>
            <a:t>遊戲軟體等非公務用軟體</a:t>
          </a:r>
        </a:p>
      </dgm:t>
    </dgm:pt>
    <dgm:pt modelId="{5F3B61C5-7405-4413-BCAF-07DE8C6D3DD7}" type="parTrans" cxnId="{E69F7624-DAE1-40D4-89E1-C30626E9952A}">
      <dgm:prSet/>
      <dgm:spPr/>
      <dgm:t>
        <a:bodyPr/>
        <a:lstStyle/>
        <a:p>
          <a:endParaRPr lang="zh-TW" altLang="en-US"/>
        </a:p>
      </dgm:t>
    </dgm:pt>
    <dgm:pt modelId="{BEAC0C02-F569-4CCA-B681-14A854E77288}" type="sibTrans" cxnId="{E69F7624-DAE1-40D4-89E1-C30626E9952A}">
      <dgm:prSet/>
      <dgm:spPr/>
      <dgm:t>
        <a:bodyPr/>
        <a:lstStyle/>
        <a:p>
          <a:endParaRPr lang="zh-TW" altLang="en-US"/>
        </a:p>
      </dgm:t>
    </dgm:pt>
    <dgm:pt modelId="{DCE28019-B4AF-4985-AD50-62AE1FFFA96E}">
      <dgm:prSet/>
      <dgm:spPr/>
      <dgm:t>
        <a:bodyPr/>
        <a:lstStyle/>
        <a:p>
          <a:r>
            <a:rPr lang="en-US" altLang="en-US" dirty="0"/>
            <a:t>Mozilla Firefox</a:t>
          </a:r>
          <a:endParaRPr lang="zh-TW" altLang="en-US" dirty="0"/>
        </a:p>
      </dgm:t>
    </dgm:pt>
    <dgm:pt modelId="{49B0DDA9-6991-410B-B31E-A01042B422F6}" type="parTrans" cxnId="{5F6B512D-785E-42D1-9F47-456E2B8E4121}">
      <dgm:prSet/>
      <dgm:spPr/>
      <dgm:t>
        <a:bodyPr/>
        <a:lstStyle/>
        <a:p>
          <a:endParaRPr lang="zh-TW" altLang="en-US"/>
        </a:p>
      </dgm:t>
    </dgm:pt>
    <dgm:pt modelId="{25446129-ABBE-4DD0-B5FE-751E00CF1788}" type="sibTrans" cxnId="{5F6B512D-785E-42D1-9F47-456E2B8E4121}">
      <dgm:prSet/>
      <dgm:spPr/>
      <dgm:t>
        <a:bodyPr/>
        <a:lstStyle/>
        <a:p>
          <a:endParaRPr lang="zh-TW" altLang="en-US"/>
        </a:p>
      </dgm:t>
    </dgm:pt>
    <dgm:pt modelId="{6DEA30D4-676D-461D-8F96-0D3F90B91E85}">
      <dgm:prSet/>
      <dgm:spPr/>
      <dgm:t>
        <a:bodyPr/>
        <a:lstStyle/>
        <a:p>
          <a:r>
            <a:rPr lang="en-US" altLang="en-US" dirty="0"/>
            <a:t>Adobe Acrobat Reader</a:t>
          </a:r>
          <a:endParaRPr lang="zh-TW" altLang="en-US" dirty="0"/>
        </a:p>
      </dgm:t>
    </dgm:pt>
    <dgm:pt modelId="{A4388F23-B59A-43C1-9B54-AB2EAA0A22BA}" type="parTrans" cxnId="{A598C4A2-A312-4F7F-849E-6478E0947698}">
      <dgm:prSet/>
      <dgm:spPr/>
      <dgm:t>
        <a:bodyPr/>
        <a:lstStyle/>
        <a:p>
          <a:endParaRPr lang="zh-TW" altLang="en-US"/>
        </a:p>
      </dgm:t>
    </dgm:pt>
    <dgm:pt modelId="{7DA0FA8A-BAC5-4459-9951-1901C39332BA}" type="sibTrans" cxnId="{A598C4A2-A312-4F7F-849E-6478E0947698}">
      <dgm:prSet/>
      <dgm:spPr/>
      <dgm:t>
        <a:bodyPr/>
        <a:lstStyle/>
        <a:p>
          <a:endParaRPr lang="zh-TW" altLang="en-US"/>
        </a:p>
      </dgm:t>
    </dgm:pt>
    <dgm:pt modelId="{32D9021B-6C76-43BC-ADFA-A03D15B24B8B}">
      <dgm:prSet/>
      <dgm:spPr/>
      <dgm:t>
        <a:bodyPr/>
        <a:lstStyle/>
        <a:p>
          <a:r>
            <a:rPr lang="en-US" altLang="en-US" dirty="0"/>
            <a:t>LibreOffice</a:t>
          </a:r>
          <a:endParaRPr lang="zh-TW" altLang="en-US" dirty="0"/>
        </a:p>
      </dgm:t>
    </dgm:pt>
    <dgm:pt modelId="{F0EAEDB0-E9A4-41A8-AAB1-42D057396FA1}" type="parTrans" cxnId="{D52C87D3-1A9D-49AD-AA0B-C3533BE42CBE}">
      <dgm:prSet/>
      <dgm:spPr/>
      <dgm:t>
        <a:bodyPr/>
        <a:lstStyle/>
        <a:p>
          <a:endParaRPr lang="zh-TW" altLang="en-US"/>
        </a:p>
      </dgm:t>
    </dgm:pt>
    <dgm:pt modelId="{BEF0EB2F-0480-4498-AA00-8A61A217A193}" type="sibTrans" cxnId="{D52C87D3-1A9D-49AD-AA0B-C3533BE42CBE}">
      <dgm:prSet/>
      <dgm:spPr/>
      <dgm:t>
        <a:bodyPr/>
        <a:lstStyle/>
        <a:p>
          <a:endParaRPr lang="zh-TW" altLang="en-US"/>
        </a:p>
      </dgm:t>
    </dgm:pt>
    <dgm:pt modelId="{7D3AEC9E-87B8-4206-85E0-D2F26FCE3A22}">
      <dgm:prSet/>
      <dgm:spPr/>
      <dgm:t>
        <a:bodyPr/>
        <a:lstStyle/>
        <a:p>
          <a:r>
            <a:rPr lang="en-US" altLang="en-US" dirty="0"/>
            <a:t>iTunes</a:t>
          </a:r>
          <a:endParaRPr lang="zh-TW" altLang="en-US" dirty="0"/>
        </a:p>
      </dgm:t>
    </dgm:pt>
    <dgm:pt modelId="{5ED38BFC-AEEE-4564-9EF8-5C8F58A92839}" type="parTrans" cxnId="{F7FD0599-7F47-40E4-980C-A10BB15FA41C}">
      <dgm:prSet/>
      <dgm:spPr/>
      <dgm:t>
        <a:bodyPr/>
        <a:lstStyle/>
        <a:p>
          <a:endParaRPr lang="zh-TW" altLang="en-US"/>
        </a:p>
      </dgm:t>
    </dgm:pt>
    <dgm:pt modelId="{FCBE2C8C-B57D-4232-913F-85260E62CDB6}" type="sibTrans" cxnId="{F7FD0599-7F47-40E4-980C-A10BB15FA41C}">
      <dgm:prSet/>
      <dgm:spPr/>
      <dgm:t>
        <a:bodyPr/>
        <a:lstStyle/>
        <a:p>
          <a:endParaRPr lang="zh-TW" altLang="en-US"/>
        </a:p>
      </dgm:t>
    </dgm:pt>
    <dgm:pt modelId="{2004DFFD-CEA7-4D00-895B-20BFA814800D}">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MS Office 2019</a:t>
          </a:r>
          <a:r>
            <a:rPr lang="zh-TW" altLang="en-US" dirty="0">
              <a:latin typeface="微軟正黑體" panose="020B0604030504040204" pitchFamily="34" charset="-120"/>
              <a:ea typeface="微軟正黑體" panose="020B0604030504040204" pitchFamily="34" charset="-120"/>
            </a:rPr>
            <a:t>含以前</a:t>
          </a:r>
        </a:p>
      </dgm:t>
    </dgm:pt>
    <dgm:pt modelId="{5DCC6232-CCDC-422C-9DE1-A0DA50E4DB44}" type="parTrans" cxnId="{E83F5A3C-094B-44B9-A861-B71D18285733}">
      <dgm:prSet/>
      <dgm:spPr/>
      <dgm:t>
        <a:bodyPr/>
        <a:lstStyle/>
        <a:p>
          <a:endParaRPr lang="zh-TW" altLang="en-US"/>
        </a:p>
      </dgm:t>
    </dgm:pt>
    <dgm:pt modelId="{281317AC-85E4-4E22-8957-0C86D24F3432}" type="sibTrans" cxnId="{E83F5A3C-094B-44B9-A861-B71D18285733}">
      <dgm:prSet/>
      <dgm:spPr/>
      <dgm:t>
        <a:bodyPr/>
        <a:lstStyle/>
        <a:p>
          <a:endParaRPr lang="zh-TW" altLang="en-US"/>
        </a:p>
      </dgm:t>
    </dgm:pt>
    <dgm:pt modelId="{B4616A27-7765-4894-8090-FD9D2DD6AA82}">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Java 21</a:t>
          </a:r>
          <a:r>
            <a:rPr lang="zh-TW" altLang="en-US" dirty="0">
              <a:latin typeface="微軟正黑體" panose="020B0604030504040204" pitchFamily="34" charset="-120"/>
              <a:ea typeface="微軟正黑體" panose="020B0604030504040204" pitchFamily="34" charset="-120"/>
            </a:rPr>
            <a:t>含以前</a:t>
          </a:r>
        </a:p>
      </dgm:t>
    </dgm:pt>
    <dgm:pt modelId="{9C39BF42-EE9D-4F71-BF02-CC3A067887F5}" type="parTrans" cxnId="{7B99BBE4-E65E-4D6B-A5DD-C31538E84CA5}">
      <dgm:prSet/>
      <dgm:spPr/>
      <dgm:t>
        <a:bodyPr/>
        <a:lstStyle/>
        <a:p>
          <a:endParaRPr lang="zh-TW" altLang="en-US"/>
        </a:p>
      </dgm:t>
    </dgm:pt>
    <dgm:pt modelId="{C58FFB3B-17FD-4089-8282-1ECDBA744947}" type="sibTrans" cxnId="{7B99BBE4-E65E-4D6B-A5DD-C31538E84CA5}">
      <dgm:prSet/>
      <dgm:spPr/>
      <dgm:t>
        <a:bodyPr/>
        <a:lstStyle/>
        <a:p>
          <a:endParaRPr lang="zh-TW" altLang="en-US"/>
        </a:p>
      </dgm:t>
    </dgm:pt>
    <dgm:pt modelId="{AF4B40E6-1880-4884-80A9-266B114178D3}">
      <dgm:prSet phldrT="[文字]"/>
      <dgm:spPr/>
      <dgm:t>
        <a:bodyPr/>
        <a:lstStyle/>
        <a:p>
          <a:r>
            <a:rPr lang="zh-TW" altLang="en-US" dirty="0">
              <a:latin typeface="微軟正黑體" panose="020B0604030504040204" pitchFamily="34" charset="-120"/>
              <a:ea typeface="微軟正黑體" panose="020B0604030504040204" pitchFamily="34" charset="-120"/>
            </a:rPr>
            <a:t>大陸製軟體（如</a:t>
          </a:r>
          <a:r>
            <a:rPr lang="en-US" altLang="zh-TW" dirty="0">
              <a:latin typeface="微軟正黑體" panose="020B0604030504040204" pitchFamily="34" charset="-120"/>
              <a:ea typeface="微軟正黑體" panose="020B0604030504040204" pitchFamily="34" charset="-120"/>
            </a:rPr>
            <a:t>Foxit</a:t>
          </a:r>
          <a:r>
            <a:rPr lang="zh-TW" altLang="en-US" dirty="0">
              <a:latin typeface="微軟正黑體" panose="020B0604030504040204" pitchFamily="34" charset="-120"/>
              <a:ea typeface="微軟正黑體" panose="020B0604030504040204" pitchFamily="34" charset="-120"/>
            </a:rPr>
            <a:t>、</a:t>
          </a:r>
          <a:r>
            <a:rPr lang="en-US" altLang="en-US" dirty="0">
              <a:latin typeface="微軟正黑體" panose="020B0604030504040204" pitchFamily="34" charset="-120"/>
              <a:ea typeface="微軟正黑體" panose="020B0604030504040204" pitchFamily="34" charset="-120"/>
            </a:rPr>
            <a:t>Zoom</a:t>
          </a:r>
          <a:r>
            <a:rPr lang="zh-TW" altLang="en-US" dirty="0">
              <a:latin typeface="微軟正黑體" panose="020B0604030504040204" pitchFamily="34" charset="-120"/>
              <a:ea typeface="微軟正黑體" panose="020B0604030504040204" pitchFamily="34" charset="-120"/>
            </a:rPr>
            <a:t>、千千靜聽、愛思助手、水星無線網卡產品、阿里旺旺、剪映、光影魔術手、雷電模擬器、射手影音播放器、小龎等）</a:t>
          </a:r>
        </a:p>
      </dgm:t>
    </dgm:pt>
    <dgm:pt modelId="{F4463D43-46E9-4212-9674-82B78BA9BA65}" type="parTrans" cxnId="{E4C30772-8E9F-4414-98DB-29B8C7D7B7FD}">
      <dgm:prSet/>
      <dgm:spPr/>
      <dgm:t>
        <a:bodyPr/>
        <a:lstStyle/>
        <a:p>
          <a:endParaRPr lang="zh-TW" altLang="en-US"/>
        </a:p>
      </dgm:t>
    </dgm:pt>
    <dgm:pt modelId="{5BE73798-BCCA-4EF2-B0C0-7C4C1A3197D6}" type="sibTrans" cxnId="{E4C30772-8E9F-4414-98DB-29B8C7D7B7FD}">
      <dgm:prSet/>
      <dgm:spPr/>
      <dgm:t>
        <a:bodyPr/>
        <a:lstStyle/>
        <a:p>
          <a:endParaRPr lang="zh-TW" altLang="en-US"/>
        </a:p>
      </dgm:t>
    </dgm:pt>
    <dgm:pt modelId="{D6EB7F73-2870-4111-A220-D9F6D1D0F64D}">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Windows Server 2022</a:t>
          </a:r>
          <a:r>
            <a:rPr lang="zh-TW" altLang="en-US" dirty="0">
              <a:latin typeface="微軟正黑體" panose="020B0604030504040204" pitchFamily="34" charset="-120"/>
              <a:ea typeface="微軟正黑體" panose="020B0604030504040204" pitchFamily="34" charset="-120"/>
            </a:rPr>
            <a:t>含以前</a:t>
          </a:r>
        </a:p>
      </dgm:t>
    </dgm:pt>
    <dgm:pt modelId="{52CC921F-3898-4D7E-BB93-4B1DB094165F}" type="parTrans" cxnId="{4D5AD127-BE0F-4641-824C-B36A3F088F33}">
      <dgm:prSet/>
      <dgm:spPr/>
      <dgm:t>
        <a:bodyPr/>
        <a:lstStyle/>
        <a:p>
          <a:endParaRPr lang="zh-TW" altLang="en-US"/>
        </a:p>
      </dgm:t>
    </dgm:pt>
    <dgm:pt modelId="{72F22713-67F8-4697-AB2A-2663B544305A}" type="sibTrans" cxnId="{4D5AD127-BE0F-4641-824C-B36A3F088F33}">
      <dgm:prSet/>
      <dgm:spPr/>
      <dgm:t>
        <a:bodyPr/>
        <a:lstStyle/>
        <a:p>
          <a:endParaRPr lang="zh-TW" altLang="en-US"/>
        </a:p>
      </dgm:t>
    </dgm:pt>
    <dgm:pt modelId="{AAF29B8B-B326-4F68-8F63-D336312CBE91}">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SQL Server 2016</a:t>
          </a:r>
          <a:r>
            <a:rPr lang="zh-TW" altLang="en-US" dirty="0">
              <a:latin typeface="微軟正黑體" panose="020B0604030504040204" pitchFamily="34" charset="-120"/>
              <a:ea typeface="微軟正黑體" panose="020B0604030504040204" pitchFamily="34" charset="-120"/>
            </a:rPr>
            <a:t>含以前</a:t>
          </a:r>
        </a:p>
      </dgm:t>
    </dgm:pt>
    <dgm:pt modelId="{6DB33AB6-5A03-4E26-BAF0-6624F84C213F}" type="parTrans" cxnId="{8C7BD493-D5AA-4BD3-8586-8CD3C62CCADF}">
      <dgm:prSet/>
      <dgm:spPr/>
      <dgm:t>
        <a:bodyPr/>
        <a:lstStyle/>
        <a:p>
          <a:endParaRPr lang="zh-TW" altLang="en-US"/>
        </a:p>
      </dgm:t>
    </dgm:pt>
    <dgm:pt modelId="{2602B29E-3A27-4E17-ADBC-9F54F4C37E02}" type="sibTrans" cxnId="{8C7BD493-D5AA-4BD3-8586-8CD3C62CCADF}">
      <dgm:prSet/>
      <dgm:spPr/>
      <dgm:t>
        <a:bodyPr/>
        <a:lstStyle/>
        <a:p>
          <a:endParaRPr lang="zh-TW" altLang="en-US"/>
        </a:p>
      </dgm:t>
    </dgm:pt>
    <dgm:pt modelId="{D91F8476-2E29-4FBC-84F9-E65C77F540DB}">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QuickTime</a:t>
          </a:r>
          <a:endParaRPr lang="zh-TW" altLang="en-US" dirty="0">
            <a:latin typeface="微軟正黑體" panose="020B0604030504040204" pitchFamily="34" charset="-120"/>
            <a:ea typeface="微軟正黑體" panose="020B0604030504040204" pitchFamily="34" charset="-120"/>
          </a:endParaRPr>
        </a:p>
      </dgm:t>
    </dgm:pt>
    <dgm:pt modelId="{3A6535EA-DAD8-491E-AF46-BF2EDCFEEAA2}" type="parTrans" cxnId="{882A6D10-80CD-4AFE-A9FF-C0F46B86E02A}">
      <dgm:prSet/>
      <dgm:spPr/>
      <dgm:t>
        <a:bodyPr/>
        <a:lstStyle/>
        <a:p>
          <a:endParaRPr lang="zh-TW" altLang="en-US"/>
        </a:p>
      </dgm:t>
    </dgm:pt>
    <dgm:pt modelId="{C69BC550-BC91-4AAC-B605-BB3C2B269C03}" type="sibTrans" cxnId="{882A6D10-80CD-4AFE-A9FF-C0F46B86E02A}">
      <dgm:prSet/>
      <dgm:spPr/>
      <dgm:t>
        <a:bodyPr/>
        <a:lstStyle/>
        <a:p>
          <a:endParaRPr lang="zh-TW" altLang="en-US"/>
        </a:p>
      </dgm:t>
    </dgm:pt>
    <dgm:pt modelId="{5A1FA88E-84D7-4E6D-8FCF-6CBF600E389C}">
      <dgm:prSet phldrT="[文字]"/>
      <dgm:spPr/>
      <dgm:t>
        <a:bodyPr/>
        <a:lstStyle/>
        <a:p>
          <a:pPr>
            <a:lnSpc>
              <a:spcPct val="100000"/>
            </a:lnSpc>
            <a:spcAft>
              <a:spcPts val="0"/>
            </a:spcAft>
          </a:pPr>
          <a:r>
            <a:rPr lang="en-US" altLang="zh-TW" dirty="0">
              <a:latin typeface="微軟正黑體" panose="020B0604030504040204" pitchFamily="34" charset="-120"/>
              <a:ea typeface="微軟正黑體" panose="020B0604030504040204" pitchFamily="34" charset="-120"/>
            </a:rPr>
            <a:t>Adobe</a:t>
          </a:r>
          <a:r>
            <a:rPr lang="zh-TW" altLang="en-US" dirty="0">
              <a:latin typeface="微軟正黑體" panose="020B0604030504040204" pitchFamily="34" charset="-120"/>
              <a:ea typeface="微軟正黑體" panose="020B0604030504040204" pitchFamily="34" charset="-120"/>
            </a:rPr>
            <a:t>各系列不再更新之軟體</a:t>
          </a:r>
        </a:p>
      </dgm:t>
    </dgm:pt>
    <dgm:pt modelId="{AF78F8BA-7C33-4037-A940-DC48BE605342}" type="parTrans" cxnId="{1DAF3088-CE8C-4C90-8BC2-19CD12942D8B}">
      <dgm:prSet/>
      <dgm:spPr/>
      <dgm:t>
        <a:bodyPr/>
        <a:lstStyle/>
        <a:p>
          <a:endParaRPr lang="zh-TW" altLang="en-US"/>
        </a:p>
      </dgm:t>
    </dgm:pt>
    <dgm:pt modelId="{569C9EA5-584D-4CD4-A73E-D6E807C1B500}" type="sibTrans" cxnId="{1DAF3088-CE8C-4C90-8BC2-19CD12942D8B}">
      <dgm:prSet/>
      <dgm:spPr/>
      <dgm:t>
        <a:bodyPr/>
        <a:lstStyle/>
        <a:p>
          <a:endParaRPr lang="zh-TW" altLang="en-US"/>
        </a:p>
      </dgm:t>
    </dgm:pt>
    <dgm:pt modelId="{A9B5BC68-EA52-419B-87B5-570309B46D44}">
      <dgm:prSet phldrT="[文字]"/>
      <dgm:spPr/>
      <dgm:t>
        <a:bodyPr/>
        <a:lstStyle/>
        <a:p>
          <a:r>
            <a:rPr lang="en-US" altLang="zh-TW" dirty="0"/>
            <a:t>Chrome</a:t>
          </a:r>
          <a:endParaRPr lang="zh-TW" altLang="en-US" dirty="0"/>
        </a:p>
      </dgm:t>
    </dgm:pt>
    <dgm:pt modelId="{775DC657-E866-425D-957C-5899E63B565F}" type="parTrans" cxnId="{3729942B-EB4E-4566-BEBD-F3B9B4B94E6C}">
      <dgm:prSet/>
      <dgm:spPr/>
      <dgm:t>
        <a:bodyPr/>
        <a:lstStyle/>
        <a:p>
          <a:endParaRPr lang="zh-TW" altLang="en-US"/>
        </a:p>
      </dgm:t>
    </dgm:pt>
    <dgm:pt modelId="{036B6648-179A-4FB2-86C1-87111B69509A}" type="sibTrans" cxnId="{3729942B-EB4E-4566-BEBD-F3B9B4B94E6C}">
      <dgm:prSet/>
      <dgm:spPr/>
      <dgm:t>
        <a:bodyPr/>
        <a:lstStyle/>
        <a:p>
          <a:endParaRPr lang="zh-TW" altLang="en-US"/>
        </a:p>
      </dgm:t>
    </dgm:pt>
    <dgm:pt modelId="{53D73D8D-B384-4C69-A672-E6B551AAA35C}">
      <dgm:prSet phldrT="[文字]"/>
      <dgm:spPr/>
      <dgm:t>
        <a:bodyPr/>
        <a:lstStyle/>
        <a:p>
          <a:r>
            <a:rPr lang="en-US" altLang="zh-TW" dirty="0"/>
            <a:t>Edge</a:t>
          </a:r>
          <a:endParaRPr lang="zh-TW" altLang="en-US" dirty="0"/>
        </a:p>
      </dgm:t>
    </dgm:pt>
    <dgm:pt modelId="{3229FE72-C6B2-4C8D-A6FC-0EC14CF3F66E}" type="parTrans" cxnId="{420BA775-DDCA-416F-ADC1-4F21F2770DD5}">
      <dgm:prSet/>
      <dgm:spPr/>
      <dgm:t>
        <a:bodyPr/>
        <a:lstStyle/>
        <a:p>
          <a:endParaRPr lang="zh-TW" altLang="en-US"/>
        </a:p>
      </dgm:t>
    </dgm:pt>
    <dgm:pt modelId="{54424441-34F8-41FF-A2B1-3A415A2A80D4}" type="sibTrans" cxnId="{420BA775-DDCA-416F-ADC1-4F21F2770DD5}">
      <dgm:prSet/>
      <dgm:spPr/>
      <dgm:t>
        <a:bodyPr/>
        <a:lstStyle/>
        <a:p>
          <a:endParaRPr lang="zh-TW" altLang="en-US"/>
        </a:p>
      </dgm:t>
    </dgm:pt>
    <dgm:pt modelId="{BBF38078-3FCB-4401-9A92-62AF84EEF846}" type="pres">
      <dgm:prSet presAssocID="{77C7D9DA-C606-4FFA-A7CF-AA76BFA78CCC}" presName="linear" presStyleCnt="0">
        <dgm:presLayoutVars>
          <dgm:dir/>
          <dgm:animLvl val="lvl"/>
          <dgm:resizeHandles val="exact"/>
        </dgm:presLayoutVars>
      </dgm:prSet>
      <dgm:spPr/>
    </dgm:pt>
    <dgm:pt modelId="{CE41908E-B2EE-43E9-8FB3-D6F06F98ACAD}" type="pres">
      <dgm:prSet presAssocID="{284E6008-9F6E-48AE-A50C-F9A04831720E}" presName="parentLin" presStyleCnt="0"/>
      <dgm:spPr/>
    </dgm:pt>
    <dgm:pt modelId="{24F8E33B-501D-43B2-91AA-848B1704F186}" type="pres">
      <dgm:prSet presAssocID="{284E6008-9F6E-48AE-A50C-F9A04831720E}" presName="parentLeftMargin" presStyleLbl="node1" presStyleIdx="0" presStyleCnt="3"/>
      <dgm:spPr/>
    </dgm:pt>
    <dgm:pt modelId="{8F8674EB-64DE-4866-8157-60DAE36E9B9F}" type="pres">
      <dgm:prSet presAssocID="{284E6008-9F6E-48AE-A50C-F9A04831720E}" presName="parentText" presStyleLbl="node1" presStyleIdx="0" presStyleCnt="3">
        <dgm:presLayoutVars>
          <dgm:chMax val="0"/>
          <dgm:bulletEnabled val="1"/>
        </dgm:presLayoutVars>
      </dgm:prSet>
      <dgm:spPr/>
    </dgm:pt>
    <dgm:pt modelId="{C58B3C45-013B-4DDE-BD22-3F2408B6C0B7}" type="pres">
      <dgm:prSet presAssocID="{284E6008-9F6E-48AE-A50C-F9A04831720E}" presName="negativeSpace" presStyleCnt="0"/>
      <dgm:spPr/>
    </dgm:pt>
    <dgm:pt modelId="{A5082404-669E-4991-A01A-8DDD9BFEC43D}" type="pres">
      <dgm:prSet presAssocID="{284E6008-9F6E-48AE-A50C-F9A04831720E}" presName="childText" presStyleLbl="conFgAcc1" presStyleIdx="0" presStyleCnt="3">
        <dgm:presLayoutVars>
          <dgm:bulletEnabled val="1"/>
        </dgm:presLayoutVars>
      </dgm:prSet>
      <dgm:spPr/>
    </dgm:pt>
    <dgm:pt modelId="{21BE13F1-34D0-4D6E-9220-34D59394A42F}" type="pres">
      <dgm:prSet presAssocID="{7C2F5AB3-8EE0-4B5A-B434-A95AC6A1E67E}" presName="spaceBetweenRectangles" presStyleCnt="0"/>
      <dgm:spPr/>
    </dgm:pt>
    <dgm:pt modelId="{9DD0CCEB-FB09-4856-A88D-1E85EC33CA95}" type="pres">
      <dgm:prSet presAssocID="{4D29397A-B25D-471F-AAA7-9580E5CB02E7}" presName="parentLin" presStyleCnt="0"/>
      <dgm:spPr/>
    </dgm:pt>
    <dgm:pt modelId="{FBE01433-62E1-4CA6-A650-5C5B4F794C02}" type="pres">
      <dgm:prSet presAssocID="{4D29397A-B25D-471F-AAA7-9580E5CB02E7}" presName="parentLeftMargin" presStyleLbl="node1" presStyleIdx="0" presStyleCnt="3"/>
      <dgm:spPr/>
    </dgm:pt>
    <dgm:pt modelId="{9C09B3D8-C66E-45BF-9391-C6FE64247723}" type="pres">
      <dgm:prSet presAssocID="{4D29397A-B25D-471F-AAA7-9580E5CB02E7}" presName="parentText" presStyleLbl="node1" presStyleIdx="1" presStyleCnt="3">
        <dgm:presLayoutVars>
          <dgm:chMax val="0"/>
          <dgm:bulletEnabled val="1"/>
        </dgm:presLayoutVars>
      </dgm:prSet>
      <dgm:spPr/>
    </dgm:pt>
    <dgm:pt modelId="{FCBA220E-A76B-493C-82F8-E899234412CE}" type="pres">
      <dgm:prSet presAssocID="{4D29397A-B25D-471F-AAA7-9580E5CB02E7}" presName="negativeSpace" presStyleCnt="0"/>
      <dgm:spPr/>
    </dgm:pt>
    <dgm:pt modelId="{65302B17-AD23-47E9-BB61-6593C9259705}" type="pres">
      <dgm:prSet presAssocID="{4D29397A-B25D-471F-AAA7-9580E5CB02E7}" presName="childText" presStyleLbl="conFgAcc1" presStyleIdx="1" presStyleCnt="3">
        <dgm:presLayoutVars>
          <dgm:bulletEnabled val="1"/>
        </dgm:presLayoutVars>
      </dgm:prSet>
      <dgm:spPr/>
    </dgm:pt>
    <dgm:pt modelId="{42C907DD-EFF4-445D-86B9-918787E12CBB}" type="pres">
      <dgm:prSet presAssocID="{7FB95B8D-A2C0-40A2-AC7B-D0EC72513931}" presName="spaceBetweenRectangles" presStyleCnt="0"/>
      <dgm:spPr/>
    </dgm:pt>
    <dgm:pt modelId="{3C1BCE29-FB05-44B5-B734-CA09EB6DD9EC}" type="pres">
      <dgm:prSet presAssocID="{6DAA07A3-6095-4CF8-A343-18E9FD899B4B}" presName="parentLin" presStyleCnt="0"/>
      <dgm:spPr/>
    </dgm:pt>
    <dgm:pt modelId="{DE2B998F-645B-4D60-BC2A-D9CCA18B2AD1}" type="pres">
      <dgm:prSet presAssocID="{6DAA07A3-6095-4CF8-A343-18E9FD899B4B}" presName="parentLeftMargin" presStyleLbl="node1" presStyleIdx="1" presStyleCnt="3"/>
      <dgm:spPr/>
    </dgm:pt>
    <dgm:pt modelId="{EDA45623-11CD-45EF-A0A0-E1F01D011B2B}" type="pres">
      <dgm:prSet presAssocID="{6DAA07A3-6095-4CF8-A343-18E9FD899B4B}" presName="parentText" presStyleLbl="node1" presStyleIdx="2" presStyleCnt="3">
        <dgm:presLayoutVars>
          <dgm:chMax val="0"/>
          <dgm:bulletEnabled val="1"/>
        </dgm:presLayoutVars>
      </dgm:prSet>
      <dgm:spPr/>
    </dgm:pt>
    <dgm:pt modelId="{CD15895B-CFF2-44A8-BA4B-951387B9690B}" type="pres">
      <dgm:prSet presAssocID="{6DAA07A3-6095-4CF8-A343-18E9FD899B4B}" presName="negativeSpace" presStyleCnt="0"/>
      <dgm:spPr/>
    </dgm:pt>
    <dgm:pt modelId="{37AA691A-241F-463A-99C5-DB8DDBF77773}" type="pres">
      <dgm:prSet presAssocID="{6DAA07A3-6095-4CF8-A343-18E9FD899B4B}" presName="childText" presStyleLbl="conFgAcc1" presStyleIdx="2" presStyleCnt="3">
        <dgm:presLayoutVars>
          <dgm:bulletEnabled val="1"/>
        </dgm:presLayoutVars>
      </dgm:prSet>
      <dgm:spPr/>
    </dgm:pt>
  </dgm:ptLst>
  <dgm:cxnLst>
    <dgm:cxn modelId="{08123E09-F238-4CCD-AF13-574B28686A47}" type="presOf" srcId="{2004DFFD-CEA7-4D00-895B-20BFA814800D}" destId="{65302B17-AD23-47E9-BB61-6593C9259705}" srcOrd="0" destOrd="1" presId="urn:microsoft.com/office/officeart/2005/8/layout/list1"/>
    <dgm:cxn modelId="{882A6D10-80CD-4AFE-A9FF-C0F46B86E02A}" srcId="{4D29397A-B25D-471F-AAA7-9580E5CB02E7}" destId="{D91F8476-2E29-4FBC-84F9-E65C77F540DB}" srcOrd="5" destOrd="0" parTransId="{3A6535EA-DAD8-491E-AF46-BF2EDCFEEAA2}" sibTransId="{C69BC550-BC91-4AAC-B605-BB3C2B269C03}"/>
    <dgm:cxn modelId="{4A1CE111-7EA8-421E-B774-63B39A8958DE}" srcId="{77C7D9DA-C606-4FFA-A7CF-AA76BFA78CCC}" destId="{4D29397A-B25D-471F-AAA7-9580E5CB02E7}" srcOrd="1" destOrd="0" parTransId="{8675C133-B66A-4D87-BBC4-AE6E3757D82A}" sibTransId="{7FB95B8D-A2C0-40A2-AC7B-D0EC72513931}"/>
    <dgm:cxn modelId="{8C70221C-407E-47AB-BE4F-06A641076014}" type="presOf" srcId="{6DEA30D4-676D-461D-8F96-0D3F90B91E85}" destId="{A5082404-669E-4991-A01A-8DDD9BFEC43D}" srcOrd="0" destOrd="4" presId="urn:microsoft.com/office/officeart/2005/8/layout/list1"/>
    <dgm:cxn modelId="{8C20D21C-ACF8-4F47-9520-0306CCE99B5A}" type="presOf" srcId="{5A1FA88E-84D7-4E6D-8FCF-6CBF600E389C}" destId="{65302B17-AD23-47E9-BB61-6593C9259705}" srcOrd="0" destOrd="6" presId="urn:microsoft.com/office/officeart/2005/8/layout/list1"/>
    <dgm:cxn modelId="{E69F7624-DAE1-40D4-89E1-C30626E9952A}" srcId="{6DAA07A3-6095-4CF8-A343-18E9FD899B4B}" destId="{87E28198-8C9D-4874-8BA3-C80D5223B705}" srcOrd="0" destOrd="0" parTransId="{5F3B61C5-7405-4413-BCAF-07DE8C6D3DD7}" sibTransId="{BEAC0C02-F569-4CCA-B681-14A854E77288}"/>
    <dgm:cxn modelId="{4D5AD127-BE0F-4641-824C-B36A3F088F33}" srcId="{4D29397A-B25D-471F-AAA7-9580E5CB02E7}" destId="{D6EB7F73-2870-4111-A220-D9F6D1D0F64D}" srcOrd="2" destOrd="0" parTransId="{52CC921F-3898-4D7E-BB93-4B1DB094165F}" sibTransId="{72F22713-67F8-4697-AB2A-2663B544305A}"/>
    <dgm:cxn modelId="{4A642C29-43E5-4F54-8B2D-565E163F65A9}" srcId="{284E6008-9F6E-48AE-A50C-F9A04831720E}" destId="{CB6505A6-CA8B-44AF-B661-679706B6BA7B}" srcOrd="0" destOrd="0" parTransId="{A6E14182-8595-46E3-933D-C24C7BC8A85A}" sibTransId="{0E952683-4821-4596-A786-36C6D5CB367E}"/>
    <dgm:cxn modelId="{F08D7D29-6C92-43E2-90E6-3A599C93C215}" type="presOf" srcId="{DCE28019-B4AF-4985-AD50-62AE1FFFA96E}" destId="{A5082404-669E-4991-A01A-8DDD9BFEC43D}" srcOrd="0" destOrd="3" presId="urn:microsoft.com/office/officeart/2005/8/layout/list1"/>
    <dgm:cxn modelId="{3729942B-EB4E-4566-BEBD-F3B9B4B94E6C}" srcId="{284E6008-9F6E-48AE-A50C-F9A04831720E}" destId="{A9B5BC68-EA52-419B-87B5-570309B46D44}" srcOrd="1" destOrd="0" parTransId="{775DC657-E866-425D-957C-5899E63B565F}" sibTransId="{036B6648-179A-4FB2-86C1-87111B69509A}"/>
    <dgm:cxn modelId="{5F6B512D-785E-42D1-9F47-456E2B8E4121}" srcId="{284E6008-9F6E-48AE-A50C-F9A04831720E}" destId="{DCE28019-B4AF-4985-AD50-62AE1FFFA96E}" srcOrd="3" destOrd="0" parTransId="{49B0DDA9-6991-410B-B31E-A01042B422F6}" sibTransId="{25446129-ABBE-4DD0-B5FE-751E00CF1788}"/>
    <dgm:cxn modelId="{E83F5A3C-094B-44B9-A861-B71D18285733}" srcId="{4D29397A-B25D-471F-AAA7-9580E5CB02E7}" destId="{2004DFFD-CEA7-4D00-895B-20BFA814800D}" srcOrd="1" destOrd="0" parTransId="{5DCC6232-CCDC-422C-9DE1-A0DA50E4DB44}" sibTransId="{281317AC-85E4-4E22-8957-0C86D24F3432}"/>
    <dgm:cxn modelId="{18C40E41-DEE5-4D5E-87E1-17194957DADC}" type="presOf" srcId="{AF4B40E6-1880-4884-80A9-266B114178D3}" destId="{37AA691A-241F-463A-99C5-DB8DDBF77773}" srcOrd="0" destOrd="1" presId="urn:microsoft.com/office/officeart/2005/8/layout/list1"/>
    <dgm:cxn modelId="{6BE61B45-E46B-46B3-BA56-48D434FC8BAC}" type="presOf" srcId="{D91F8476-2E29-4FBC-84F9-E65C77F540DB}" destId="{65302B17-AD23-47E9-BB61-6593C9259705}" srcOrd="0" destOrd="5" presId="urn:microsoft.com/office/officeart/2005/8/layout/list1"/>
    <dgm:cxn modelId="{95EFBC67-CA71-4583-BDEB-EBF98DFDF782}" srcId="{77C7D9DA-C606-4FFA-A7CF-AA76BFA78CCC}" destId="{284E6008-9F6E-48AE-A50C-F9A04831720E}" srcOrd="0" destOrd="0" parTransId="{34D6F793-138E-4A8E-B09A-13847AE589C4}" sibTransId="{7C2F5AB3-8EE0-4B5A-B434-A95AC6A1E67E}"/>
    <dgm:cxn modelId="{11BEC16A-4D7A-48F5-A870-1567A013130A}" type="presOf" srcId="{D6EB7F73-2870-4111-A220-D9F6D1D0F64D}" destId="{65302B17-AD23-47E9-BB61-6593C9259705}" srcOrd="0" destOrd="2" presId="urn:microsoft.com/office/officeart/2005/8/layout/list1"/>
    <dgm:cxn modelId="{3AF3214E-536C-484A-833E-CB1B1DFDE3B7}" type="presOf" srcId="{A9B5BC68-EA52-419B-87B5-570309B46D44}" destId="{A5082404-669E-4991-A01A-8DDD9BFEC43D}" srcOrd="0" destOrd="1" presId="urn:microsoft.com/office/officeart/2005/8/layout/list1"/>
    <dgm:cxn modelId="{E4C30772-8E9F-4414-98DB-29B8C7D7B7FD}" srcId="{6DAA07A3-6095-4CF8-A343-18E9FD899B4B}" destId="{AF4B40E6-1880-4884-80A9-266B114178D3}" srcOrd="1" destOrd="0" parTransId="{F4463D43-46E9-4212-9674-82B78BA9BA65}" sibTransId="{5BE73798-BCCA-4EF2-B0C0-7C4C1A3197D6}"/>
    <dgm:cxn modelId="{E2785453-AA0E-4CF8-9EF9-172D7F645CD6}" type="presOf" srcId="{AAF29B8B-B326-4F68-8F63-D336312CBE91}" destId="{65302B17-AD23-47E9-BB61-6593C9259705}" srcOrd="0" destOrd="3" presId="urn:microsoft.com/office/officeart/2005/8/layout/list1"/>
    <dgm:cxn modelId="{420BA775-DDCA-416F-ADC1-4F21F2770DD5}" srcId="{284E6008-9F6E-48AE-A50C-F9A04831720E}" destId="{53D73D8D-B384-4C69-A672-E6B551AAA35C}" srcOrd="2" destOrd="0" parTransId="{3229FE72-C6B2-4C8D-A6FC-0EC14CF3F66E}" sibTransId="{54424441-34F8-41FF-A2B1-3A415A2A80D4}"/>
    <dgm:cxn modelId="{D0365657-7E78-4054-A33A-9E21EBB7A459}" type="presOf" srcId="{6DAA07A3-6095-4CF8-A343-18E9FD899B4B}" destId="{EDA45623-11CD-45EF-A0A0-E1F01D011B2B}" srcOrd="1" destOrd="0" presId="urn:microsoft.com/office/officeart/2005/8/layout/list1"/>
    <dgm:cxn modelId="{D9863B78-25DB-464F-935F-9D92EB21C912}" type="presOf" srcId="{4D29397A-B25D-471F-AAA7-9580E5CB02E7}" destId="{FBE01433-62E1-4CA6-A650-5C5B4F794C02}" srcOrd="0" destOrd="0" presId="urn:microsoft.com/office/officeart/2005/8/layout/list1"/>
    <dgm:cxn modelId="{10FCF57D-26AE-49A8-A447-8C68F0A40737}" type="presOf" srcId="{87E28198-8C9D-4874-8BA3-C80D5223B705}" destId="{37AA691A-241F-463A-99C5-DB8DDBF77773}" srcOrd="0" destOrd="0" presId="urn:microsoft.com/office/officeart/2005/8/layout/list1"/>
    <dgm:cxn modelId="{72C80280-B782-4DA2-B46C-E09F310D19EA}" type="presOf" srcId="{284E6008-9F6E-48AE-A50C-F9A04831720E}" destId="{8F8674EB-64DE-4866-8157-60DAE36E9B9F}" srcOrd="1" destOrd="0" presId="urn:microsoft.com/office/officeart/2005/8/layout/list1"/>
    <dgm:cxn modelId="{13460785-8922-4E74-A1FD-DCA26A1B69E9}" type="presOf" srcId="{4D29397A-B25D-471F-AAA7-9580E5CB02E7}" destId="{9C09B3D8-C66E-45BF-9391-C6FE64247723}" srcOrd="1" destOrd="0" presId="urn:microsoft.com/office/officeart/2005/8/layout/list1"/>
    <dgm:cxn modelId="{1DAF3088-CE8C-4C90-8BC2-19CD12942D8B}" srcId="{4D29397A-B25D-471F-AAA7-9580E5CB02E7}" destId="{5A1FA88E-84D7-4E6D-8FCF-6CBF600E389C}" srcOrd="6" destOrd="0" parTransId="{AF78F8BA-7C33-4037-A940-DC48BE605342}" sibTransId="{569C9EA5-584D-4CD4-A73E-D6E807C1B500}"/>
    <dgm:cxn modelId="{AE4FED88-EC0E-4366-B00E-3CCA0348ED8E}" type="presOf" srcId="{B4616A27-7765-4894-8090-FD9D2DD6AA82}" destId="{65302B17-AD23-47E9-BB61-6593C9259705}" srcOrd="0" destOrd="4" presId="urn:microsoft.com/office/officeart/2005/8/layout/list1"/>
    <dgm:cxn modelId="{8C7BD493-D5AA-4BD3-8586-8CD3C62CCADF}" srcId="{4D29397A-B25D-471F-AAA7-9580E5CB02E7}" destId="{AAF29B8B-B326-4F68-8F63-D336312CBE91}" srcOrd="3" destOrd="0" parTransId="{6DB33AB6-5A03-4E26-BAF0-6624F84C213F}" sibTransId="{2602B29E-3A27-4E17-ADBC-9F54F4C37E02}"/>
    <dgm:cxn modelId="{F7FD0599-7F47-40E4-980C-A10BB15FA41C}" srcId="{284E6008-9F6E-48AE-A50C-F9A04831720E}" destId="{7D3AEC9E-87B8-4206-85E0-D2F26FCE3A22}" srcOrd="6" destOrd="0" parTransId="{5ED38BFC-AEEE-4564-9EF8-5C8F58A92839}" sibTransId="{FCBE2C8C-B57D-4232-913F-85260E62CDB6}"/>
    <dgm:cxn modelId="{12BEA29A-B8C7-4FF1-A13E-6192AFA3807F}" srcId="{77C7D9DA-C606-4FFA-A7CF-AA76BFA78CCC}" destId="{6DAA07A3-6095-4CF8-A343-18E9FD899B4B}" srcOrd="2" destOrd="0" parTransId="{E3671F86-4261-4303-A839-3049276D4541}" sibTransId="{D0DC8DC4-D174-4AF4-A4CB-799EBBB50BB7}"/>
    <dgm:cxn modelId="{042C459E-E9A7-4F4D-AD7C-5367F0E8019E}" type="presOf" srcId="{77C7D9DA-C606-4FFA-A7CF-AA76BFA78CCC}" destId="{BBF38078-3FCB-4401-9A92-62AF84EEF846}" srcOrd="0" destOrd="0" presId="urn:microsoft.com/office/officeart/2005/8/layout/list1"/>
    <dgm:cxn modelId="{AA791CA1-353F-4D7A-B8E8-0A9A1C7E7233}" type="presOf" srcId="{7D3AEC9E-87B8-4206-85E0-D2F26FCE3A22}" destId="{A5082404-669E-4991-A01A-8DDD9BFEC43D}" srcOrd="0" destOrd="6" presId="urn:microsoft.com/office/officeart/2005/8/layout/list1"/>
    <dgm:cxn modelId="{A598C4A2-A312-4F7F-849E-6478E0947698}" srcId="{284E6008-9F6E-48AE-A50C-F9A04831720E}" destId="{6DEA30D4-676D-461D-8F96-0D3F90B91E85}" srcOrd="4" destOrd="0" parTransId="{A4388F23-B59A-43C1-9B54-AB2EAA0A22BA}" sibTransId="{7DA0FA8A-BAC5-4459-9951-1901C39332BA}"/>
    <dgm:cxn modelId="{EA74A7A5-DFBE-47B3-B8E3-BF1EF830249E}" type="presOf" srcId="{6DAA07A3-6095-4CF8-A343-18E9FD899B4B}" destId="{DE2B998F-645B-4D60-BC2A-D9CCA18B2AD1}" srcOrd="0" destOrd="0" presId="urn:microsoft.com/office/officeart/2005/8/layout/list1"/>
    <dgm:cxn modelId="{6BF33DB3-06A9-465C-936B-87A7ED1F7938}" type="presOf" srcId="{32D9021B-6C76-43BC-ADFA-A03D15B24B8B}" destId="{A5082404-669E-4991-A01A-8DDD9BFEC43D}" srcOrd="0" destOrd="5" presId="urn:microsoft.com/office/officeart/2005/8/layout/list1"/>
    <dgm:cxn modelId="{C2F3C2C6-D45D-4A9E-8B8A-E1F4607AB236}" type="presOf" srcId="{53D73D8D-B384-4C69-A672-E6B551AAA35C}" destId="{A5082404-669E-4991-A01A-8DDD9BFEC43D}" srcOrd="0" destOrd="2" presId="urn:microsoft.com/office/officeart/2005/8/layout/list1"/>
    <dgm:cxn modelId="{C648E5CD-1406-409C-B99F-BFA6BAEC7989}" srcId="{4D29397A-B25D-471F-AAA7-9580E5CB02E7}" destId="{AA234AF2-C7FA-4877-ABE9-FC6E3D7F6A0F}" srcOrd="0" destOrd="0" parTransId="{8B99F930-3C5E-4D2C-812B-E45BC166C122}" sibTransId="{1AE158CC-2FDB-4198-A98D-C5D3B61D1FC8}"/>
    <dgm:cxn modelId="{D52C87D3-1A9D-49AD-AA0B-C3533BE42CBE}" srcId="{284E6008-9F6E-48AE-A50C-F9A04831720E}" destId="{32D9021B-6C76-43BC-ADFA-A03D15B24B8B}" srcOrd="5" destOrd="0" parTransId="{F0EAEDB0-E9A4-41A8-AAB1-42D057396FA1}" sibTransId="{BEF0EB2F-0480-4498-AA00-8A61A217A193}"/>
    <dgm:cxn modelId="{55B05FD7-062C-469D-9678-AFF08DF4C81A}" type="presOf" srcId="{CB6505A6-CA8B-44AF-B661-679706B6BA7B}" destId="{A5082404-669E-4991-A01A-8DDD9BFEC43D}" srcOrd="0" destOrd="0" presId="urn:microsoft.com/office/officeart/2005/8/layout/list1"/>
    <dgm:cxn modelId="{5F7433E3-FEE2-45D4-ADBF-5498035CE4F6}" type="presOf" srcId="{284E6008-9F6E-48AE-A50C-F9A04831720E}" destId="{24F8E33B-501D-43B2-91AA-848B1704F186}" srcOrd="0" destOrd="0" presId="urn:microsoft.com/office/officeart/2005/8/layout/list1"/>
    <dgm:cxn modelId="{7B99BBE4-E65E-4D6B-A5DD-C31538E84CA5}" srcId="{4D29397A-B25D-471F-AAA7-9580E5CB02E7}" destId="{B4616A27-7765-4894-8090-FD9D2DD6AA82}" srcOrd="4" destOrd="0" parTransId="{9C39BF42-EE9D-4F71-BF02-CC3A067887F5}" sibTransId="{C58FFB3B-17FD-4089-8282-1ECDBA744947}"/>
    <dgm:cxn modelId="{E84CB4E6-4943-495D-946E-BFD2A748CC0C}" type="presOf" srcId="{AA234AF2-C7FA-4877-ABE9-FC6E3D7F6A0F}" destId="{65302B17-AD23-47E9-BB61-6593C9259705}" srcOrd="0" destOrd="0" presId="urn:microsoft.com/office/officeart/2005/8/layout/list1"/>
    <dgm:cxn modelId="{245E5A6B-38C4-413D-8AEC-46A9E2233812}" type="presParOf" srcId="{BBF38078-3FCB-4401-9A92-62AF84EEF846}" destId="{CE41908E-B2EE-43E9-8FB3-D6F06F98ACAD}" srcOrd="0" destOrd="0" presId="urn:microsoft.com/office/officeart/2005/8/layout/list1"/>
    <dgm:cxn modelId="{261C916F-2CE8-4BF7-BC4D-B8B865D11C78}" type="presParOf" srcId="{CE41908E-B2EE-43E9-8FB3-D6F06F98ACAD}" destId="{24F8E33B-501D-43B2-91AA-848B1704F186}" srcOrd="0" destOrd="0" presId="urn:microsoft.com/office/officeart/2005/8/layout/list1"/>
    <dgm:cxn modelId="{398338DA-067B-42FF-BB8B-5D6BAC2BAD8B}" type="presParOf" srcId="{CE41908E-B2EE-43E9-8FB3-D6F06F98ACAD}" destId="{8F8674EB-64DE-4866-8157-60DAE36E9B9F}" srcOrd="1" destOrd="0" presId="urn:microsoft.com/office/officeart/2005/8/layout/list1"/>
    <dgm:cxn modelId="{A4318141-EA7E-4FAD-B08D-58B2F96DFFF0}" type="presParOf" srcId="{BBF38078-3FCB-4401-9A92-62AF84EEF846}" destId="{C58B3C45-013B-4DDE-BD22-3F2408B6C0B7}" srcOrd="1" destOrd="0" presId="urn:microsoft.com/office/officeart/2005/8/layout/list1"/>
    <dgm:cxn modelId="{73A511BE-1275-4850-886F-11B18B4BACE5}" type="presParOf" srcId="{BBF38078-3FCB-4401-9A92-62AF84EEF846}" destId="{A5082404-669E-4991-A01A-8DDD9BFEC43D}" srcOrd="2" destOrd="0" presId="urn:microsoft.com/office/officeart/2005/8/layout/list1"/>
    <dgm:cxn modelId="{BE979498-4F88-4514-8B4D-973A25CAD336}" type="presParOf" srcId="{BBF38078-3FCB-4401-9A92-62AF84EEF846}" destId="{21BE13F1-34D0-4D6E-9220-34D59394A42F}" srcOrd="3" destOrd="0" presId="urn:microsoft.com/office/officeart/2005/8/layout/list1"/>
    <dgm:cxn modelId="{D97A4D4F-BD35-4BF1-9DBD-74EE4D124D7A}" type="presParOf" srcId="{BBF38078-3FCB-4401-9A92-62AF84EEF846}" destId="{9DD0CCEB-FB09-4856-A88D-1E85EC33CA95}" srcOrd="4" destOrd="0" presId="urn:microsoft.com/office/officeart/2005/8/layout/list1"/>
    <dgm:cxn modelId="{48F3A775-B589-448C-AD2F-1AAC725FC947}" type="presParOf" srcId="{9DD0CCEB-FB09-4856-A88D-1E85EC33CA95}" destId="{FBE01433-62E1-4CA6-A650-5C5B4F794C02}" srcOrd="0" destOrd="0" presId="urn:microsoft.com/office/officeart/2005/8/layout/list1"/>
    <dgm:cxn modelId="{790625AE-A6BE-428E-8FBB-A99FC1C2FB46}" type="presParOf" srcId="{9DD0CCEB-FB09-4856-A88D-1E85EC33CA95}" destId="{9C09B3D8-C66E-45BF-9391-C6FE64247723}" srcOrd="1" destOrd="0" presId="urn:microsoft.com/office/officeart/2005/8/layout/list1"/>
    <dgm:cxn modelId="{ED755E82-6F82-4B4D-9AFC-EFE352525B55}" type="presParOf" srcId="{BBF38078-3FCB-4401-9A92-62AF84EEF846}" destId="{FCBA220E-A76B-493C-82F8-E899234412CE}" srcOrd="5" destOrd="0" presId="urn:microsoft.com/office/officeart/2005/8/layout/list1"/>
    <dgm:cxn modelId="{CA4A0500-B55E-41DB-9D73-3C28DBB1AB81}" type="presParOf" srcId="{BBF38078-3FCB-4401-9A92-62AF84EEF846}" destId="{65302B17-AD23-47E9-BB61-6593C9259705}" srcOrd="6" destOrd="0" presId="urn:microsoft.com/office/officeart/2005/8/layout/list1"/>
    <dgm:cxn modelId="{35EC8DDD-60C5-4105-82D5-FD471341B1A5}" type="presParOf" srcId="{BBF38078-3FCB-4401-9A92-62AF84EEF846}" destId="{42C907DD-EFF4-445D-86B9-918787E12CBB}" srcOrd="7" destOrd="0" presId="urn:microsoft.com/office/officeart/2005/8/layout/list1"/>
    <dgm:cxn modelId="{4CA83C55-6567-46C6-962B-00C36190547D}" type="presParOf" srcId="{BBF38078-3FCB-4401-9A92-62AF84EEF846}" destId="{3C1BCE29-FB05-44B5-B734-CA09EB6DD9EC}" srcOrd="8" destOrd="0" presId="urn:microsoft.com/office/officeart/2005/8/layout/list1"/>
    <dgm:cxn modelId="{A15B1CC8-B3FB-4D36-8198-C227F5D91877}" type="presParOf" srcId="{3C1BCE29-FB05-44B5-B734-CA09EB6DD9EC}" destId="{DE2B998F-645B-4D60-BC2A-D9CCA18B2AD1}" srcOrd="0" destOrd="0" presId="urn:microsoft.com/office/officeart/2005/8/layout/list1"/>
    <dgm:cxn modelId="{E14AEC30-EB40-4DEB-AD52-AC65D881FEE5}" type="presParOf" srcId="{3C1BCE29-FB05-44B5-B734-CA09EB6DD9EC}" destId="{EDA45623-11CD-45EF-A0A0-E1F01D011B2B}" srcOrd="1" destOrd="0" presId="urn:microsoft.com/office/officeart/2005/8/layout/list1"/>
    <dgm:cxn modelId="{B621B19D-C9CD-490C-871D-33AB183FE0CF}" type="presParOf" srcId="{BBF38078-3FCB-4401-9A92-62AF84EEF846}" destId="{CD15895B-CFF2-44A8-BA4B-951387B9690B}" srcOrd="9" destOrd="0" presId="urn:microsoft.com/office/officeart/2005/8/layout/list1"/>
    <dgm:cxn modelId="{CC744B2B-5F47-4F90-BE18-68C59F513279}" type="presParOf" srcId="{BBF38078-3FCB-4401-9A92-62AF84EEF846}" destId="{37AA691A-241F-463A-99C5-DB8DDBF7777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82404-669E-4991-A01A-8DDD9BFEC43D}">
      <dsp:nvSpPr>
        <dsp:cNvPr id="0" name=""/>
        <dsp:cNvSpPr/>
      </dsp:nvSpPr>
      <dsp:spPr>
        <a:xfrm>
          <a:off x="0" y="340805"/>
          <a:ext cx="6090614" cy="148995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2699" tIns="229108" rIns="472699" bIns="78232" numCol="1" spcCol="1270" anchor="t" anchorCtr="0">
          <a:noAutofit/>
        </a:bodyPr>
        <a:lstStyle/>
        <a:p>
          <a:pPr marL="57150" lvl="1" indent="-57150" algn="l" defTabSz="488950">
            <a:lnSpc>
              <a:spcPct val="90000"/>
            </a:lnSpc>
            <a:spcBef>
              <a:spcPct val="0"/>
            </a:spcBef>
            <a:spcAft>
              <a:spcPct val="15000"/>
            </a:spcAft>
            <a:buChar char="•"/>
          </a:pPr>
          <a:r>
            <a:rPr lang="en-US" altLang="en-US" sz="1100" kern="1200" dirty="0"/>
            <a:t>7zip</a:t>
          </a:r>
          <a:endParaRPr lang="zh-TW" altLang="en-US" sz="1100" kern="1200" dirty="0"/>
        </a:p>
        <a:p>
          <a:pPr marL="57150" lvl="1" indent="-57150" algn="l" defTabSz="488950">
            <a:lnSpc>
              <a:spcPct val="90000"/>
            </a:lnSpc>
            <a:spcBef>
              <a:spcPct val="0"/>
            </a:spcBef>
            <a:spcAft>
              <a:spcPct val="15000"/>
            </a:spcAft>
            <a:buChar char="•"/>
          </a:pPr>
          <a:r>
            <a:rPr lang="en-US" altLang="zh-TW" sz="1100" kern="1200" dirty="0"/>
            <a:t>Chrome</a:t>
          </a:r>
          <a:endParaRPr lang="zh-TW" altLang="en-US" sz="1100" kern="1200" dirty="0"/>
        </a:p>
        <a:p>
          <a:pPr marL="57150" lvl="1" indent="-57150" algn="l" defTabSz="488950">
            <a:lnSpc>
              <a:spcPct val="90000"/>
            </a:lnSpc>
            <a:spcBef>
              <a:spcPct val="0"/>
            </a:spcBef>
            <a:spcAft>
              <a:spcPct val="15000"/>
            </a:spcAft>
            <a:buChar char="•"/>
          </a:pPr>
          <a:r>
            <a:rPr lang="en-US" altLang="zh-TW" sz="1100" kern="1200" dirty="0"/>
            <a:t>Edge</a:t>
          </a:r>
          <a:endParaRPr lang="zh-TW" altLang="en-US" sz="1100" kern="1200" dirty="0"/>
        </a:p>
        <a:p>
          <a:pPr marL="57150" lvl="1" indent="-57150" algn="l" defTabSz="488950">
            <a:lnSpc>
              <a:spcPct val="90000"/>
            </a:lnSpc>
            <a:spcBef>
              <a:spcPct val="0"/>
            </a:spcBef>
            <a:spcAft>
              <a:spcPct val="15000"/>
            </a:spcAft>
            <a:buChar char="•"/>
          </a:pPr>
          <a:r>
            <a:rPr lang="en-US" altLang="en-US" sz="1100" kern="1200" dirty="0"/>
            <a:t>Mozilla Firefox</a:t>
          </a:r>
          <a:endParaRPr lang="zh-TW" altLang="en-US" sz="1100" kern="1200" dirty="0"/>
        </a:p>
        <a:p>
          <a:pPr marL="57150" lvl="1" indent="-57150" algn="l" defTabSz="488950">
            <a:lnSpc>
              <a:spcPct val="90000"/>
            </a:lnSpc>
            <a:spcBef>
              <a:spcPct val="0"/>
            </a:spcBef>
            <a:spcAft>
              <a:spcPct val="15000"/>
            </a:spcAft>
            <a:buChar char="•"/>
          </a:pPr>
          <a:r>
            <a:rPr lang="en-US" altLang="en-US" sz="1100" kern="1200" dirty="0"/>
            <a:t>Adobe Acrobat Reader</a:t>
          </a:r>
          <a:endParaRPr lang="zh-TW" altLang="en-US" sz="1100" kern="1200" dirty="0"/>
        </a:p>
        <a:p>
          <a:pPr marL="57150" lvl="1" indent="-57150" algn="l" defTabSz="488950">
            <a:lnSpc>
              <a:spcPct val="90000"/>
            </a:lnSpc>
            <a:spcBef>
              <a:spcPct val="0"/>
            </a:spcBef>
            <a:spcAft>
              <a:spcPct val="15000"/>
            </a:spcAft>
            <a:buChar char="•"/>
          </a:pPr>
          <a:r>
            <a:rPr lang="en-US" altLang="en-US" sz="1100" kern="1200" dirty="0"/>
            <a:t>LibreOffice</a:t>
          </a:r>
          <a:endParaRPr lang="zh-TW" altLang="en-US" sz="1100" kern="1200" dirty="0"/>
        </a:p>
        <a:p>
          <a:pPr marL="57150" lvl="1" indent="-57150" algn="l" defTabSz="488950">
            <a:lnSpc>
              <a:spcPct val="90000"/>
            </a:lnSpc>
            <a:spcBef>
              <a:spcPct val="0"/>
            </a:spcBef>
            <a:spcAft>
              <a:spcPct val="15000"/>
            </a:spcAft>
            <a:buChar char="•"/>
          </a:pPr>
          <a:r>
            <a:rPr lang="en-US" altLang="en-US" sz="1100" kern="1200" dirty="0"/>
            <a:t>iTunes</a:t>
          </a:r>
          <a:endParaRPr lang="zh-TW" altLang="en-US" sz="1100" kern="1200" dirty="0"/>
        </a:p>
      </dsp:txBody>
      <dsp:txXfrm>
        <a:off x="0" y="340805"/>
        <a:ext cx="6090614" cy="1489950"/>
      </dsp:txXfrm>
    </dsp:sp>
    <dsp:sp modelId="{8F8674EB-64DE-4866-8157-60DAE36E9B9F}">
      <dsp:nvSpPr>
        <dsp:cNvPr id="0" name=""/>
        <dsp:cNvSpPr/>
      </dsp:nvSpPr>
      <dsp:spPr>
        <a:xfrm>
          <a:off x="304530" y="178445"/>
          <a:ext cx="4263429" cy="3247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147" tIns="0" rIns="161147" bIns="0" numCol="1" spcCol="1270" anchor="ctr" anchorCtr="0">
          <a:noAutofit/>
        </a:bodyPr>
        <a:lstStyle/>
        <a:p>
          <a:pPr marL="0" lvl="0" indent="0" algn="l" defTabSz="488950">
            <a:lnSpc>
              <a:spcPct val="90000"/>
            </a:lnSpc>
            <a:spcBef>
              <a:spcPct val="0"/>
            </a:spcBef>
            <a:spcAft>
              <a:spcPct val="35000"/>
            </a:spcAft>
            <a:buNone/>
          </a:pPr>
          <a:r>
            <a:rPr lang="zh-TW" altLang="en-US" sz="1100" kern="1200" dirty="0">
              <a:latin typeface="微軟正黑體" panose="020B0604030504040204" pitchFamily="34" charset="-120"/>
              <a:ea typeface="微軟正黑體" panose="020B0604030504040204" pitchFamily="34" charset="-120"/>
            </a:rPr>
            <a:t>「常見」需更新軟體</a:t>
          </a:r>
        </a:p>
      </dsp:txBody>
      <dsp:txXfrm>
        <a:off x="320382" y="194297"/>
        <a:ext cx="4231725" cy="293016"/>
      </dsp:txXfrm>
    </dsp:sp>
    <dsp:sp modelId="{65302B17-AD23-47E9-BB61-6593C9259705}">
      <dsp:nvSpPr>
        <dsp:cNvPr id="0" name=""/>
        <dsp:cNvSpPr/>
      </dsp:nvSpPr>
      <dsp:spPr>
        <a:xfrm>
          <a:off x="0" y="2052515"/>
          <a:ext cx="6090614" cy="22869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2699" tIns="229108" rIns="472699" bIns="78232" numCol="1" spcCol="1270" anchor="t" anchorCtr="0">
          <a:noAutofit/>
        </a:bodyPr>
        <a:lstStyle/>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Windows 10</a:t>
          </a:r>
          <a:r>
            <a:rPr lang="zh-TW" altLang="en-US" sz="1100" kern="1200" dirty="0">
              <a:latin typeface="微軟正黑體" panose="020B0604030504040204" pitchFamily="34" charset="-120"/>
              <a:ea typeface="微軟正黑體" panose="020B0604030504040204" pitchFamily="34" charset="-120"/>
            </a:rPr>
            <a:t>及</a:t>
          </a:r>
          <a:r>
            <a:rPr lang="en-US" altLang="zh-TW" sz="1100" kern="1200" dirty="0">
              <a:latin typeface="微軟正黑體" panose="020B0604030504040204" pitchFamily="34" charset="-120"/>
              <a:ea typeface="微軟正黑體" panose="020B0604030504040204" pitchFamily="34" charset="-120"/>
            </a:rPr>
            <a:t>Windows 11 24H2 </a:t>
          </a:r>
          <a:r>
            <a:rPr lang="zh-TW" altLang="en-US" sz="1100" kern="1200" dirty="0">
              <a:latin typeface="微軟正黑體" panose="020B0604030504040204" pitchFamily="34" charset="-120"/>
              <a:ea typeface="微軟正黑體" panose="020B0604030504040204" pitchFamily="34" charset="-120"/>
            </a:rPr>
            <a:t>含以前</a:t>
          </a:r>
          <a:br>
            <a:rPr lang="en-US" altLang="zh-TW" sz="1100" kern="1200" dirty="0">
              <a:latin typeface="微軟正黑體" panose="020B0604030504040204" pitchFamily="34" charset="-120"/>
              <a:ea typeface="微軟正黑體" panose="020B0604030504040204" pitchFamily="34" charset="-120"/>
            </a:rPr>
          </a:br>
          <a:r>
            <a:rPr lang="en-US" altLang="zh-TW" sz="1100" kern="1200" dirty="0">
              <a:latin typeface="微軟正黑體" panose="020B0604030504040204" pitchFamily="34" charset="-120"/>
              <a:ea typeface="微軟正黑體" panose="020B0604030504040204" pitchFamily="34" charset="-120"/>
            </a:rPr>
            <a:t>(</a:t>
          </a:r>
          <a:r>
            <a:rPr lang="zh-TW" altLang="en-US" sz="1100" kern="1200" dirty="0">
              <a:latin typeface="微軟正黑體" panose="020B0604030504040204" pitchFamily="34" charset="-120"/>
              <a:ea typeface="微軟正黑體" panose="020B0604030504040204" pitchFamily="34" charset="-120"/>
            </a:rPr>
            <a:t>微軟產品可參考：</a:t>
          </a:r>
          <a:r>
            <a:rPr lang="en-US" sz="1100" kern="1200" dirty="0">
              <a:latin typeface="微軟正黑體" panose="020B0604030504040204" pitchFamily="34" charset="-120"/>
              <a:ea typeface="微軟正黑體" panose="020B0604030504040204" pitchFamily="34" charset="-120"/>
              <a:hlinkClick xmlns:r="http://schemas.openxmlformats.org/officeDocument/2006/relationships" r:id="rId1"/>
            </a:rPr>
            <a:t>Microsoft </a:t>
          </a:r>
          <a:r>
            <a:rPr lang="zh-TW" altLang="en-US" sz="1100" kern="1200" dirty="0">
              <a:latin typeface="微軟正黑體" panose="020B0604030504040204" pitchFamily="34" charset="-120"/>
              <a:ea typeface="微軟正黑體" panose="020B0604030504040204" pitchFamily="34" charset="-120"/>
              <a:hlinkClick xmlns:r="http://schemas.openxmlformats.org/officeDocument/2006/relationships" r:id="rId1"/>
            </a:rPr>
            <a:t>週期原則 </a:t>
          </a:r>
          <a:r>
            <a:rPr lang="en-US" altLang="zh-TW" sz="1100" kern="1200" dirty="0">
              <a:latin typeface="微軟正黑體" panose="020B0604030504040204" pitchFamily="34" charset="-120"/>
              <a:ea typeface="微軟正黑體" panose="020B0604030504040204" pitchFamily="34" charset="-120"/>
              <a:hlinkClick xmlns:r="http://schemas.openxmlformats.org/officeDocument/2006/relationships" r:id="rId1"/>
            </a:rPr>
            <a:t>| </a:t>
          </a:r>
          <a:r>
            <a:rPr lang="en-US" sz="1100" kern="1200" dirty="0">
              <a:latin typeface="微軟正黑體" panose="020B0604030504040204" pitchFamily="34" charset="-120"/>
              <a:ea typeface="微軟正黑體" panose="020B0604030504040204" pitchFamily="34" charset="-120"/>
              <a:hlinkClick xmlns:r="http://schemas.openxmlformats.org/officeDocument/2006/relationships" r:id="rId1"/>
            </a:rPr>
            <a:t>Microsoft Learn</a:t>
          </a:r>
          <a:r>
            <a:rPr lang="en-US" altLang="zh-TW" sz="1100" kern="1200" dirty="0">
              <a:latin typeface="微軟正黑體" panose="020B0604030504040204" pitchFamily="34" charset="-120"/>
              <a:ea typeface="微軟正黑體" panose="020B0604030504040204" pitchFamily="34" charset="-120"/>
            </a:rPr>
            <a:t>)</a:t>
          </a:r>
          <a:endParaRPr lang="zh-TW" altLang="en-US" sz="1100" kern="1200" dirty="0">
            <a:latin typeface="微軟正黑體" panose="020B0604030504040204" pitchFamily="34" charset="-120"/>
            <a:ea typeface="微軟正黑體" panose="020B0604030504040204" pitchFamily="34" charset="-120"/>
          </a:endParaRP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MS Office 2019</a:t>
          </a:r>
          <a:r>
            <a:rPr lang="zh-TW" altLang="en-US" sz="1100" kern="1200" dirty="0">
              <a:latin typeface="微軟正黑體" panose="020B0604030504040204" pitchFamily="34" charset="-120"/>
              <a:ea typeface="微軟正黑體" panose="020B0604030504040204" pitchFamily="34" charset="-120"/>
            </a:rPr>
            <a:t>含以前</a:t>
          </a: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Windows Server 2022</a:t>
          </a:r>
          <a:r>
            <a:rPr lang="zh-TW" altLang="en-US" sz="1100" kern="1200" dirty="0">
              <a:latin typeface="微軟正黑體" panose="020B0604030504040204" pitchFamily="34" charset="-120"/>
              <a:ea typeface="微軟正黑體" panose="020B0604030504040204" pitchFamily="34" charset="-120"/>
            </a:rPr>
            <a:t>含以前</a:t>
          </a: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SQL Server 2016</a:t>
          </a:r>
          <a:r>
            <a:rPr lang="zh-TW" altLang="en-US" sz="1100" kern="1200" dirty="0">
              <a:latin typeface="微軟正黑體" panose="020B0604030504040204" pitchFamily="34" charset="-120"/>
              <a:ea typeface="微軟正黑體" panose="020B0604030504040204" pitchFamily="34" charset="-120"/>
            </a:rPr>
            <a:t>含以前</a:t>
          </a: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Java 21</a:t>
          </a:r>
          <a:r>
            <a:rPr lang="zh-TW" altLang="en-US" sz="1100" kern="1200" dirty="0">
              <a:latin typeface="微軟正黑體" panose="020B0604030504040204" pitchFamily="34" charset="-120"/>
              <a:ea typeface="微軟正黑體" panose="020B0604030504040204" pitchFamily="34" charset="-120"/>
            </a:rPr>
            <a:t>含以前</a:t>
          </a: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QuickTime</a:t>
          </a:r>
          <a:endParaRPr lang="zh-TW" altLang="en-US" sz="1100" kern="1200" dirty="0">
            <a:latin typeface="微軟正黑體" panose="020B0604030504040204" pitchFamily="34" charset="-120"/>
            <a:ea typeface="微軟正黑體" panose="020B0604030504040204" pitchFamily="34" charset="-120"/>
          </a:endParaRPr>
        </a:p>
        <a:p>
          <a:pPr marL="57150" lvl="1" indent="-57150" algn="l" defTabSz="488950">
            <a:lnSpc>
              <a:spcPct val="100000"/>
            </a:lnSpc>
            <a:spcBef>
              <a:spcPct val="0"/>
            </a:spcBef>
            <a:spcAft>
              <a:spcPts val="0"/>
            </a:spcAft>
            <a:buChar char="•"/>
          </a:pPr>
          <a:r>
            <a:rPr lang="en-US" altLang="zh-TW" sz="1100" kern="1200" dirty="0">
              <a:latin typeface="微軟正黑體" panose="020B0604030504040204" pitchFamily="34" charset="-120"/>
              <a:ea typeface="微軟正黑體" panose="020B0604030504040204" pitchFamily="34" charset="-120"/>
            </a:rPr>
            <a:t>Adobe</a:t>
          </a:r>
          <a:r>
            <a:rPr lang="zh-TW" altLang="en-US" sz="1100" kern="1200" dirty="0">
              <a:latin typeface="微軟正黑體" panose="020B0604030504040204" pitchFamily="34" charset="-120"/>
              <a:ea typeface="微軟正黑體" panose="020B0604030504040204" pitchFamily="34" charset="-120"/>
            </a:rPr>
            <a:t>各系列不再更新之軟體</a:t>
          </a:r>
        </a:p>
      </dsp:txBody>
      <dsp:txXfrm>
        <a:off x="0" y="2052515"/>
        <a:ext cx="6090614" cy="2286900"/>
      </dsp:txXfrm>
    </dsp:sp>
    <dsp:sp modelId="{9C09B3D8-C66E-45BF-9391-C6FE64247723}">
      <dsp:nvSpPr>
        <dsp:cNvPr id="0" name=""/>
        <dsp:cNvSpPr/>
      </dsp:nvSpPr>
      <dsp:spPr>
        <a:xfrm>
          <a:off x="304530" y="1890155"/>
          <a:ext cx="4263429" cy="3247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147" tIns="0" rIns="161147" bIns="0" numCol="1" spcCol="1270" anchor="ctr" anchorCtr="0">
          <a:noAutofit/>
        </a:bodyPr>
        <a:lstStyle/>
        <a:p>
          <a:pPr marL="0" lvl="0" indent="0" algn="l" defTabSz="488950">
            <a:lnSpc>
              <a:spcPct val="90000"/>
            </a:lnSpc>
            <a:spcBef>
              <a:spcPct val="0"/>
            </a:spcBef>
            <a:spcAft>
              <a:spcPct val="35000"/>
            </a:spcAft>
            <a:buNone/>
          </a:pPr>
          <a:r>
            <a:rPr lang="zh-TW" altLang="en-US" sz="1100" kern="1200" dirty="0">
              <a:latin typeface="微軟正黑體" panose="020B0604030504040204" pitchFamily="34" charset="-120"/>
              <a:ea typeface="微軟正黑體" panose="020B0604030504040204" pitchFamily="34" charset="-120"/>
            </a:rPr>
            <a:t>「常見」需汰舊換新軟體</a:t>
          </a:r>
        </a:p>
      </dsp:txBody>
      <dsp:txXfrm>
        <a:off x="320382" y="1906007"/>
        <a:ext cx="4231725" cy="293016"/>
      </dsp:txXfrm>
    </dsp:sp>
    <dsp:sp modelId="{37AA691A-241F-463A-99C5-DB8DDBF77773}">
      <dsp:nvSpPr>
        <dsp:cNvPr id="0" name=""/>
        <dsp:cNvSpPr/>
      </dsp:nvSpPr>
      <dsp:spPr>
        <a:xfrm>
          <a:off x="0" y="4561175"/>
          <a:ext cx="6090614" cy="100485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2699" tIns="229108" rIns="472699" bIns="78232" numCol="1" spcCol="1270" anchor="t" anchorCtr="0">
          <a:noAutofit/>
        </a:bodyPr>
        <a:lstStyle/>
        <a:p>
          <a:pPr marL="57150" lvl="1" indent="-57150" algn="l" defTabSz="488950">
            <a:lnSpc>
              <a:spcPct val="90000"/>
            </a:lnSpc>
            <a:spcBef>
              <a:spcPct val="0"/>
            </a:spcBef>
            <a:spcAft>
              <a:spcPct val="15000"/>
            </a:spcAft>
            <a:buChar char="•"/>
          </a:pPr>
          <a:r>
            <a:rPr lang="zh-TW" altLang="en-US" sz="1100" kern="1200" dirty="0">
              <a:latin typeface="微軟正黑體" panose="020B0604030504040204" pitchFamily="34" charset="-120"/>
              <a:ea typeface="微軟正黑體" panose="020B0604030504040204" pitchFamily="34" charset="-120"/>
            </a:rPr>
            <a:t>遊戲軟體等非公務用軟體</a:t>
          </a:r>
        </a:p>
        <a:p>
          <a:pPr marL="57150" lvl="1" indent="-57150" algn="l" defTabSz="488950">
            <a:lnSpc>
              <a:spcPct val="90000"/>
            </a:lnSpc>
            <a:spcBef>
              <a:spcPct val="0"/>
            </a:spcBef>
            <a:spcAft>
              <a:spcPct val="15000"/>
            </a:spcAft>
            <a:buChar char="•"/>
          </a:pPr>
          <a:r>
            <a:rPr lang="zh-TW" altLang="en-US" sz="1100" kern="1200" dirty="0">
              <a:latin typeface="微軟正黑體" panose="020B0604030504040204" pitchFamily="34" charset="-120"/>
              <a:ea typeface="微軟正黑體" panose="020B0604030504040204" pitchFamily="34" charset="-120"/>
            </a:rPr>
            <a:t>大陸製軟體（如</a:t>
          </a:r>
          <a:r>
            <a:rPr lang="en-US" altLang="zh-TW" sz="1100" kern="1200" dirty="0">
              <a:latin typeface="微軟正黑體" panose="020B0604030504040204" pitchFamily="34" charset="-120"/>
              <a:ea typeface="微軟正黑體" panose="020B0604030504040204" pitchFamily="34" charset="-120"/>
            </a:rPr>
            <a:t>Foxit</a:t>
          </a:r>
          <a:r>
            <a:rPr lang="zh-TW" altLang="en-US" sz="1100" kern="1200" dirty="0">
              <a:latin typeface="微軟正黑體" panose="020B0604030504040204" pitchFamily="34" charset="-120"/>
              <a:ea typeface="微軟正黑體" panose="020B0604030504040204" pitchFamily="34" charset="-120"/>
            </a:rPr>
            <a:t>、</a:t>
          </a:r>
          <a:r>
            <a:rPr lang="en-US" altLang="en-US" sz="1100" kern="1200" dirty="0">
              <a:latin typeface="微軟正黑體" panose="020B0604030504040204" pitchFamily="34" charset="-120"/>
              <a:ea typeface="微軟正黑體" panose="020B0604030504040204" pitchFamily="34" charset="-120"/>
            </a:rPr>
            <a:t>Zoom</a:t>
          </a:r>
          <a:r>
            <a:rPr lang="zh-TW" altLang="en-US" sz="1100" kern="1200" dirty="0">
              <a:latin typeface="微軟正黑體" panose="020B0604030504040204" pitchFamily="34" charset="-120"/>
              <a:ea typeface="微軟正黑體" panose="020B0604030504040204" pitchFamily="34" charset="-120"/>
            </a:rPr>
            <a:t>、千千靜聽、愛思助手、水星無線網卡產品、阿里旺旺、剪映、光影魔術手、雷電模擬器、射手影音播放器、小龎等）</a:t>
          </a:r>
        </a:p>
      </dsp:txBody>
      <dsp:txXfrm>
        <a:off x="0" y="4561175"/>
        <a:ext cx="6090614" cy="1004850"/>
      </dsp:txXfrm>
    </dsp:sp>
    <dsp:sp modelId="{EDA45623-11CD-45EF-A0A0-E1F01D011B2B}">
      <dsp:nvSpPr>
        <dsp:cNvPr id="0" name=""/>
        <dsp:cNvSpPr/>
      </dsp:nvSpPr>
      <dsp:spPr>
        <a:xfrm>
          <a:off x="304530" y="4398815"/>
          <a:ext cx="4263429" cy="3247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147" tIns="0" rIns="161147" bIns="0" numCol="1" spcCol="1270" anchor="ctr" anchorCtr="0">
          <a:noAutofit/>
        </a:bodyPr>
        <a:lstStyle/>
        <a:p>
          <a:pPr marL="0" lvl="0" indent="0" algn="l" defTabSz="488950">
            <a:lnSpc>
              <a:spcPct val="90000"/>
            </a:lnSpc>
            <a:spcBef>
              <a:spcPct val="0"/>
            </a:spcBef>
            <a:spcAft>
              <a:spcPct val="35000"/>
            </a:spcAft>
            <a:buNone/>
          </a:pPr>
          <a:r>
            <a:rPr lang="zh-TW" altLang="en-US" sz="1100" kern="1200" dirty="0">
              <a:latin typeface="微軟正黑體" panose="020B0604030504040204" pitchFamily="34" charset="-120"/>
              <a:ea typeface="微軟正黑體" panose="020B0604030504040204" pitchFamily="34" charset="-120"/>
            </a:rPr>
            <a:t>不得安裝軟體</a:t>
          </a:r>
        </a:p>
      </dsp:txBody>
      <dsp:txXfrm>
        <a:off x="320382" y="4414667"/>
        <a:ext cx="4231725"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8ED58DE9-1A7D-4C96-8CFE-0B7563D735F2}"/>
              </a:ext>
            </a:extLst>
          </p:cNvPr>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5E9BA636-2560-4D36-B51E-119B44098081}"/>
              </a:ext>
            </a:extLst>
          </p:cNvPr>
          <p:cNvSpPr>
            <a:spLocks noGrp="1"/>
          </p:cNvSpPr>
          <p:nvPr>
            <p:ph type="dt" sz="quarter" idx="1"/>
          </p:nvPr>
        </p:nvSpPr>
        <p:spPr>
          <a:xfrm>
            <a:off x="4281488" y="0"/>
            <a:ext cx="3276600" cy="536575"/>
          </a:xfrm>
          <a:prstGeom prst="rect">
            <a:avLst/>
          </a:prstGeom>
        </p:spPr>
        <p:txBody>
          <a:bodyPr vert="horz" lIns="91440" tIns="45720" rIns="91440" bIns="45720" rtlCol="0"/>
          <a:lstStyle>
            <a:lvl1pPr algn="r">
              <a:defRPr sz="1200"/>
            </a:lvl1pPr>
          </a:lstStyle>
          <a:p>
            <a:fld id="{34AFFD41-BB40-48FA-AC53-7A43C5069EBC}" type="datetimeFigureOut">
              <a:rPr lang="zh-TW" altLang="en-US" smtClean="0"/>
              <a:t>2026/2/5</a:t>
            </a:fld>
            <a:endParaRPr lang="zh-TW" altLang="en-US"/>
          </a:p>
        </p:txBody>
      </p:sp>
      <p:sp>
        <p:nvSpPr>
          <p:cNvPr id="4" name="頁尾版面配置區 3">
            <a:extLst>
              <a:ext uri="{FF2B5EF4-FFF2-40B4-BE49-F238E27FC236}">
                <a16:creationId xmlns:a16="http://schemas.microsoft.com/office/drawing/2014/main" id="{40A7E4A6-96AF-475E-8A33-DF5A9D21A6DA}"/>
              </a:ext>
            </a:extLst>
          </p:cNvPr>
          <p:cNvSpPr>
            <a:spLocks noGrp="1"/>
          </p:cNvSpPr>
          <p:nvPr>
            <p:ph type="ftr" sz="quarter" idx="2"/>
          </p:nvPr>
        </p:nvSpPr>
        <p:spPr>
          <a:xfrm>
            <a:off x="0" y="10155238"/>
            <a:ext cx="3276600" cy="536575"/>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C4D0C006-5904-4065-A5AD-5DCD4CD73A4F}"/>
              </a:ext>
            </a:extLst>
          </p:cNvPr>
          <p:cNvSpPr>
            <a:spLocks noGrp="1"/>
          </p:cNvSpPr>
          <p:nvPr>
            <p:ph type="sldNum" sz="quarter" idx="3"/>
          </p:nvPr>
        </p:nvSpPr>
        <p:spPr>
          <a:xfrm>
            <a:off x="4281488" y="10155238"/>
            <a:ext cx="3276600" cy="536575"/>
          </a:xfrm>
          <a:prstGeom prst="rect">
            <a:avLst/>
          </a:prstGeom>
        </p:spPr>
        <p:txBody>
          <a:bodyPr vert="horz" lIns="91440" tIns="45720" rIns="91440" bIns="45720" rtlCol="0" anchor="b"/>
          <a:lstStyle>
            <a:lvl1pPr algn="r">
              <a:defRPr sz="1200"/>
            </a:lvl1pPr>
          </a:lstStyle>
          <a:p>
            <a:fld id="{69DEFDFE-DD88-47BC-A8CD-DD02236CFC0F}" type="slidenum">
              <a:rPr lang="zh-TW" altLang="en-US" smtClean="0"/>
              <a:t>‹#›</a:t>
            </a:fld>
            <a:endParaRPr lang="zh-TW" altLang="en-US"/>
          </a:p>
        </p:txBody>
      </p:sp>
    </p:spTree>
    <p:extLst>
      <p:ext uri="{BB962C8B-B14F-4D97-AF65-F5344CB8AC3E}">
        <p14:creationId xmlns:p14="http://schemas.microsoft.com/office/powerpoint/2010/main" val="303221106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276600" cy="53657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281488" y="0"/>
            <a:ext cx="3276600" cy="536575"/>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10155238"/>
            <a:ext cx="3276600" cy="536575"/>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281488" y="10155238"/>
            <a:ext cx="3276600" cy="536575"/>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zh-TW"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hf hdr="0" ftr="0" dt="0"/>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20" name="Google Shape;120;p1: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A5E56A83-DAFF-4CE0-B7F7-46A94E9BDA93}"/>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2: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28" name="Google Shape;128;p2: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3E9E78AC-1A61-4886-9053-A112CB26AFAB}"/>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3: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38" name="Google Shape;138;p3: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335F1F71-BAC3-4C62-9491-BEEACE44CFD2}"/>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3</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4: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48" name="Google Shape;148;p4: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DCAC20D1-EC8E-49F9-AEC1-EC07FE14B2DF}"/>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4</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7: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82" name="Google Shape;182;p7: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4163B5AC-ED9A-4A66-B0EE-4BBC7E0B37A4}"/>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7</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6: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72" name="Google Shape;172;p6: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33F33606-7A3C-4E85-B501-0090814FF135}"/>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8</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8: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190" name="Google Shape;190;p8: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23EAC0A0-77A7-478C-ABAE-2276C07AFEFF}"/>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9</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p5: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365" name="Google Shape;365;p5: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A321A512-88C5-44AA-B7BD-469E9C2C08A0}"/>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10</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p18: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375" name="Google Shape;375;p18: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B59A4FC2-EC4B-48A2-9F42-8A9FCA70E642}"/>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11</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p19: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388" name="Google Shape;388;p19: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8CC3F1E6-D15C-4E0C-991A-62C5247BA20B}"/>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12</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20: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401" name="Google Shape;401;p20: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79F58166-666D-4602-9605-E6B015C07FAE}"/>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13</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p21: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411" name="Google Shape;411;p21: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BDC9D33B-89D9-4604-BE62-149CA52FF1E5}"/>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14</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p22: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421" name="Google Shape;421;p22: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1EB8FF29-D5CF-4244-A1C8-D0BA33603701}"/>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15</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p23: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431" name="Google Shape;431;p23: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4E9824C0-66CD-436B-B62E-798D142A0593}"/>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16</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24: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441" name="Google Shape;441;p24: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
        <p:nvSpPr>
          <p:cNvPr id="2" name="投影片編號版面配置區 1">
            <a:extLst>
              <a:ext uri="{FF2B5EF4-FFF2-40B4-BE49-F238E27FC236}">
                <a16:creationId xmlns:a16="http://schemas.microsoft.com/office/drawing/2014/main" id="{86A041E3-AD49-45EB-860B-C10285FD330B}"/>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17</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9: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05" name="Google Shape;205;p9: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C254DAC9-BB77-4C95-901E-3849D32AB8C4}"/>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18</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17" name="Google Shape;217;p10: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52F2579D-5FF0-49D5-93D9-23691A1CF7DE}"/>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19</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1: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35" name="Google Shape;235;p11: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CAA740C6-B1ED-4C9B-8B8F-A7A5B1A62EBC}"/>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20</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2: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46" name="Google Shape;246;p12: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F1BD3C17-1287-47C7-84B5-3A4818968556}"/>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21</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4: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80" name="Google Shape;280;p14: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FA4D47E6-FA9A-4D49-8B60-020B1A87C967}"/>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22</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5: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291" name="Google Shape;291;p15: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AB03A4F2-6BC3-4B9A-8991-ABC1CACF28C3}"/>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23</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16: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304" name="Google Shape;304;p16: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A29F88A2-5D5E-40F8-BD68-16F68C7516B0}"/>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24</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23f11ace035_1_0:notes"/>
          <p:cNvSpPr txBox="1">
            <a:spLocks noGrp="1"/>
          </p:cNvSpPr>
          <p:nvPr>
            <p:ph type="body" idx="1"/>
          </p:nvPr>
        </p:nvSpPr>
        <p:spPr>
          <a:xfrm>
            <a:off x="755650" y="5145088"/>
            <a:ext cx="6048300" cy="4210200"/>
          </a:xfrm>
          <a:prstGeom prst="rect">
            <a:avLst/>
          </a:prstGeom>
        </p:spPr>
        <p:txBody>
          <a:bodyPr spcFirstLastPara="1" wrap="square" lIns="91425" tIns="45700" rIns="91425" bIns="45700" anchor="t" anchorCtr="0">
            <a:noAutofit/>
          </a:bodyPr>
          <a:lstStyle/>
          <a:p>
            <a:endParaRPr/>
          </a:p>
        </p:txBody>
      </p:sp>
      <p:sp>
        <p:nvSpPr>
          <p:cNvPr id="317" name="Google Shape;317;g23f11ace035_1_0: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1F754D5C-3ECE-49D0-B1C6-C25CC0329B48}"/>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25</a:t>
            </a:fld>
            <a:endParaRPr lang="zh-TW" alt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16:notes"/>
          <p:cNvSpPr txBox="1">
            <a:spLocks noGrp="1"/>
          </p:cNvSpPr>
          <p:nvPr>
            <p:ph type="body" idx="1"/>
          </p:nvPr>
        </p:nvSpPr>
        <p:spPr>
          <a:xfrm>
            <a:off x="755650" y="5145088"/>
            <a:ext cx="6048375" cy="4210050"/>
          </a:xfrm>
          <a:prstGeom prst="rect">
            <a:avLst/>
          </a:prstGeom>
        </p:spPr>
        <p:txBody>
          <a:bodyPr spcFirstLastPara="1" wrap="square" lIns="91425" tIns="45700" rIns="91425" bIns="45700" anchor="t" anchorCtr="0">
            <a:noAutofit/>
          </a:bodyPr>
          <a:lstStyle/>
          <a:p>
            <a:endParaRPr/>
          </a:p>
        </p:txBody>
      </p:sp>
      <p:sp>
        <p:nvSpPr>
          <p:cNvPr id="304" name="Google Shape;304;p16: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a:p>
        </p:txBody>
      </p:sp>
      <p:sp>
        <p:nvSpPr>
          <p:cNvPr id="2" name="投影片編號版面配置區 1">
            <a:extLst>
              <a:ext uri="{FF2B5EF4-FFF2-40B4-BE49-F238E27FC236}">
                <a16:creationId xmlns:a16="http://schemas.microsoft.com/office/drawing/2014/main" id="{BBE185AF-3ECB-4C9F-8926-E4BD15464F18}"/>
              </a:ext>
            </a:extLst>
          </p:cNvPr>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altLang="zh-TW" sz="1200" b="0" i="0" u="none" strike="noStrike" cap="none" smtClean="0">
                <a:solidFill>
                  <a:schemeClr val="dk1"/>
                </a:solidFill>
                <a:latin typeface="Calibri"/>
                <a:ea typeface="Calibri"/>
                <a:cs typeface="Calibri"/>
                <a:sym typeface="Calibri"/>
              </a:rPr>
              <a:t>26</a:t>
            </a:fld>
            <a:endParaRPr lang="zh-TW" alt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50993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3"/>
          </p:nvPr>
        </p:nvSpPr>
        <p:spPr/>
        <p:txBody>
          <a:bodyPr/>
          <a:lstStyle/>
          <a:p>
            <a:endParaRPr/>
          </a:p>
        </p:txBody>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12"/>
          </p:nvPr>
        </p:nvSpPr>
        <p:spPr/>
        <p:txBody>
          <a:bodyPr/>
          <a:lstStyle/>
          <a:p>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25:notes"/>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349" name="Google Shape;349;p25:notes"/>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a:extLst>
            <a:ext uri="{FF2B5EF4-FFF2-40B4-BE49-F238E27FC236}">
              <a16:creationId xmlns:a16="http://schemas.microsoft.com/office/drawing/2014/main" id="{D534ED2F-7AF9-346E-BD13-9E6A560530AB}"/>
            </a:ext>
          </a:extLst>
        </p:cNvPr>
        <p:cNvGrpSpPr/>
        <p:nvPr/>
      </p:nvGrpSpPr>
      <p:grpSpPr>
        <a:xfrm>
          <a:off x="0" y="0"/>
          <a:ext cx="0" cy="0"/>
          <a:chOff x="0" y="0"/>
          <a:chExt cx="0" cy="0"/>
        </a:xfrm>
      </p:grpSpPr>
      <p:sp>
        <p:nvSpPr>
          <p:cNvPr id="348" name="Google Shape;348;p25:notes">
            <a:extLst>
              <a:ext uri="{FF2B5EF4-FFF2-40B4-BE49-F238E27FC236}">
                <a16:creationId xmlns:a16="http://schemas.microsoft.com/office/drawing/2014/main" id="{6CCC3A72-B99B-57FC-2514-48B97A3764EB}"/>
              </a:ext>
            </a:extLst>
          </p:cNvPr>
          <p:cNvSpPr txBox="1">
            <a:spLocks noGrp="1"/>
          </p:cNvSpPr>
          <p:nvPr>
            <p:ph type="body" idx="1"/>
          </p:nvPr>
        </p:nvSpPr>
        <p:spPr>
          <a:xfrm>
            <a:off x="755650" y="5145088"/>
            <a:ext cx="6048375" cy="4210050"/>
          </a:xfrm>
          <a:prstGeom prst="rect">
            <a:avLst/>
          </a:prstGeom>
          <a:noFill/>
          <a:ln>
            <a:noFill/>
          </a:ln>
        </p:spPr>
        <p:txBody>
          <a:bodyPr spcFirstLastPara="1" wrap="square" lIns="91425" tIns="45700" rIns="91425" bIns="45700" anchor="t" anchorCtr="0">
            <a:noAutofit/>
          </a:bodyPr>
          <a:lstStyle/>
          <a:p>
            <a:endParaRPr/>
          </a:p>
        </p:txBody>
      </p:sp>
      <p:sp>
        <p:nvSpPr>
          <p:cNvPr id="349" name="Google Shape;349;p25:notes">
            <a:extLst>
              <a:ext uri="{FF2B5EF4-FFF2-40B4-BE49-F238E27FC236}">
                <a16:creationId xmlns:a16="http://schemas.microsoft.com/office/drawing/2014/main" id="{E4F5F8C1-28A4-96E6-757C-DB74F43F97B4}"/>
              </a:ext>
            </a:extLst>
          </p:cNvPr>
          <p:cNvSpPr>
            <a:spLocks noGrp="1" noRot="1" noChangeAspect="1"/>
          </p:cNvSpPr>
          <p:nvPr>
            <p:ph type="sldImg" idx="2"/>
          </p:nvPr>
        </p:nvSpPr>
        <p:spPr>
          <a:xfrm>
            <a:off x="573088" y="1336675"/>
            <a:ext cx="6413500" cy="36083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a:p>
        </p:txBody>
      </p:sp>
    </p:spTree>
    <p:extLst>
      <p:ext uri="{BB962C8B-B14F-4D97-AF65-F5344CB8AC3E}">
        <p14:creationId xmlns:p14="http://schemas.microsoft.com/office/powerpoint/2010/main" val="3816345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70"/>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2 Content" type="twoObj">
  <p:cSld name="TWO_OBJECTS">
    <p:spTree>
      <p:nvGrpSpPr>
        <p:cNvPr id="1" name="Shape 77"/>
        <p:cNvGrpSpPr/>
        <p:nvPr/>
      </p:nvGrpSpPr>
      <p:grpSpPr>
        <a:xfrm>
          <a:off x="0" y="0"/>
          <a:ext cx="0" cy="0"/>
          <a:chOff x="0" y="0"/>
          <a:chExt cx="0" cy="0"/>
        </a:xfrm>
      </p:grpSpPr>
      <p:sp>
        <p:nvSpPr>
          <p:cNvPr id="78" name="Google Shape;78;p43"/>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43"/>
          <p:cNvSpPr txBox="1">
            <a:spLocks noGrp="1"/>
          </p:cNvSpPr>
          <p:nvPr>
            <p:ph type="body" idx="1"/>
          </p:nvPr>
        </p:nvSpPr>
        <p:spPr>
          <a:xfrm>
            <a:off x="120276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0" name="Google Shape;80;p43"/>
          <p:cNvSpPr txBox="1">
            <a:spLocks noGrp="1"/>
          </p:cNvSpPr>
          <p:nvPr>
            <p:ph type="body" idx="2"/>
          </p:nvPr>
        </p:nvSpPr>
        <p:spPr>
          <a:xfrm>
            <a:off x="621612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1"/>
        <p:cNvGrpSpPr/>
        <p:nvPr/>
      </p:nvGrpSpPr>
      <p:grpSpPr>
        <a:xfrm>
          <a:off x="0" y="0"/>
          <a:ext cx="0" cy="0"/>
          <a:chOff x="0" y="0"/>
          <a:chExt cx="0" cy="0"/>
        </a:xfrm>
      </p:grpSpPr>
      <p:sp>
        <p:nvSpPr>
          <p:cNvPr id="82" name="Google Shape;82;p44"/>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entered Text" type="objOnly">
  <p:cSld name="OBJECT_ONLY">
    <p:spTree>
      <p:nvGrpSpPr>
        <p:cNvPr id="1" name="Shape 83"/>
        <p:cNvGrpSpPr/>
        <p:nvPr/>
      </p:nvGrpSpPr>
      <p:grpSpPr>
        <a:xfrm>
          <a:off x="0" y="0"/>
          <a:ext cx="0" cy="0"/>
          <a:chOff x="0" y="0"/>
          <a:chExt cx="0" cy="0"/>
        </a:xfrm>
      </p:grpSpPr>
      <p:sp>
        <p:nvSpPr>
          <p:cNvPr id="84" name="Google Shape;84;p45"/>
          <p:cNvSpPr txBox="1">
            <a:spLocks noGrp="1"/>
          </p:cNvSpPr>
          <p:nvPr>
            <p:ph type="subTitle" idx="1"/>
          </p:nvPr>
        </p:nvSpPr>
        <p:spPr>
          <a:xfrm>
            <a:off x="1202760" y="284040"/>
            <a:ext cx="9783720" cy="6993360"/>
          </a:xfrm>
          <a:prstGeom prst="rect">
            <a:avLst/>
          </a:prstGeom>
          <a:noFill/>
          <a:ln>
            <a:noFill/>
          </a:ln>
        </p:spPr>
        <p:txBody>
          <a:bodyPr spcFirstLastPara="1" wrap="square" lIns="0" tIns="0" rIns="0" bIns="0" anchor="ctr" anchorCtr="0">
            <a:noAutofit/>
          </a:bodyPr>
          <a:lstStyle>
            <a:lvl1pPr lvl="0" algn="l">
              <a:lnSpc>
                <a:spcPct val="90000"/>
              </a:lnSpc>
              <a:spcBef>
                <a:spcPts val="1000"/>
              </a:spcBef>
              <a:spcAft>
                <a:spcPts val="0"/>
              </a:spcAft>
              <a:buClr>
                <a:schemeClr val="dk1"/>
              </a:buClr>
              <a:buSzPts val="1800"/>
              <a:buChar char="•"/>
              <a:defRPr/>
            </a:lvl1pPr>
            <a:lvl2pPr lvl="1" algn="l">
              <a:lnSpc>
                <a:spcPct val="90000"/>
              </a:lnSpc>
              <a:spcBef>
                <a:spcPts val="500"/>
              </a:spcBef>
              <a:spcAft>
                <a:spcPts val="0"/>
              </a:spcAft>
              <a:buClr>
                <a:schemeClr val="dk1"/>
              </a:buClr>
              <a:buSzPts val="1800"/>
              <a:buChar char="•"/>
              <a:defRPr/>
            </a:lvl2pPr>
            <a:lvl3pPr lvl="2" algn="l">
              <a:lnSpc>
                <a:spcPct val="90000"/>
              </a:lnSpc>
              <a:spcBef>
                <a:spcPts val="500"/>
              </a:spcBef>
              <a:spcAft>
                <a:spcPts val="0"/>
              </a:spcAft>
              <a:buClr>
                <a:schemeClr val="dk1"/>
              </a:buClr>
              <a:buSzPts val="1800"/>
              <a:buChar char="•"/>
              <a:defRPr/>
            </a:lvl3pPr>
            <a:lvl4pPr lvl="3" algn="l">
              <a:lnSpc>
                <a:spcPct val="90000"/>
              </a:lnSpc>
              <a:spcBef>
                <a:spcPts val="500"/>
              </a:spcBef>
              <a:spcAft>
                <a:spcPts val="0"/>
              </a:spcAft>
              <a:buClr>
                <a:schemeClr val="dk1"/>
              </a:buClr>
              <a:buSzPts val="1800"/>
              <a:buChar char="•"/>
              <a:defRPr/>
            </a:lvl4pPr>
            <a:lvl5pPr lvl="4" algn="l">
              <a:lnSpc>
                <a:spcPct val="90000"/>
              </a:lnSpc>
              <a:spcBef>
                <a:spcPts val="50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2 Content and Content" type="twoObjAndObj">
  <p:cSld name="TWO_OBJECTS_AND_OBJECT">
    <p:spTree>
      <p:nvGrpSpPr>
        <p:cNvPr id="1" name="Shape 85"/>
        <p:cNvGrpSpPr/>
        <p:nvPr/>
      </p:nvGrpSpPr>
      <p:grpSpPr>
        <a:xfrm>
          <a:off x="0" y="0"/>
          <a:ext cx="0" cy="0"/>
          <a:chOff x="0" y="0"/>
          <a:chExt cx="0" cy="0"/>
        </a:xfrm>
      </p:grpSpPr>
      <p:sp>
        <p:nvSpPr>
          <p:cNvPr id="86" name="Google Shape;86;p46"/>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46"/>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8" name="Google Shape;88;p46"/>
          <p:cNvSpPr txBox="1">
            <a:spLocks noGrp="1"/>
          </p:cNvSpPr>
          <p:nvPr>
            <p:ph type="body" idx="2"/>
          </p:nvPr>
        </p:nvSpPr>
        <p:spPr>
          <a:xfrm>
            <a:off x="621612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46"/>
          <p:cNvSpPr txBox="1">
            <a:spLocks noGrp="1"/>
          </p:cNvSpPr>
          <p:nvPr>
            <p:ph type="body" idx="3"/>
          </p:nvPr>
        </p:nvSpPr>
        <p:spPr>
          <a:xfrm>
            <a:off x="120276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Content and 2 Content" type="objAndTwoObj">
  <p:cSld name="OBJECT_AND_TWO_OBJECTS">
    <p:spTree>
      <p:nvGrpSpPr>
        <p:cNvPr id="1" name="Shape 90"/>
        <p:cNvGrpSpPr/>
        <p:nvPr/>
      </p:nvGrpSpPr>
      <p:grpSpPr>
        <a:xfrm>
          <a:off x="0" y="0"/>
          <a:ext cx="0" cy="0"/>
          <a:chOff x="0" y="0"/>
          <a:chExt cx="0" cy="0"/>
        </a:xfrm>
      </p:grpSpPr>
      <p:sp>
        <p:nvSpPr>
          <p:cNvPr id="91" name="Google Shape;91;p47"/>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47"/>
          <p:cNvSpPr txBox="1">
            <a:spLocks noGrp="1"/>
          </p:cNvSpPr>
          <p:nvPr>
            <p:ph type="body" idx="1"/>
          </p:nvPr>
        </p:nvSpPr>
        <p:spPr>
          <a:xfrm>
            <a:off x="120276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47"/>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 name="Google Shape;94;p47"/>
          <p:cNvSpPr txBox="1">
            <a:spLocks noGrp="1"/>
          </p:cNvSpPr>
          <p:nvPr>
            <p:ph type="body" idx="3"/>
          </p:nvPr>
        </p:nvSpPr>
        <p:spPr>
          <a:xfrm>
            <a:off x="621612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2 Content over Content" type="twoObjOverTx">
  <p:cSld name="TWO_OBJECTS_OVER_TEXT">
    <p:spTree>
      <p:nvGrpSpPr>
        <p:cNvPr id="1" name="Shape 95"/>
        <p:cNvGrpSpPr/>
        <p:nvPr/>
      </p:nvGrpSpPr>
      <p:grpSpPr>
        <a:xfrm>
          <a:off x="0" y="0"/>
          <a:ext cx="0" cy="0"/>
          <a:chOff x="0" y="0"/>
          <a:chExt cx="0" cy="0"/>
        </a:xfrm>
      </p:grpSpPr>
      <p:sp>
        <p:nvSpPr>
          <p:cNvPr id="96" name="Google Shape;96;p48"/>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48"/>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 name="Google Shape;98;p48"/>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 name="Google Shape;99;p48"/>
          <p:cNvSpPr txBox="1">
            <a:spLocks noGrp="1"/>
          </p:cNvSpPr>
          <p:nvPr>
            <p:ph type="body" idx="3"/>
          </p:nvPr>
        </p:nvSpPr>
        <p:spPr>
          <a:xfrm>
            <a:off x="1202760" y="420840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Content over Content" type="objOverTx">
  <p:cSld name="OBJECT_OVER_TEXT">
    <p:spTree>
      <p:nvGrpSpPr>
        <p:cNvPr id="1" name="Shape 100"/>
        <p:cNvGrpSpPr/>
        <p:nvPr/>
      </p:nvGrpSpPr>
      <p:grpSpPr>
        <a:xfrm>
          <a:off x="0" y="0"/>
          <a:ext cx="0" cy="0"/>
          <a:chOff x="0" y="0"/>
          <a:chExt cx="0" cy="0"/>
        </a:xfrm>
      </p:grpSpPr>
      <p:sp>
        <p:nvSpPr>
          <p:cNvPr id="101" name="Google Shape;101;p49"/>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49"/>
          <p:cNvSpPr txBox="1">
            <a:spLocks noGrp="1"/>
          </p:cNvSpPr>
          <p:nvPr>
            <p:ph type="body" idx="1"/>
          </p:nvPr>
        </p:nvSpPr>
        <p:spPr>
          <a:xfrm>
            <a:off x="1202760" y="201168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49"/>
          <p:cNvSpPr txBox="1">
            <a:spLocks noGrp="1"/>
          </p:cNvSpPr>
          <p:nvPr>
            <p:ph type="body" idx="2"/>
          </p:nvPr>
        </p:nvSpPr>
        <p:spPr>
          <a:xfrm>
            <a:off x="1202760" y="420840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4 Content" type="fourObj">
  <p:cSld name="FOUR_OBJECTS">
    <p:spTree>
      <p:nvGrpSpPr>
        <p:cNvPr id="1" name="Shape 104"/>
        <p:cNvGrpSpPr/>
        <p:nvPr/>
      </p:nvGrpSpPr>
      <p:grpSpPr>
        <a:xfrm>
          <a:off x="0" y="0"/>
          <a:ext cx="0" cy="0"/>
          <a:chOff x="0" y="0"/>
          <a:chExt cx="0" cy="0"/>
        </a:xfrm>
      </p:grpSpPr>
      <p:sp>
        <p:nvSpPr>
          <p:cNvPr id="105" name="Google Shape;105;p50"/>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50"/>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 name="Google Shape;107;p50"/>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 name="Google Shape;108;p50"/>
          <p:cNvSpPr txBox="1">
            <a:spLocks noGrp="1"/>
          </p:cNvSpPr>
          <p:nvPr>
            <p:ph type="body" idx="3"/>
          </p:nvPr>
        </p:nvSpPr>
        <p:spPr>
          <a:xfrm>
            <a:off x="120276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50"/>
          <p:cNvSpPr txBox="1">
            <a:spLocks noGrp="1"/>
          </p:cNvSpPr>
          <p:nvPr>
            <p:ph type="body" idx="4"/>
          </p:nvPr>
        </p:nvSpPr>
        <p:spPr>
          <a:xfrm>
            <a:off x="621612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6 Content">
  <p:cSld name="Title, 6 Content">
    <p:spTree>
      <p:nvGrpSpPr>
        <p:cNvPr id="1" name="Shape 110"/>
        <p:cNvGrpSpPr/>
        <p:nvPr/>
      </p:nvGrpSpPr>
      <p:grpSpPr>
        <a:xfrm>
          <a:off x="0" y="0"/>
          <a:ext cx="0" cy="0"/>
          <a:chOff x="0" y="0"/>
          <a:chExt cx="0" cy="0"/>
        </a:xfrm>
      </p:grpSpPr>
      <p:sp>
        <p:nvSpPr>
          <p:cNvPr id="111" name="Google Shape;111;p51"/>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51"/>
          <p:cNvSpPr txBox="1">
            <a:spLocks noGrp="1"/>
          </p:cNvSpPr>
          <p:nvPr>
            <p:ph type="body" idx="1"/>
          </p:nvPr>
        </p:nvSpPr>
        <p:spPr>
          <a:xfrm>
            <a:off x="120276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 name="Google Shape;113;p51"/>
          <p:cNvSpPr txBox="1">
            <a:spLocks noGrp="1"/>
          </p:cNvSpPr>
          <p:nvPr>
            <p:ph type="body" idx="2"/>
          </p:nvPr>
        </p:nvSpPr>
        <p:spPr>
          <a:xfrm>
            <a:off x="451080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 name="Google Shape;114;p51"/>
          <p:cNvSpPr txBox="1">
            <a:spLocks noGrp="1"/>
          </p:cNvSpPr>
          <p:nvPr>
            <p:ph type="body" idx="3"/>
          </p:nvPr>
        </p:nvSpPr>
        <p:spPr>
          <a:xfrm>
            <a:off x="781848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 name="Google Shape;115;p51"/>
          <p:cNvSpPr txBox="1">
            <a:spLocks noGrp="1"/>
          </p:cNvSpPr>
          <p:nvPr>
            <p:ph type="body" idx="4"/>
          </p:nvPr>
        </p:nvSpPr>
        <p:spPr>
          <a:xfrm>
            <a:off x="120276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 name="Google Shape;116;p51"/>
          <p:cNvSpPr txBox="1">
            <a:spLocks noGrp="1"/>
          </p:cNvSpPr>
          <p:nvPr>
            <p:ph type="body" idx="5"/>
          </p:nvPr>
        </p:nvSpPr>
        <p:spPr>
          <a:xfrm>
            <a:off x="451080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 name="Google Shape;117;p51"/>
          <p:cNvSpPr txBox="1">
            <a:spLocks noGrp="1"/>
          </p:cNvSpPr>
          <p:nvPr>
            <p:ph type="body" idx="6"/>
          </p:nvPr>
        </p:nvSpPr>
        <p:spPr>
          <a:xfrm>
            <a:off x="781848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 type="tx">
  <p:cSld name="Title Slide">
    <p:spTree>
      <p:nvGrpSpPr>
        <p:cNvPr id="1" name="Shape 176"/>
        <p:cNvGrpSpPr/>
        <p:nvPr/>
      </p:nvGrpSpPr>
      <p:grpSpPr>
        <a:xfrm>
          <a:off x="0" y="0"/>
          <a:ext cx="0" cy="0"/>
          <a:chOff x="0" y="0"/>
          <a:chExt cx="0" cy="0"/>
        </a:xfrm>
      </p:grpSpPr>
      <p:sp>
        <p:nvSpPr>
          <p:cNvPr id="177" name="Google Shape;177;p57"/>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 name="Google Shape;178;p57"/>
          <p:cNvSpPr txBox="1">
            <a:spLocks noGrp="1"/>
          </p:cNvSpPr>
          <p:nvPr>
            <p:ph type="subTitle" idx="1"/>
          </p:nvPr>
        </p:nvSpPr>
        <p:spPr>
          <a:xfrm>
            <a:off x="1202760" y="2011680"/>
            <a:ext cx="9783720" cy="4205880"/>
          </a:xfrm>
          <a:prstGeom prst="rect">
            <a:avLst/>
          </a:prstGeom>
          <a:noFill/>
          <a:ln>
            <a:noFill/>
          </a:ln>
        </p:spPr>
        <p:txBody>
          <a:bodyPr spcFirstLastPara="1" wrap="square" lIns="0" tIns="0" rIns="0" bIns="0" anchor="ctr" anchorCtr="0">
            <a:noAutofit/>
          </a:bodyPr>
          <a:lstStyle>
            <a:lvl1pPr lvl="0" algn="l">
              <a:lnSpc>
                <a:spcPct val="90000"/>
              </a:lnSpc>
              <a:spcBef>
                <a:spcPts val="1000"/>
              </a:spcBef>
              <a:spcAft>
                <a:spcPts val="0"/>
              </a:spcAft>
              <a:buClr>
                <a:schemeClr val="dk1"/>
              </a:buClr>
              <a:buSzPts val="1800"/>
              <a:buChar char="•"/>
              <a:defRPr/>
            </a:lvl1pPr>
            <a:lvl2pPr lvl="1" algn="l">
              <a:lnSpc>
                <a:spcPct val="90000"/>
              </a:lnSpc>
              <a:spcBef>
                <a:spcPts val="500"/>
              </a:spcBef>
              <a:spcAft>
                <a:spcPts val="0"/>
              </a:spcAft>
              <a:buClr>
                <a:schemeClr val="dk1"/>
              </a:buClr>
              <a:buSzPts val="1800"/>
              <a:buChar char="•"/>
              <a:defRPr/>
            </a:lvl2pPr>
            <a:lvl3pPr lvl="2" algn="l">
              <a:lnSpc>
                <a:spcPct val="90000"/>
              </a:lnSpc>
              <a:spcBef>
                <a:spcPts val="500"/>
              </a:spcBef>
              <a:spcAft>
                <a:spcPts val="0"/>
              </a:spcAft>
              <a:buClr>
                <a:schemeClr val="dk1"/>
              </a:buClr>
              <a:buSzPts val="1800"/>
              <a:buChar char="•"/>
              <a:defRPr/>
            </a:lvl3pPr>
            <a:lvl4pPr lvl="3" algn="l">
              <a:lnSpc>
                <a:spcPct val="90000"/>
              </a:lnSpc>
              <a:spcBef>
                <a:spcPts val="500"/>
              </a:spcBef>
              <a:spcAft>
                <a:spcPts val="0"/>
              </a:spcAft>
              <a:buClr>
                <a:schemeClr val="dk1"/>
              </a:buClr>
              <a:buSzPts val="1800"/>
              <a:buChar char="•"/>
              <a:defRPr/>
            </a:lvl4pPr>
            <a:lvl5pPr lvl="4" algn="l">
              <a:lnSpc>
                <a:spcPct val="90000"/>
              </a:lnSpc>
              <a:spcBef>
                <a:spcPts val="50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788708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Content" type="obj">
  <p:cSld name="Title, Content">
    <p:spTree>
      <p:nvGrpSpPr>
        <p:cNvPr id="1" name="Shape 74"/>
        <p:cNvGrpSpPr/>
        <p:nvPr/>
      </p:nvGrpSpPr>
      <p:grpSpPr>
        <a:xfrm>
          <a:off x="0" y="0"/>
          <a:ext cx="0" cy="0"/>
          <a:chOff x="0" y="0"/>
          <a:chExt cx="0" cy="0"/>
        </a:xfrm>
      </p:grpSpPr>
      <p:sp>
        <p:nvSpPr>
          <p:cNvPr id="75" name="Google Shape;75;p42"/>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42"/>
          <p:cNvSpPr txBox="1">
            <a:spLocks noGrp="1"/>
          </p:cNvSpPr>
          <p:nvPr>
            <p:ph type="body" idx="1"/>
          </p:nvPr>
        </p:nvSpPr>
        <p:spPr>
          <a:xfrm>
            <a:off x="1202760" y="2011680"/>
            <a:ext cx="97837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992615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Slide" type="blank">
  <p:cSld name="Blank Slide">
    <p:spTree>
      <p:nvGrpSpPr>
        <p:cNvPr id="1" name="Shape 70"/>
        <p:cNvGrpSpPr/>
        <p:nvPr/>
      </p:nvGrpSpPr>
      <p:grpSpPr>
        <a:xfrm>
          <a:off x="0" y="0"/>
          <a:ext cx="0" cy="0"/>
          <a:chOff x="0" y="0"/>
          <a:chExt cx="0" cy="0"/>
        </a:xfrm>
      </p:grpSpPr>
    </p:spTree>
    <p:extLst>
      <p:ext uri="{BB962C8B-B14F-4D97-AF65-F5344CB8AC3E}">
        <p14:creationId xmlns:p14="http://schemas.microsoft.com/office/powerpoint/2010/main" val="2730137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x">
  <p:cSld name="Title Slide">
    <p:spTree>
      <p:nvGrpSpPr>
        <p:cNvPr id="1" name="Shape 71"/>
        <p:cNvGrpSpPr/>
        <p:nvPr/>
      </p:nvGrpSpPr>
      <p:grpSpPr>
        <a:xfrm>
          <a:off x="0" y="0"/>
          <a:ext cx="0" cy="0"/>
          <a:chOff x="0" y="0"/>
          <a:chExt cx="0" cy="0"/>
        </a:xfrm>
      </p:grpSpPr>
      <p:sp>
        <p:nvSpPr>
          <p:cNvPr id="72" name="Google Shape;72;p30"/>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30"/>
          <p:cNvSpPr txBox="1">
            <a:spLocks noGrp="1"/>
          </p:cNvSpPr>
          <p:nvPr>
            <p:ph type="subTitle" idx="1"/>
          </p:nvPr>
        </p:nvSpPr>
        <p:spPr>
          <a:xfrm>
            <a:off x="1202760" y="2011680"/>
            <a:ext cx="9783720" cy="4205880"/>
          </a:xfrm>
          <a:prstGeom prst="rect">
            <a:avLst/>
          </a:prstGeom>
          <a:noFill/>
          <a:ln>
            <a:noFill/>
          </a:ln>
        </p:spPr>
        <p:txBody>
          <a:bodyPr spcFirstLastPara="1" wrap="square" lIns="0" tIns="0" rIns="0" bIns="0" anchor="ctr" anchorCtr="0">
            <a:noAutofit/>
          </a:bodyPr>
          <a:lstStyle>
            <a:lvl1pPr lvl="0" algn="l">
              <a:lnSpc>
                <a:spcPct val="90000"/>
              </a:lnSpc>
              <a:spcBef>
                <a:spcPts val="1000"/>
              </a:spcBef>
              <a:spcAft>
                <a:spcPts val="0"/>
              </a:spcAft>
              <a:buClr>
                <a:schemeClr val="dk1"/>
              </a:buClr>
              <a:buSzPts val="1800"/>
              <a:buChar char="•"/>
              <a:defRPr/>
            </a:lvl1pPr>
            <a:lvl2pPr lvl="1" algn="l">
              <a:lnSpc>
                <a:spcPct val="90000"/>
              </a:lnSpc>
              <a:spcBef>
                <a:spcPts val="500"/>
              </a:spcBef>
              <a:spcAft>
                <a:spcPts val="0"/>
              </a:spcAft>
              <a:buClr>
                <a:schemeClr val="dk1"/>
              </a:buClr>
              <a:buSzPts val="1800"/>
              <a:buChar char="•"/>
              <a:defRPr/>
            </a:lvl2pPr>
            <a:lvl3pPr lvl="2" algn="l">
              <a:lnSpc>
                <a:spcPct val="90000"/>
              </a:lnSpc>
              <a:spcBef>
                <a:spcPts val="500"/>
              </a:spcBef>
              <a:spcAft>
                <a:spcPts val="0"/>
              </a:spcAft>
              <a:buClr>
                <a:schemeClr val="dk1"/>
              </a:buClr>
              <a:buSzPts val="1800"/>
              <a:buChar char="•"/>
              <a:defRPr/>
            </a:lvl3pPr>
            <a:lvl4pPr lvl="3" algn="l">
              <a:lnSpc>
                <a:spcPct val="90000"/>
              </a:lnSpc>
              <a:spcBef>
                <a:spcPts val="500"/>
              </a:spcBef>
              <a:spcAft>
                <a:spcPts val="0"/>
              </a:spcAft>
              <a:buClr>
                <a:schemeClr val="dk1"/>
              </a:buClr>
              <a:buSzPts val="1800"/>
              <a:buChar char="•"/>
              <a:defRPr/>
            </a:lvl4pPr>
            <a:lvl5pPr lvl="4" algn="l">
              <a:lnSpc>
                <a:spcPct val="90000"/>
              </a:lnSpc>
              <a:spcBef>
                <a:spcPts val="50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89794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Content" type="obj">
  <p:cSld name="Title, Content">
    <p:spTree>
      <p:nvGrpSpPr>
        <p:cNvPr id="1" name="Shape 74"/>
        <p:cNvGrpSpPr/>
        <p:nvPr/>
      </p:nvGrpSpPr>
      <p:grpSpPr>
        <a:xfrm>
          <a:off x="0" y="0"/>
          <a:ext cx="0" cy="0"/>
          <a:chOff x="0" y="0"/>
          <a:chExt cx="0" cy="0"/>
        </a:xfrm>
      </p:grpSpPr>
      <p:sp>
        <p:nvSpPr>
          <p:cNvPr id="75" name="Google Shape;75;p42"/>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42"/>
          <p:cNvSpPr txBox="1">
            <a:spLocks noGrp="1"/>
          </p:cNvSpPr>
          <p:nvPr>
            <p:ph type="body" idx="1"/>
          </p:nvPr>
        </p:nvSpPr>
        <p:spPr>
          <a:xfrm>
            <a:off x="1202760" y="2011680"/>
            <a:ext cx="97837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841861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2 Content" type="twoObj">
  <p:cSld name="Title, 2 Content">
    <p:spTree>
      <p:nvGrpSpPr>
        <p:cNvPr id="1" name="Shape 77"/>
        <p:cNvGrpSpPr/>
        <p:nvPr/>
      </p:nvGrpSpPr>
      <p:grpSpPr>
        <a:xfrm>
          <a:off x="0" y="0"/>
          <a:ext cx="0" cy="0"/>
          <a:chOff x="0" y="0"/>
          <a:chExt cx="0" cy="0"/>
        </a:xfrm>
      </p:grpSpPr>
      <p:sp>
        <p:nvSpPr>
          <p:cNvPr id="78" name="Google Shape;78;p43"/>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43"/>
          <p:cNvSpPr txBox="1">
            <a:spLocks noGrp="1"/>
          </p:cNvSpPr>
          <p:nvPr>
            <p:ph type="body" idx="1"/>
          </p:nvPr>
        </p:nvSpPr>
        <p:spPr>
          <a:xfrm>
            <a:off x="120276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0" name="Google Shape;80;p43"/>
          <p:cNvSpPr txBox="1">
            <a:spLocks noGrp="1"/>
          </p:cNvSpPr>
          <p:nvPr>
            <p:ph type="body" idx="2"/>
          </p:nvPr>
        </p:nvSpPr>
        <p:spPr>
          <a:xfrm>
            <a:off x="621612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040324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1"/>
        <p:cNvGrpSpPr/>
        <p:nvPr/>
      </p:nvGrpSpPr>
      <p:grpSpPr>
        <a:xfrm>
          <a:off x="0" y="0"/>
          <a:ext cx="0" cy="0"/>
          <a:chOff x="0" y="0"/>
          <a:chExt cx="0" cy="0"/>
        </a:xfrm>
      </p:grpSpPr>
      <p:sp>
        <p:nvSpPr>
          <p:cNvPr id="82" name="Google Shape;82;p44"/>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444065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entered Text" type="objOnly">
  <p:cSld name="Centered Text">
    <p:spTree>
      <p:nvGrpSpPr>
        <p:cNvPr id="1" name="Shape 83"/>
        <p:cNvGrpSpPr/>
        <p:nvPr/>
      </p:nvGrpSpPr>
      <p:grpSpPr>
        <a:xfrm>
          <a:off x="0" y="0"/>
          <a:ext cx="0" cy="0"/>
          <a:chOff x="0" y="0"/>
          <a:chExt cx="0" cy="0"/>
        </a:xfrm>
      </p:grpSpPr>
      <p:sp>
        <p:nvSpPr>
          <p:cNvPr id="84" name="Google Shape;84;p45"/>
          <p:cNvSpPr txBox="1">
            <a:spLocks noGrp="1"/>
          </p:cNvSpPr>
          <p:nvPr>
            <p:ph type="subTitle" idx="1"/>
          </p:nvPr>
        </p:nvSpPr>
        <p:spPr>
          <a:xfrm>
            <a:off x="1202760" y="284040"/>
            <a:ext cx="9783720" cy="6993360"/>
          </a:xfrm>
          <a:prstGeom prst="rect">
            <a:avLst/>
          </a:prstGeom>
          <a:noFill/>
          <a:ln>
            <a:noFill/>
          </a:ln>
        </p:spPr>
        <p:txBody>
          <a:bodyPr spcFirstLastPara="1" wrap="square" lIns="0" tIns="0" rIns="0" bIns="0" anchor="ctr" anchorCtr="0">
            <a:noAutofit/>
          </a:bodyPr>
          <a:lstStyle>
            <a:lvl1pPr lvl="0" algn="l">
              <a:lnSpc>
                <a:spcPct val="90000"/>
              </a:lnSpc>
              <a:spcBef>
                <a:spcPts val="1000"/>
              </a:spcBef>
              <a:spcAft>
                <a:spcPts val="0"/>
              </a:spcAft>
              <a:buClr>
                <a:schemeClr val="dk1"/>
              </a:buClr>
              <a:buSzPts val="1800"/>
              <a:buChar char="•"/>
              <a:defRPr/>
            </a:lvl1pPr>
            <a:lvl2pPr lvl="1" algn="l">
              <a:lnSpc>
                <a:spcPct val="90000"/>
              </a:lnSpc>
              <a:spcBef>
                <a:spcPts val="500"/>
              </a:spcBef>
              <a:spcAft>
                <a:spcPts val="0"/>
              </a:spcAft>
              <a:buClr>
                <a:schemeClr val="dk1"/>
              </a:buClr>
              <a:buSzPts val="1800"/>
              <a:buChar char="•"/>
              <a:defRPr/>
            </a:lvl2pPr>
            <a:lvl3pPr lvl="2" algn="l">
              <a:lnSpc>
                <a:spcPct val="90000"/>
              </a:lnSpc>
              <a:spcBef>
                <a:spcPts val="500"/>
              </a:spcBef>
              <a:spcAft>
                <a:spcPts val="0"/>
              </a:spcAft>
              <a:buClr>
                <a:schemeClr val="dk1"/>
              </a:buClr>
              <a:buSzPts val="1800"/>
              <a:buChar char="•"/>
              <a:defRPr/>
            </a:lvl3pPr>
            <a:lvl4pPr lvl="3" algn="l">
              <a:lnSpc>
                <a:spcPct val="90000"/>
              </a:lnSpc>
              <a:spcBef>
                <a:spcPts val="500"/>
              </a:spcBef>
              <a:spcAft>
                <a:spcPts val="0"/>
              </a:spcAft>
              <a:buClr>
                <a:schemeClr val="dk1"/>
              </a:buClr>
              <a:buSzPts val="1800"/>
              <a:buChar char="•"/>
              <a:defRPr/>
            </a:lvl4pPr>
            <a:lvl5pPr lvl="4" algn="l">
              <a:lnSpc>
                <a:spcPct val="90000"/>
              </a:lnSpc>
              <a:spcBef>
                <a:spcPts val="50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18742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2 Content and Content" type="twoObjAndObj">
  <p:cSld name="Title, 2 Content and Content">
    <p:spTree>
      <p:nvGrpSpPr>
        <p:cNvPr id="1" name="Shape 85"/>
        <p:cNvGrpSpPr/>
        <p:nvPr/>
      </p:nvGrpSpPr>
      <p:grpSpPr>
        <a:xfrm>
          <a:off x="0" y="0"/>
          <a:ext cx="0" cy="0"/>
          <a:chOff x="0" y="0"/>
          <a:chExt cx="0" cy="0"/>
        </a:xfrm>
      </p:grpSpPr>
      <p:sp>
        <p:nvSpPr>
          <p:cNvPr id="86" name="Google Shape;86;p46"/>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46"/>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8" name="Google Shape;88;p46"/>
          <p:cNvSpPr txBox="1">
            <a:spLocks noGrp="1"/>
          </p:cNvSpPr>
          <p:nvPr>
            <p:ph type="body" idx="2"/>
          </p:nvPr>
        </p:nvSpPr>
        <p:spPr>
          <a:xfrm>
            <a:off x="621612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46"/>
          <p:cNvSpPr txBox="1">
            <a:spLocks noGrp="1"/>
          </p:cNvSpPr>
          <p:nvPr>
            <p:ph type="body" idx="3"/>
          </p:nvPr>
        </p:nvSpPr>
        <p:spPr>
          <a:xfrm>
            <a:off x="120276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4629876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Content and 2 Content" type="objAndTwoObj">
  <p:cSld name="Title Content and 2 Content">
    <p:spTree>
      <p:nvGrpSpPr>
        <p:cNvPr id="1" name="Shape 90"/>
        <p:cNvGrpSpPr/>
        <p:nvPr/>
      </p:nvGrpSpPr>
      <p:grpSpPr>
        <a:xfrm>
          <a:off x="0" y="0"/>
          <a:ext cx="0" cy="0"/>
          <a:chOff x="0" y="0"/>
          <a:chExt cx="0" cy="0"/>
        </a:xfrm>
      </p:grpSpPr>
      <p:sp>
        <p:nvSpPr>
          <p:cNvPr id="91" name="Google Shape;91;p47"/>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47"/>
          <p:cNvSpPr txBox="1">
            <a:spLocks noGrp="1"/>
          </p:cNvSpPr>
          <p:nvPr>
            <p:ph type="body" idx="1"/>
          </p:nvPr>
        </p:nvSpPr>
        <p:spPr>
          <a:xfrm>
            <a:off x="1202760" y="2011680"/>
            <a:ext cx="4774320" cy="420588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47"/>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 name="Google Shape;94;p47"/>
          <p:cNvSpPr txBox="1">
            <a:spLocks noGrp="1"/>
          </p:cNvSpPr>
          <p:nvPr>
            <p:ph type="body" idx="3"/>
          </p:nvPr>
        </p:nvSpPr>
        <p:spPr>
          <a:xfrm>
            <a:off x="621612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96389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2 Content over Content" type="twoObjOverTx">
  <p:cSld name="Title, 2 Content over Content">
    <p:spTree>
      <p:nvGrpSpPr>
        <p:cNvPr id="1" name="Shape 95"/>
        <p:cNvGrpSpPr/>
        <p:nvPr/>
      </p:nvGrpSpPr>
      <p:grpSpPr>
        <a:xfrm>
          <a:off x="0" y="0"/>
          <a:ext cx="0" cy="0"/>
          <a:chOff x="0" y="0"/>
          <a:chExt cx="0" cy="0"/>
        </a:xfrm>
      </p:grpSpPr>
      <p:sp>
        <p:nvSpPr>
          <p:cNvPr id="96" name="Google Shape;96;p48"/>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48"/>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8" name="Google Shape;98;p48"/>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 name="Google Shape;99;p48"/>
          <p:cNvSpPr txBox="1">
            <a:spLocks noGrp="1"/>
          </p:cNvSpPr>
          <p:nvPr>
            <p:ph type="body" idx="3"/>
          </p:nvPr>
        </p:nvSpPr>
        <p:spPr>
          <a:xfrm>
            <a:off x="1202760" y="420840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920222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Content over Content" type="objOverTx">
  <p:cSld name="Title, Content over Content">
    <p:spTree>
      <p:nvGrpSpPr>
        <p:cNvPr id="1" name="Shape 100"/>
        <p:cNvGrpSpPr/>
        <p:nvPr/>
      </p:nvGrpSpPr>
      <p:grpSpPr>
        <a:xfrm>
          <a:off x="0" y="0"/>
          <a:ext cx="0" cy="0"/>
          <a:chOff x="0" y="0"/>
          <a:chExt cx="0" cy="0"/>
        </a:xfrm>
      </p:grpSpPr>
      <p:sp>
        <p:nvSpPr>
          <p:cNvPr id="101" name="Google Shape;101;p49"/>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49"/>
          <p:cNvSpPr txBox="1">
            <a:spLocks noGrp="1"/>
          </p:cNvSpPr>
          <p:nvPr>
            <p:ph type="body" idx="1"/>
          </p:nvPr>
        </p:nvSpPr>
        <p:spPr>
          <a:xfrm>
            <a:off x="1202760" y="201168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49"/>
          <p:cNvSpPr txBox="1">
            <a:spLocks noGrp="1"/>
          </p:cNvSpPr>
          <p:nvPr>
            <p:ph type="body" idx="2"/>
          </p:nvPr>
        </p:nvSpPr>
        <p:spPr>
          <a:xfrm>
            <a:off x="1202760" y="4208400"/>
            <a:ext cx="97837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0023564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4 Content" type="fourObj">
  <p:cSld name="Title, 4 Content">
    <p:spTree>
      <p:nvGrpSpPr>
        <p:cNvPr id="1" name="Shape 104"/>
        <p:cNvGrpSpPr/>
        <p:nvPr/>
      </p:nvGrpSpPr>
      <p:grpSpPr>
        <a:xfrm>
          <a:off x="0" y="0"/>
          <a:ext cx="0" cy="0"/>
          <a:chOff x="0" y="0"/>
          <a:chExt cx="0" cy="0"/>
        </a:xfrm>
      </p:grpSpPr>
      <p:sp>
        <p:nvSpPr>
          <p:cNvPr id="105" name="Google Shape;105;p50"/>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50"/>
          <p:cNvSpPr txBox="1">
            <a:spLocks noGrp="1"/>
          </p:cNvSpPr>
          <p:nvPr>
            <p:ph type="body" idx="1"/>
          </p:nvPr>
        </p:nvSpPr>
        <p:spPr>
          <a:xfrm>
            <a:off x="120276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7" name="Google Shape;107;p50"/>
          <p:cNvSpPr txBox="1">
            <a:spLocks noGrp="1"/>
          </p:cNvSpPr>
          <p:nvPr>
            <p:ph type="body" idx="2"/>
          </p:nvPr>
        </p:nvSpPr>
        <p:spPr>
          <a:xfrm>
            <a:off x="6216120" y="201168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8" name="Google Shape;108;p50"/>
          <p:cNvSpPr txBox="1">
            <a:spLocks noGrp="1"/>
          </p:cNvSpPr>
          <p:nvPr>
            <p:ph type="body" idx="3"/>
          </p:nvPr>
        </p:nvSpPr>
        <p:spPr>
          <a:xfrm>
            <a:off x="120276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50"/>
          <p:cNvSpPr txBox="1">
            <a:spLocks noGrp="1"/>
          </p:cNvSpPr>
          <p:nvPr>
            <p:ph type="body" idx="4"/>
          </p:nvPr>
        </p:nvSpPr>
        <p:spPr>
          <a:xfrm>
            <a:off x="6216120" y="4208400"/>
            <a:ext cx="477432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3296994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6 Content">
  <p:cSld name="Title, 6 Content">
    <p:spTree>
      <p:nvGrpSpPr>
        <p:cNvPr id="1" name="Shape 110"/>
        <p:cNvGrpSpPr/>
        <p:nvPr/>
      </p:nvGrpSpPr>
      <p:grpSpPr>
        <a:xfrm>
          <a:off x="0" y="0"/>
          <a:ext cx="0" cy="0"/>
          <a:chOff x="0" y="0"/>
          <a:chExt cx="0" cy="0"/>
        </a:xfrm>
      </p:grpSpPr>
      <p:sp>
        <p:nvSpPr>
          <p:cNvPr id="111" name="Google Shape;111;p51"/>
          <p:cNvSpPr txBox="1">
            <a:spLocks noGrp="1"/>
          </p:cNvSpPr>
          <p:nvPr>
            <p:ph type="title"/>
          </p:nvPr>
        </p:nvSpPr>
        <p:spPr>
          <a:xfrm>
            <a:off x="1202760" y="284040"/>
            <a:ext cx="9783720" cy="15084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51"/>
          <p:cNvSpPr txBox="1">
            <a:spLocks noGrp="1"/>
          </p:cNvSpPr>
          <p:nvPr>
            <p:ph type="body" idx="1"/>
          </p:nvPr>
        </p:nvSpPr>
        <p:spPr>
          <a:xfrm>
            <a:off x="120276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 name="Google Shape;113;p51"/>
          <p:cNvSpPr txBox="1">
            <a:spLocks noGrp="1"/>
          </p:cNvSpPr>
          <p:nvPr>
            <p:ph type="body" idx="2"/>
          </p:nvPr>
        </p:nvSpPr>
        <p:spPr>
          <a:xfrm>
            <a:off x="451080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 name="Google Shape;114;p51"/>
          <p:cNvSpPr txBox="1">
            <a:spLocks noGrp="1"/>
          </p:cNvSpPr>
          <p:nvPr>
            <p:ph type="body" idx="3"/>
          </p:nvPr>
        </p:nvSpPr>
        <p:spPr>
          <a:xfrm>
            <a:off x="7818480" y="201168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 name="Google Shape;115;p51"/>
          <p:cNvSpPr txBox="1">
            <a:spLocks noGrp="1"/>
          </p:cNvSpPr>
          <p:nvPr>
            <p:ph type="body" idx="4"/>
          </p:nvPr>
        </p:nvSpPr>
        <p:spPr>
          <a:xfrm>
            <a:off x="120276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 name="Google Shape;116;p51"/>
          <p:cNvSpPr txBox="1">
            <a:spLocks noGrp="1"/>
          </p:cNvSpPr>
          <p:nvPr>
            <p:ph type="body" idx="5"/>
          </p:nvPr>
        </p:nvSpPr>
        <p:spPr>
          <a:xfrm>
            <a:off x="451080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 name="Google Shape;117;p51"/>
          <p:cNvSpPr txBox="1">
            <a:spLocks noGrp="1"/>
          </p:cNvSpPr>
          <p:nvPr>
            <p:ph type="body" idx="6"/>
          </p:nvPr>
        </p:nvSpPr>
        <p:spPr>
          <a:xfrm>
            <a:off x="7818480" y="4208400"/>
            <a:ext cx="3150000" cy="2005920"/>
          </a:xfrm>
          <a:prstGeom prst="rect">
            <a:avLst/>
          </a:prstGeom>
          <a:noFill/>
          <a:ln>
            <a:noFill/>
          </a:ln>
        </p:spPr>
        <p:txBody>
          <a:bodyPr spcFirstLastPara="1" wrap="square" lIns="0" tIns="0" rIns="0" bIns="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799949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AE57B"/>
        </a:solidFill>
        <a:effectLst/>
      </p:bgPr>
    </p:bg>
    <p:spTree>
      <p:nvGrpSpPr>
        <p:cNvPr id="1" name="Shape 63"/>
        <p:cNvGrpSpPr/>
        <p:nvPr/>
      </p:nvGrpSpPr>
      <p:grpSpPr>
        <a:xfrm>
          <a:off x="0" y="0"/>
          <a:ext cx="0" cy="0"/>
          <a:chOff x="0" y="0"/>
          <a:chExt cx="0" cy="0"/>
        </a:xfrm>
      </p:grpSpPr>
      <p:sp>
        <p:nvSpPr>
          <p:cNvPr id="64" name="Google Shape;64;p28"/>
          <p:cNvSpPr/>
          <p:nvPr/>
        </p:nvSpPr>
        <p:spPr>
          <a:xfrm>
            <a:off x="360" y="176040"/>
            <a:ext cx="12188520" cy="164556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8"/>
          <p:cNvSpPr txBox="1">
            <a:spLocks noGrp="1"/>
          </p:cNvSpPr>
          <p:nvPr>
            <p:ph type="title"/>
          </p:nvPr>
        </p:nvSpPr>
        <p:spPr>
          <a:xfrm>
            <a:off x="1202760" y="284040"/>
            <a:ext cx="9783720" cy="15084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6" name="Google Shape;66;p28"/>
          <p:cNvSpPr txBox="1">
            <a:spLocks noGrp="1"/>
          </p:cNvSpPr>
          <p:nvPr>
            <p:ph type="body" idx="1"/>
          </p:nvPr>
        </p:nvSpPr>
        <p:spPr>
          <a:xfrm>
            <a:off x="1202760" y="2011680"/>
            <a:ext cx="9783720" cy="420588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67" name="Google Shape;67;p28"/>
          <p:cNvSpPr txBox="1">
            <a:spLocks noGrp="1"/>
          </p:cNvSpPr>
          <p:nvPr>
            <p:ph type="dt" idx="10"/>
          </p:nvPr>
        </p:nvSpPr>
        <p:spPr>
          <a:xfrm>
            <a:off x="1202400" y="6422760"/>
            <a:ext cx="3000600" cy="364680"/>
          </a:xfrm>
          <a:prstGeom prst="rect">
            <a:avLst/>
          </a:prstGeom>
          <a:noFill/>
          <a:ln>
            <a:noFill/>
          </a:ln>
        </p:spPr>
        <p:txBody>
          <a:bodyPr spcFirstLastPara="1" wrap="square" lIns="91425" tIns="45700" rIns="45700"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68" name="Google Shape;68;p28"/>
          <p:cNvSpPr txBox="1">
            <a:spLocks noGrp="1"/>
          </p:cNvSpPr>
          <p:nvPr>
            <p:ph type="ftr" idx="11"/>
          </p:nvPr>
        </p:nvSpPr>
        <p:spPr>
          <a:xfrm>
            <a:off x="5596560" y="6422760"/>
            <a:ext cx="5043960" cy="36468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69" name="Google Shape;69;p28"/>
          <p:cNvSpPr txBox="1">
            <a:spLocks noGrp="1"/>
          </p:cNvSpPr>
          <p:nvPr>
            <p:ph type="sldNum" idx="12"/>
          </p:nvPr>
        </p:nvSpPr>
        <p:spPr>
          <a:xfrm>
            <a:off x="10658880" y="6422760"/>
            <a:ext cx="946080" cy="364680"/>
          </a:xfrm>
          <a:prstGeom prst="rect">
            <a:avLst/>
          </a:prstGeom>
          <a:noFill/>
          <a:ln>
            <a:noFill/>
          </a:ln>
        </p:spPr>
        <p:txBody>
          <a:bodyPr spcFirstLastPara="1" wrap="square" lIns="45700" tIns="45700" rIns="91425" bIns="45700" anchor="ctr" anchorCtr="0">
            <a:noAutofit/>
          </a:bodyPr>
          <a:lstStyle>
            <a:lvl1pPr marL="0" marR="0" lvl="0"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1pPr>
            <a:lvl2pPr marL="0" marR="0" lvl="1"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2pPr>
            <a:lvl3pPr marL="0" marR="0" lvl="2"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3pPr>
            <a:lvl4pPr marL="0" marR="0" lvl="3"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4pPr>
            <a:lvl5pPr marL="0" marR="0" lvl="4"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5pPr>
            <a:lvl6pPr marL="0" marR="0" lvl="5"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6pPr>
            <a:lvl7pPr marL="0" marR="0" lvl="6"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7pPr>
            <a:lvl8pPr marL="0" marR="0" lvl="7"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8pPr>
            <a:lvl9pPr marL="0" marR="0" lvl="8"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9pPr>
          </a:lstStyle>
          <a:p>
            <a:endParaRPr lang="zh-TW" altLang="en-US" dirty="0">
              <a:latin typeface="Arial" panose="020B0604020202020204" pitchFamily="34" charset="0"/>
              <a:cs typeface="Arial" panose="020B0604020202020204" pitchFamily="34" charset="0"/>
            </a:endParaRPr>
          </a:p>
          <a:p>
            <a:pPr algn="l">
              <a:buClr>
                <a:srgbClr val="FFFFFF"/>
              </a:buClr>
            </a:pPr>
            <a:r>
              <a:rPr lang="zh-TW" altLang="en-US" dirty="0">
                <a:solidFill>
                  <a:srgbClr val="FFFFFF"/>
                </a:solidFill>
                <a:latin typeface="Arial"/>
                <a:ea typeface="Arial"/>
                <a:cs typeface="Arial"/>
                <a:sym typeface="Arial"/>
              </a:rPr>
              <a:t>            </a:t>
            </a:r>
            <a:fld id="{00000000-1234-1234-1234-123412341234}" type="slidenum">
              <a:rPr lang="zh-TW" smtClean="0">
                <a:solidFill>
                  <a:srgbClr val="FFFFFF"/>
                </a:solidFill>
                <a:latin typeface="Arial"/>
                <a:ea typeface="Arial"/>
                <a:cs typeface="Arial"/>
                <a:sym typeface="Arial"/>
              </a:rPr>
              <a:pPr algn="l">
                <a:buClr>
                  <a:srgbClr val="FFFFFF"/>
                </a:buClr>
              </a:pPr>
              <a:t>‹#›</a:t>
            </a:fld>
            <a:endParaRPr dirty="0">
              <a:latin typeface="Arial" panose="020B0604020202020204" pitchFamily="34" charset="0"/>
              <a:cs typeface="Arial" panose="020B0604020202020204" pitchFamily="34" charset="0"/>
            </a:endParaRPr>
          </a:p>
          <a:p>
            <a:pPr algn="l">
              <a:buClr>
                <a:srgbClr val="FFFFFF"/>
              </a:buClr>
            </a:pPr>
            <a:r>
              <a:rPr lang="zh-TW" dirty="0">
                <a:solidFill>
                  <a:srgbClr val="FFFFFF"/>
                </a:solidFill>
                <a:latin typeface="Arial"/>
                <a:ea typeface="Arial"/>
                <a:cs typeface="Arial"/>
                <a:sym typeface="Arial"/>
              </a:rPr>
              <a:t>            </a:t>
            </a:r>
            <a:endParaRPr dirty="0">
              <a:latin typeface="Arial" panose="020B0604020202020204" pitchFamily="34" charset="0"/>
              <a:cs typeface="Arial" panose="020B0604020202020204" pitchFamily="34" charset="0"/>
            </a:endParaRPr>
          </a:p>
        </p:txBody>
      </p:sp>
    </p:spTree>
  </p:cSld>
  <p:clrMap bg1="lt1" tx1="dk1" bg2="dk2" tx2="lt2" accent1="accent1" accent2="accent2" accent3="accent3" accent4="accent4" accent5="accent5" accent6="accent6" hlink="hlink" folHlink="folHlink"/>
  <p:sldLayoutIdLst>
    <p:sldLayoutId id="2147483662"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87" r:id="rId11"/>
    <p:sldLayoutId id="2147483688"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CAE57B"/>
        </a:solidFill>
        <a:effectLst/>
      </p:bgPr>
    </p:bg>
    <p:spTree>
      <p:nvGrpSpPr>
        <p:cNvPr id="1" name="Shape 63"/>
        <p:cNvGrpSpPr/>
        <p:nvPr/>
      </p:nvGrpSpPr>
      <p:grpSpPr>
        <a:xfrm>
          <a:off x="0" y="0"/>
          <a:ext cx="0" cy="0"/>
          <a:chOff x="0" y="0"/>
          <a:chExt cx="0" cy="0"/>
        </a:xfrm>
      </p:grpSpPr>
      <p:sp>
        <p:nvSpPr>
          <p:cNvPr id="64" name="Google Shape;64;p28"/>
          <p:cNvSpPr/>
          <p:nvPr/>
        </p:nvSpPr>
        <p:spPr>
          <a:xfrm>
            <a:off x="360" y="176040"/>
            <a:ext cx="12188520" cy="164556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8"/>
          <p:cNvSpPr txBox="1">
            <a:spLocks noGrp="1"/>
          </p:cNvSpPr>
          <p:nvPr>
            <p:ph type="title"/>
          </p:nvPr>
        </p:nvSpPr>
        <p:spPr>
          <a:xfrm>
            <a:off x="1202760" y="284040"/>
            <a:ext cx="9783720" cy="15084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6" name="Google Shape;66;p28"/>
          <p:cNvSpPr txBox="1">
            <a:spLocks noGrp="1"/>
          </p:cNvSpPr>
          <p:nvPr>
            <p:ph type="body" idx="1"/>
          </p:nvPr>
        </p:nvSpPr>
        <p:spPr>
          <a:xfrm>
            <a:off x="1202760" y="2011680"/>
            <a:ext cx="9783720" cy="420588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67" name="Google Shape;67;p28"/>
          <p:cNvSpPr txBox="1">
            <a:spLocks noGrp="1"/>
          </p:cNvSpPr>
          <p:nvPr>
            <p:ph type="dt" idx="10"/>
          </p:nvPr>
        </p:nvSpPr>
        <p:spPr>
          <a:xfrm>
            <a:off x="1202400" y="6422760"/>
            <a:ext cx="3000600" cy="364680"/>
          </a:xfrm>
          <a:prstGeom prst="rect">
            <a:avLst/>
          </a:prstGeom>
          <a:noFill/>
          <a:ln>
            <a:noFill/>
          </a:ln>
        </p:spPr>
        <p:txBody>
          <a:bodyPr spcFirstLastPara="1" wrap="square" lIns="91425" tIns="45700" rIns="45700"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68" name="Google Shape;68;p28"/>
          <p:cNvSpPr txBox="1">
            <a:spLocks noGrp="1"/>
          </p:cNvSpPr>
          <p:nvPr>
            <p:ph type="ftr" idx="11"/>
          </p:nvPr>
        </p:nvSpPr>
        <p:spPr>
          <a:xfrm>
            <a:off x="5596560" y="6422760"/>
            <a:ext cx="5043960" cy="36468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69" name="Google Shape;69;p28"/>
          <p:cNvSpPr txBox="1">
            <a:spLocks noGrp="1"/>
          </p:cNvSpPr>
          <p:nvPr>
            <p:ph type="sldNum" idx="12"/>
          </p:nvPr>
        </p:nvSpPr>
        <p:spPr>
          <a:xfrm>
            <a:off x="10658880" y="6422760"/>
            <a:ext cx="946080" cy="364680"/>
          </a:xfrm>
          <a:prstGeom prst="rect">
            <a:avLst/>
          </a:prstGeom>
          <a:noFill/>
          <a:ln>
            <a:noFill/>
          </a:ln>
        </p:spPr>
        <p:txBody>
          <a:bodyPr spcFirstLastPara="1" wrap="square" lIns="45700" tIns="45700" rIns="91425" bIns="45700" anchor="ctr" anchorCtr="0">
            <a:noAutofit/>
          </a:bodyPr>
          <a:lstStyle>
            <a:lvl1pPr marL="0" marR="0" lvl="0"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1pPr>
            <a:lvl2pPr marL="0" marR="0" lvl="1"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2pPr>
            <a:lvl3pPr marL="0" marR="0" lvl="2"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3pPr>
            <a:lvl4pPr marL="0" marR="0" lvl="3"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4pPr>
            <a:lvl5pPr marL="0" marR="0" lvl="4"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5pPr>
            <a:lvl6pPr marL="0" marR="0" lvl="5"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6pPr>
            <a:lvl7pPr marL="0" marR="0" lvl="6"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7pPr>
            <a:lvl8pPr marL="0" marR="0" lvl="7"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8pPr>
            <a:lvl9pPr marL="0" marR="0" lvl="8" indent="0" algn="r" rtl="0">
              <a:lnSpc>
                <a:spcPct val="100000"/>
              </a:lnSpc>
              <a:spcBef>
                <a:spcPts val="0"/>
              </a:spcBef>
              <a:spcAft>
                <a:spcPts val="0"/>
              </a:spcAft>
              <a:buClr>
                <a:schemeClr val="dk1"/>
              </a:buClr>
              <a:buSzPts val="1200"/>
              <a:buFont typeface="Arial"/>
              <a:buNone/>
              <a:defRPr sz="1200" b="0" i="0" u="none" strike="noStrike" cap="none">
                <a:solidFill>
                  <a:schemeClr val="dk1"/>
                </a:solidFill>
                <a:latin typeface="Times New Roman"/>
                <a:ea typeface="Times New Roman"/>
                <a:cs typeface="Times New Roman"/>
                <a:sym typeface="Times New Roman"/>
              </a:defRPr>
            </a:lvl9pPr>
          </a:lstStyle>
          <a:p>
            <a:endParaRPr lang="zh-TW" altLang="en-US" dirty="0">
              <a:latin typeface="Arial" panose="020B0604020202020204" pitchFamily="34" charset="0"/>
              <a:cs typeface="Arial" panose="020B0604020202020204" pitchFamily="34" charset="0"/>
            </a:endParaRPr>
          </a:p>
          <a:p>
            <a:pPr algn="l">
              <a:buClr>
                <a:srgbClr val="FFFFFF"/>
              </a:buClr>
            </a:pPr>
            <a:r>
              <a:rPr lang="zh-TW" altLang="en-US" dirty="0">
                <a:solidFill>
                  <a:srgbClr val="FFFFFF"/>
                </a:solidFill>
                <a:latin typeface="Arial"/>
                <a:ea typeface="Arial"/>
                <a:cs typeface="Arial"/>
                <a:sym typeface="Arial"/>
              </a:rPr>
              <a:t>            </a:t>
            </a:r>
            <a:fld id="{00000000-1234-1234-1234-123412341234}" type="slidenum">
              <a:rPr lang="zh-TW" smtClean="0">
                <a:solidFill>
                  <a:srgbClr val="FFFFFF"/>
                </a:solidFill>
                <a:latin typeface="Arial"/>
                <a:ea typeface="Arial"/>
                <a:cs typeface="Arial"/>
                <a:sym typeface="Arial"/>
              </a:rPr>
              <a:pPr algn="l">
                <a:buClr>
                  <a:srgbClr val="FFFFFF"/>
                </a:buClr>
              </a:pPr>
              <a:t>‹#›</a:t>
            </a:fld>
            <a:endParaRPr dirty="0">
              <a:latin typeface="Arial" panose="020B0604020202020204" pitchFamily="34" charset="0"/>
              <a:cs typeface="Arial" panose="020B0604020202020204" pitchFamily="34" charset="0"/>
            </a:endParaRPr>
          </a:p>
          <a:p>
            <a:pPr algn="l">
              <a:buClr>
                <a:srgbClr val="FFFFFF"/>
              </a:buClr>
            </a:pPr>
            <a:r>
              <a:rPr lang="zh-TW" dirty="0">
                <a:solidFill>
                  <a:srgbClr val="FFFFFF"/>
                </a:solidFill>
                <a:latin typeface="Arial"/>
                <a:ea typeface="Arial"/>
                <a:cs typeface="Arial"/>
                <a:sym typeface="Arial"/>
              </a:rPr>
              <a:t>            </a:t>
            </a:r>
            <a:endParaRP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84381"/>
      </p:ext>
    </p:extLst>
  </p:cSld>
  <p:clrMap bg1="lt1" tx1="dk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hyperlink" Target="https://lis.ntus.edu.tw/index.php?code=list&amp;ids=369" TargetMode="External"/><Relationship Id="rId2" Type="http://schemas.openxmlformats.org/officeDocument/2006/relationships/notesSlide" Target="../notesSlides/notesSlide16.xml"/><Relationship Id="rId1" Type="http://schemas.openxmlformats.org/officeDocument/2006/relationships/slideLayout" Target="../slideLayouts/slideLayout11.xml"/><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hyperlink" Target="https://lis.ntus.edu.tw/index.php?code=list&amp;flag=detail&amp;ids=1546&amp;article_id=26926"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hyperlink" Target="https://portal.ntus.edu.tw/" TargetMode="External"/><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hyperlink" Target="https://drive.google.com/drive/folders/1WBP04soYt87IqfD7nQMkcPuufhh1zC3J"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s.ntus.edu.tw/index.php?code=list&amp;flag=detail&amp;ids=1043&amp;article_id=14262" TargetMode="External"/><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hyperlink" Target="https://lis.ntus.edu.tw/index.php?code=list&amp;flag=detail&amp;ids=1604&amp;article_id=3837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hyperlink" Target="https://portal.ntus.edu.tw/"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lis.ntus.edu.tw/index.php?code=list&amp;flag=detail&amp;ids=819&amp;article_id=7806" TargetMode="External"/><Relationship Id="rId2" Type="http://schemas.openxmlformats.org/officeDocument/2006/relationships/notesSlide" Target="../notesSlides/notesSlide22.xml"/><Relationship Id="rId1" Type="http://schemas.openxmlformats.org/officeDocument/2006/relationships/slideLayout" Target="../slideLayouts/slideLayout11.xml"/><Relationship Id="rId4" Type="http://schemas.openxmlformats.org/officeDocument/2006/relationships/hyperlink" Target="http://roamingcenter.ndhu.edu.tw/?page_id=37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1.xml"/><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1.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1.xml"/><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image" Target="../media/image46.jpg"/></Relationships>
</file>

<file path=ppt/slides/_rels/slide28.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50.png"/><Relationship Id="rId4" Type="http://schemas.openxmlformats.org/officeDocument/2006/relationships/image" Target="../media/image49.png"/></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
          <p:cNvSpPr txBox="1">
            <a:spLocks noGrp="1"/>
          </p:cNvSpPr>
          <p:nvPr>
            <p:ph type="title"/>
          </p:nvPr>
        </p:nvSpPr>
        <p:spPr>
          <a:xfrm>
            <a:off x="403920" y="876600"/>
            <a:ext cx="6366960" cy="2219040"/>
          </a:xfrm>
          <a:prstGeom prst="rect">
            <a:avLst/>
          </a:prstGeom>
          <a:noFill/>
          <a:ln>
            <a:noFill/>
          </a:ln>
        </p:spPr>
        <p:txBody>
          <a:bodyPr spcFirstLastPara="1" wrap="square" lIns="0" tIns="0" rIns="0" bIns="0" anchor="ctr" anchorCtr="0">
            <a:normAutofit fontScale="93000"/>
          </a:bodyPr>
          <a:lstStyle/>
          <a:p>
            <a:pPr marL="0" lvl="0" indent="0" algn="ctr" rtl="0">
              <a:lnSpc>
                <a:spcPct val="136386"/>
              </a:lnSpc>
              <a:spcBef>
                <a:spcPts val="0"/>
              </a:spcBef>
              <a:spcAft>
                <a:spcPts val="0"/>
              </a:spcAft>
              <a:buClr>
                <a:srgbClr val="2C2C2C"/>
              </a:buClr>
              <a:buSzPct val="100000"/>
              <a:buFont typeface="Microsoft JhengHei"/>
              <a:buNone/>
            </a:pPr>
            <a:r>
              <a:rPr lang="zh-TW" sz="4400" b="0" strike="noStrike" cap="none" dirty="0">
                <a:solidFill>
                  <a:srgbClr val="2C2C2C"/>
                </a:solidFill>
                <a:latin typeface="Microsoft JhengHei"/>
                <a:ea typeface="Microsoft JhengHei"/>
                <a:cs typeface="Microsoft JhengHei"/>
                <a:sym typeface="Microsoft JhengHei"/>
              </a:rPr>
              <a:t>11</a:t>
            </a:r>
            <a:r>
              <a:rPr lang="en-US" altLang="zh-TW" dirty="0">
                <a:solidFill>
                  <a:srgbClr val="2C2C2C"/>
                </a:solidFill>
                <a:latin typeface="Microsoft JhengHei"/>
                <a:ea typeface="Microsoft JhengHei"/>
                <a:cs typeface="Microsoft JhengHei"/>
                <a:sym typeface="Microsoft JhengHei"/>
              </a:rPr>
              <a:t>4</a:t>
            </a:r>
            <a:r>
              <a:rPr lang="zh-TW" sz="4400" b="0" strike="noStrike" cap="none" dirty="0">
                <a:solidFill>
                  <a:srgbClr val="2C2C2C"/>
                </a:solidFill>
                <a:latin typeface="Microsoft JhengHei"/>
                <a:ea typeface="Microsoft JhengHei"/>
                <a:cs typeface="Microsoft JhengHei"/>
                <a:sym typeface="Microsoft JhengHei"/>
              </a:rPr>
              <a:t>學年度第</a:t>
            </a:r>
            <a:r>
              <a:rPr lang="zh-TW" altLang="en-US" dirty="0">
                <a:solidFill>
                  <a:srgbClr val="2C2C2C"/>
                </a:solidFill>
                <a:latin typeface="Microsoft JhengHei"/>
                <a:ea typeface="Microsoft JhengHei"/>
                <a:cs typeface="Microsoft JhengHei"/>
                <a:sym typeface="Microsoft JhengHei"/>
              </a:rPr>
              <a:t>二</a:t>
            </a:r>
            <a:r>
              <a:rPr lang="zh-TW" sz="4400" b="0" strike="noStrike" cap="none" dirty="0">
                <a:solidFill>
                  <a:srgbClr val="2C2C2C"/>
                </a:solidFill>
                <a:latin typeface="Microsoft JhengHei"/>
                <a:ea typeface="Microsoft JhengHei"/>
                <a:cs typeface="Microsoft JhengHei"/>
                <a:sym typeface="Microsoft JhengHei"/>
              </a:rPr>
              <a:t>學期</a:t>
            </a:r>
            <a:br>
              <a:rPr lang="zh-TW" dirty="0"/>
            </a:br>
            <a:r>
              <a:rPr lang="zh-TW" sz="4000" b="0" strike="noStrike" cap="none" dirty="0">
                <a:solidFill>
                  <a:srgbClr val="2C2C2C"/>
                </a:solidFill>
                <a:latin typeface="Microsoft JhengHei"/>
                <a:ea typeface="Microsoft JhengHei"/>
                <a:cs typeface="Microsoft JhengHei"/>
                <a:sym typeface="Microsoft JhengHei"/>
              </a:rPr>
              <a:t>教學研究</a:t>
            </a:r>
            <a:endParaRPr sz="4000" b="0" strike="noStrike" dirty="0">
              <a:solidFill>
                <a:srgbClr val="FFFFFF"/>
              </a:solidFill>
              <a:latin typeface="Corbel"/>
              <a:ea typeface="Corbel"/>
              <a:cs typeface="Corbel"/>
              <a:sym typeface="Corbel"/>
            </a:endParaRPr>
          </a:p>
        </p:txBody>
      </p:sp>
      <p:sp>
        <p:nvSpPr>
          <p:cNvPr id="123" name="Google Shape;123;p1"/>
          <p:cNvSpPr txBox="1">
            <a:spLocks noGrp="1"/>
          </p:cNvSpPr>
          <p:nvPr>
            <p:ph type="subTitle" idx="1"/>
          </p:nvPr>
        </p:nvSpPr>
        <p:spPr>
          <a:xfrm>
            <a:off x="1490040" y="3096000"/>
            <a:ext cx="4107960" cy="661320"/>
          </a:xfrm>
          <a:prstGeom prst="rect">
            <a:avLst/>
          </a:prstGeom>
          <a:noFill/>
          <a:ln>
            <a:noFill/>
          </a:ln>
        </p:spPr>
        <p:txBody>
          <a:bodyPr spcFirstLastPara="1" wrap="square" lIns="0" tIns="0" rIns="0" bIns="0" anchor="t" anchorCtr="0">
            <a:normAutofit/>
          </a:bodyPr>
          <a:lstStyle/>
          <a:p>
            <a:pPr marL="0" marR="0" lvl="0" indent="0" algn="r" rtl="0">
              <a:lnSpc>
                <a:spcPct val="90000"/>
              </a:lnSpc>
              <a:spcBef>
                <a:spcPts val="0"/>
              </a:spcBef>
              <a:spcAft>
                <a:spcPts val="0"/>
              </a:spcAft>
              <a:buClr>
                <a:srgbClr val="2C2C2C"/>
              </a:buClr>
              <a:buSzPts val="3200"/>
              <a:buFont typeface="Microsoft JhengHei"/>
              <a:buNone/>
            </a:pPr>
            <a:r>
              <a:rPr lang="zh-TW" sz="3200" b="0" i="0" u="none" strike="noStrike" cap="none" dirty="0">
                <a:solidFill>
                  <a:srgbClr val="2C2C2C"/>
                </a:solidFill>
                <a:latin typeface="Microsoft JhengHei"/>
                <a:ea typeface="Microsoft JhengHei"/>
                <a:cs typeface="Microsoft JhengHei"/>
                <a:sym typeface="Microsoft JhengHei"/>
              </a:rPr>
              <a:t>圖書資訊處業務宣導 </a:t>
            </a:r>
            <a:endParaRPr sz="3200" b="0" i="0" u="none" strike="noStrike" cap="none" dirty="0">
              <a:solidFill>
                <a:schemeClr val="dk1"/>
              </a:solidFill>
              <a:latin typeface="Arial"/>
              <a:ea typeface="Arial"/>
              <a:cs typeface="Arial"/>
              <a:sym typeface="Arial"/>
            </a:endParaRPr>
          </a:p>
        </p:txBody>
      </p:sp>
      <p:pic>
        <p:nvPicPr>
          <p:cNvPr id="124" name="Google Shape;124;p1"/>
          <p:cNvPicPr preferRelativeResize="0"/>
          <p:nvPr/>
        </p:nvPicPr>
        <p:blipFill rotWithShape="1">
          <a:blip r:embed="rId3">
            <a:alphaModFix/>
          </a:blip>
          <a:srcRect/>
          <a:stretch/>
        </p:blipFill>
        <p:spPr>
          <a:xfrm rot="5400000">
            <a:off x="6191520" y="855000"/>
            <a:ext cx="6857640" cy="5143320"/>
          </a:xfrm>
          <a:prstGeom prst="rect">
            <a:avLst/>
          </a:prstGeom>
          <a:noFill/>
          <a:ln>
            <a:noFill/>
          </a:ln>
        </p:spPr>
      </p:pic>
      <p:pic>
        <p:nvPicPr>
          <p:cNvPr id="3" name="圖片 2">
            <a:extLst>
              <a:ext uri="{FF2B5EF4-FFF2-40B4-BE49-F238E27FC236}">
                <a16:creationId xmlns:a16="http://schemas.microsoft.com/office/drawing/2014/main" id="{695026C5-7311-43AC-A6C2-4CF68627F03B}"/>
              </a:ext>
            </a:extLst>
          </p:cNvPr>
          <p:cNvPicPr>
            <a:picLocks noChangeAspect="1"/>
          </p:cNvPicPr>
          <p:nvPr/>
        </p:nvPicPr>
        <p:blipFill>
          <a:blip r:embed="rId4"/>
          <a:stretch>
            <a:fillRect/>
          </a:stretch>
        </p:blipFill>
        <p:spPr>
          <a:xfrm>
            <a:off x="2398734" y="3849928"/>
            <a:ext cx="2807217" cy="28072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1" name="Google Shape;131;p2"/>
          <p:cNvSpPr/>
          <p:nvPr/>
        </p:nvSpPr>
        <p:spPr>
          <a:xfrm>
            <a:off x="514800" y="493920"/>
            <a:ext cx="6145200" cy="675000"/>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FF"/>
              </a:buClr>
              <a:buSzPts val="3200"/>
              <a:buFont typeface="Microsoft JhengHei"/>
              <a:buNone/>
              <a:tabLst/>
              <a:defRPr/>
            </a:pP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業務</a:t>
            </a:r>
            <a:r>
              <a:rPr lang="zh-TW" altLang="en-US" sz="3200" dirty="0">
                <a:solidFill>
                  <a:srgbClr val="0000FF"/>
                </a:solidFill>
                <a:latin typeface="Microsoft JhengHei"/>
                <a:ea typeface="Microsoft JhengHei"/>
                <a:cs typeface="Microsoft JhengHei"/>
                <a:sym typeface="Microsoft JhengHei"/>
              </a:rPr>
              <a:t>宣導</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讀者服務組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一</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kumimoji="0" sz="32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32" name="Google Shape;132;p2"/>
          <p:cNvSpPr/>
          <p:nvPr/>
        </p:nvSpPr>
        <p:spPr>
          <a:xfrm>
            <a:off x="414592" y="686118"/>
            <a:ext cx="9787680" cy="965603"/>
          </a:xfrm>
          <a:prstGeom prst="rect">
            <a:avLst/>
          </a:prstGeom>
          <a:noFill/>
          <a:ln>
            <a:noFill/>
          </a:ln>
        </p:spPr>
        <p:txBody>
          <a:bodyPr spcFirstLastPara="1" wrap="square" lIns="91425" tIns="45700" rIns="91425" bIns="45700" anchor="ctr" anchorCtr="0">
            <a:normAutofit/>
          </a:bodyPr>
          <a:lstStyle/>
          <a:p>
            <a:pPr marL="0" marR="0" lvl="0" indent="0" algn="l" defTabSz="914400" rtl="0" eaLnBrk="1" fontAlgn="auto" latinLnBrk="0" hangingPunct="1">
              <a:lnSpc>
                <a:spcPct val="85000"/>
              </a:lnSpc>
              <a:spcBef>
                <a:spcPts val="0"/>
              </a:spcBef>
              <a:spcAft>
                <a:spcPts val="0"/>
              </a:spcAft>
              <a:buClr>
                <a:srgbClr val="000000"/>
              </a:buClr>
              <a:buSzPts val="2400"/>
              <a:buFont typeface="Arial"/>
              <a:buNone/>
              <a:tabLst/>
              <a:defRPr/>
            </a:pPr>
            <a:b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br>
            <a:r>
              <a:rPr kumimoji="0" lang="zh-TW" altLang="en-US" sz="2400" b="1" i="0" u="none" strike="noStrike" kern="0" cap="none" spc="0" normalizeH="0" baseline="0" noProof="0" dirty="0">
                <a:ln>
                  <a:noFill/>
                </a:ln>
                <a:solidFill>
                  <a:srgbClr val="2C2C2C"/>
                </a:solidFill>
                <a:effectLst/>
                <a:uLnTx/>
                <a:uFillTx/>
                <a:latin typeface="Arial"/>
                <a:ea typeface="Arial"/>
                <a:cs typeface="Arial"/>
                <a:sym typeface="Arial"/>
              </a:rPr>
              <a:t> </a:t>
            </a:r>
            <a:r>
              <a:rPr kumimoji="0" lang="en-US" altLang="zh-TW" sz="2400" b="1" i="0" u="none" strike="noStrike" kern="0" cap="none" spc="0" normalizeH="0" baseline="0" noProof="0" dirty="0">
                <a:ln>
                  <a:noFill/>
                </a:ln>
                <a:solidFill>
                  <a:srgbClr val="000000"/>
                </a:solidFill>
                <a:effectLst/>
                <a:uLnTx/>
                <a:uFillTx/>
                <a:latin typeface="Arial"/>
                <a:ea typeface="Arial"/>
                <a:cs typeface="Arial"/>
                <a:sym typeface="Arial"/>
              </a:rPr>
              <a:t>114</a:t>
            </a: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年度</a:t>
            </a:r>
            <a:r>
              <a:rPr lang="en-US" altLang="zh-TW" sz="2400" b="1" dirty="0"/>
              <a:t>8-12</a:t>
            </a: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月各教學單位借書量              </a:t>
            </a:r>
            <a:endParaRPr kumimoji="0"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33" name="Google Shape;133;p2"/>
          <p:cNvSpPr/>
          <p:nvPr/>
        </p:nvSpPr>
        <p:spPr>
          <a:xfrm>
            <a:off x="11585880" y="6415440"/>
            <a:ext cx="424027"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2</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2053AD5D-3BC2-4FE8-A1BC-583BE9FCE21B}"/>
              </a:ext>
            </a:extLst>
          </p:cNvPr>
          <p:cNvPicPr>
            <a:picLocks noChangeAspect="1"/>
          </p:cNvPicPr>
          <p:nvPr/>
        </p:nvPicPr>
        <p:blipFill>
          <a:blip r:embed="rId3"/>
          <a:stretch>
            <a:fillRect/>
          </a:stretch>
        </p:blipFill>
        <p:spPr>
          <a:xfrm>
            <a:off x="10719594" y="32963"/>
            <a:ext cx="1295466" cy="2698514"/>
          </a:xfrm>
          <a:prstGeom prst="rect">
            <a:avLst/>
          </a:prstGeom>
        </p:spPr>
      </p:pic>
      <p:graphicFrame>
        <p:nvGraphicFramePr>
          <p:cNvPr id="9" name="圖表 8">
            <a:extLst>
              <a:ext uri="{FF2B5EF4-FFF2-40B4-BE49-F238E27FC236}">
                <a16:creationId xmlns:a16="http://schemas.microsoft.com/office/drawing/2014/main" id="{92C954BC-082B-4077-A6F1-368EED9AEEDF}"/>
              </a:ext>
            </a:extLst>
          </p:cNvPr>
          <p:cNvGraphicFramePr>
            <a:graphicFrameLocks/>
          </p:cNvGraphicFramePr>
          <p:nvPr>
            <p:extLst>
              <p:ext uri="{D42A27DB-BD31-4B8C-83A1-F6EECF244321}">
                <p14:modId xmlns:p14="http://schemas.microsoft.com/office/powerpoint/2010/main" val="2571035821"/>
              </p:ext>
            </p:extLst>
          </p:nvPr>
        </p:nvGraphicFramePr>
        <p:xfrm>
          <a:off x="2214283" y="1843919"/>
          <a:ext cx="7987990" cy="4940853"/>
        </p:xfrm>
        <a:graphic>
          <a:graphicData uri="http://schemas.openxmlformats.org/drawingml/2006/chart">
            <c:chart xmlns:c="http://schemas.openxmlformats.org/drawingml/2006/chart" xmlns:r="http://schemas.openxmlformats.org/officeDocument/2006/relationships" r:id="rId4"/>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3"/>
          <p:cNvSpPr txBox="1">
            <a:spLocks noGrp="1"/>
          </p:cNvSpPr>
          <p:nvPr>
            <p:ph type="body" idx="4294967295"/>
          </p:nvPr>
        </p:nvSpPr>
        <p:spPr>
          <a:xfrm>
            <a:off x="0" y="1899360"/>
            <a:ext cx="12119760" cy="4958280"/>
          </a:xfrm>
          <a:prstGeom prst="rect">
            <a:avLst/>
          </a:prstGeom>
          <a:noFill/>
          <a:ln>
            <a:noFill/>
          </a:ln>
        </p:spPr>
        <p:txBody>
          <a:bodyPr spcFirstLastPara="1" wrap="square" lIns="91425" tIns="45700" rIns="91425" bIns="45700" anchor="t" anchorCtr="0">
            <a:normAutofit/>
          </a:bodyPr>
          <a:lstStyle/>
          <a:p>
            <a:pPr marL="228600" marR="0" lvl="0" indent="-228600" algn="l" rtl="0">
              <a:lnSpc>
                <a:spcPct val="109136"/>
              </a:lnSpc>
              <a:spcBef>
                <a:spcPts val="0"/>
              </a:spcBef>
              <a:spcAft>
                <a:spcPts val="0"/>
              </a:spcAft>
              <a:buClr>
                <a:srgbClr val="FF0000"/>
              </a:buClr>
              <a:buSzPts val="2200"/>
              <a:buFont typeface="Arial"/>
              <a:buNone/>
            </a:pPr>
            <a:r>
              <a:rPr lang="zh-TW" sz="2200" b="0" i="0" u="none" strike="noStrike" cap="none">
                <a:solidFill>
                  <a:srgbClr val="FF0000"/>
                </a:solidFill>
                <a:latin typeface="Microsoft JhengHei"/>
                <a:ea typeface="Microsoft JhengHei"/>
                <a:cs typeface="Microsoft JhengHei"/>
                <a:sym typeface="Microsoft JhengHei"/>
              </a:rPr>
              <a:t> </a:t>
            </a:r>
            <a:endParaRPr sz="2200" b="0" i="0" u="none" strike="noStrike" cap="none">
              <a:solidFill>
                <a:srgbClr val="FFFFFF"/>
              </a:solidFill>
              <a:latin typeface="Arial"/>
              <a:ea typeface="Arial"/>
              <a:cs typeface="Arial"/>
              <a:sym typeface="Arial"/>
            </a:endParaRPr>
          </a:p>
          <a:p>
            <a:pPr marL="228600" marR="0" lvl="0" indent="-228600" algn="l" rtl="0">
              <a:lnSpc>
                <a:spcPct val="109136"/>
              </a:lnSpc>
              <a:spcBef>
                <a:spcPts val="1400"/>
              </a:spcBef>
              <a:spcAft>
                <a:spcPts val="0"/>
              </a:spcAft>
              <a:buClr>
                <a:srgbClr val="002060"/>
              </a:buClr>
              <a:buSzPts val="2200"/>
              <a:buFont typeface="Arial"/>
              <a:buNone/>
            </a:pPr>
            <a:r>
              <a:rPr lang="zh-TW" sz="2200" b="0" i="0" u="none" strike="noStrike" cap="none">
                <a:solidFill>
                  <a:srgbClr val="002060"/>
                </a:solidFill>
                <a:latin typeface="Microsoft JhengHei"/>
                <a:ea typeface="Microsoft JhengHei"/>
                <a:cs typeface="Microsoft JhengHei"/>
                <a:sym typeface="Microsoft JhengHei"/>
              </a:rPr>
              <a:t>  </a:t>
            </a:r>
            <a:endParaRPr sz="2200" b="0" i="0" u="none" strike="noStrike" cap="none">
              <a:solidFill>
                <a:srgbClr val="FFFFFF"/>
              </a:solidFill>
              <a:latin typeface="Arial"/>
              <a:ea typeface="Arial"/>
              <a:cs typeface="Arial"/>
              <a:sym typeface="Arial"/>
            </a:endParaRPr>
          </a:p>
        </p:txBody>
      </p:sp>
      <p:sp>
        <p:nvSpPr>
          <p:cNvPr id="141" name="Google Shape;141;p3"/>
          <p:cNvSpPr/>
          <p:nvPr/>
        </p:nvSpPr>
        <p:spPr>
          <a:xfrm>
            <a:off x="442800" y="493920"/>
            <a:ext cx="9787680" cy="1242720"/>
          </a:xfrm>
          <a:prstGeom prst="rect">
            <a:avLst/>
          </a:prstGeom>
          <a:noFill/>
          <a:ln>
            <a:noFill/>
          </a:ln>
        </p:spPr>
        <p:txBody>
          <a:bodyPr spcFirstLastPara="1" wrap="square" lIns="91425" tIns="45700" rIns="91425" bIns="45700" anchor="ctr" anchorCtr="0">
            <a:normAutofit/>
          </a:bodyPr>
          <a:lstStyle/>
          <a:p>
            <a:pPr marL="0" marR="0" lvl="0" indent="0" algn="l" rtl="0">
              <a:lnSpc>
                <a:spcPct val="85000"/>
              </a:lnSpc>
              <a:spcBef>
                <a:spcPts val="0"/>
              </a:spcBef>
              <a:spcAft>
                <a:spcPts val="0"/>
              </a:spcAft>
              <a:buClr>
                <a:schemeClr val="dk1"/>
              </a:buClr>
              <a:buSzPts val="1800"/>
              <a:buFont typeface="Arial"/>
              <a:buNone/>
            </a:pPr>
            <a:br>
              <a:rPr lang="zh-TW" sz="1800" b="1" i="0" u="none" strike="noStrike" cap="none" dirty="0">
                <a:solidFill>
                  <a:schemeClr val="dk1"/>
                </a:solidFill>
                <a:latin typeface="Arial"/>
                <a:ea typeface="Arial"/>
                <a:cs typeface="Arial"/>
                <a:sym typeface="Arial"/>
              </a:rPr>
            </a:br>
            <a:br>
              <a:rPr lang="zh-TW" sz="1800" b="1" i="0" u="none" strike="noStrike" cap="none" dirty="0">
                <a:solidFill>
                  <a:schemeClr val="dk1"/>
                </a:solidFill>
                <a:latin typeface="Arial"/>
                <a:ea typeface="Arial"/>
                <a:cs typeface="Arial"/>
                <a:sym typeface="Arial"/>
              </a:rPr>
            </a:br>
            <a:r>
              <a:rPr lang="zh-TW" sz="2400" b="1" i="0" u="none" strike="noStrike" cap="none" dirty="0">
                <a:solidFill>
                  <a:srgbClr val="2C2C2C"/>
                </a:solidFill>
                <a:latin typeface="Microsoft JhengHei"/>
                <a:ea typeface="Microsoft JhengHei"/>
                <a:cs typeface="Microsoft JhengHei"/>
                <a:sym typeface="Microsoft JhengHei"/>
              </a:rPr>
              <a:t> 11</a:t>
            </a:r>
            <a:r>
              <a:rPr lang="en-US" altLang="zh-TW" sz="2400" b="1" i="0" u="none" strike="noStrike" cap="none" dirty="0">
                <a:solidFill>
                  <a:srgbClr val="2C2C2C"/>
                </a:solidFill>
                <a:latin typeface="Microsoft JhengHei"/>
                <a:ea typeface="Microsoft JhengHei"/>
                <a:cs typeface="Microsoft JhengHei"/>
                <a:sym typeface="Microsoft JhengHei"/>
              </a:rPr>
              <a:t>5</a:t>
            </a:r>
            <a:r>
              <a:rPr lang="zh-TW" sz="2400" b="1" i="0" u="none" strike="noStrike" cap="none" dirty="0">
                <a:solidFill>
                  <a:srgbClr val="2C2C2C"/>
                </a:solidFill>
                <a:latin typeface="Microsoft JhengHei"/>
                <a:ea typeface="Microsoft JhengHei"/>
                <a:cs typeface="Microsoft JhengHei"/>
                <a:sym typeface="Microsoft JhengHei"/>
              </a:rPr>
              <a:t>年度租賃資料庫清單</a:t>
            </a:r>
            <a:endParaRPr sz="2400" b="1" i="0" u="none" strike="noStrike" cap="none" dirty="0">
              <a:solidFill>
                <a:schemeClr val="dk1"/>
              </a:solidFill>
              <a:latin typeface="Arial"/>
              <a:ea typeface="Arial"/>
              <a:cs typeface="Arial"/>
              <a:sym typeface="Arial"/>
            </a:endParaRPr>
          </a:p>
        </p:txBody>
      </p:sp>
      <p:sp>
        <p:nvSpPr>
          <p:cNvPr id="143" name="Google Shape;143;p3"/>
          <p:cNvSpPr/>
          <p:nvPr/>
        </p:nvSpPr>
        <p:spPr>
          <a:xfrm>
            <a:off x="514800" y="493920"/>
            <a:ext cx="6145200" cy="675000"/>
          </a:xfrm>
          <a:prstGeom prst="rect">
            <a:avLst/>
          </a:prstGeom>
          <a:noFill/>
          <a:ln>
            <a:noFill/>
          </a:ln>
        </p:spPr>
        <p:txBody>
          <a:bodyPr spcFirstLastPara="1" wrap="square" lIns="91425" tIns="45700" rIns="91425" bIns="45700" anchor="ctr" anchorCtr="0">
            <a:noAutofit/>
          </a:bodyPr>
          <a:lstStyle/>
          <a:p>
            <a:pPr marL="0" marR="0" lvl="0" indent="0" algn="l" rtl="0">
              <a:lnSpc>
                <a:spcPct val="85000"/>
              </a:lnSpc>
              <a:spcBef>
                <a:spcPts val="0"/>
              </a:spcBef>
              <a:spcAft>
                <a:spcPts val="0"/>
              </a:spcAft>
              <a:buClr>
                <a:srgbClr val="0000FF"/>
              </a:buClr>
              <a:buSzPts val="3200"/>
              <a:buFont typeface="Microsoft JhengHei"/>
              <a:buNone/>
            </a:pPr>
            <a:r>
              <a:rPr lang="zh-TW" sz="3200" b="0" i="0" u="none" strike="noStrike" cap="none" dirty="0">
                <a:solidFill>
                  <a:srgbClr val="0000FF"/>
                </a:solidFill>
                <a:latin typeface="Microsoft JhengHei"/>
                <a:ea typeface="Microsoft JhengHei"/>
                <a:cs typeface="Microsoft JhengHei"/>
                <a:sym typeface="Microsoft JhengHei"/>
              </a:rPr>
              <a:t>業務</a:t>
            </a:r>
            <a:r>
              <a:rPr lang="zh-TW" altLang="en-US" sz="3200" dirty="0">
                <a:solidFill>
                  <a:srgbClr val="0000FF"/>
                </a:solidFill>
                <a:latin typeface="Microsoft JhengHei"/>
                <a:ea typeface="Microsoft JhengHei"/>
                <a:cs typeface="Microsoft JhengHei"/>
                <a:sym typeface="Microsoft JhengHei"/>
              </a:rPr>
              <a:t>宣導</a:t>
            </a:r>
            <a:r>
              <a:rPr lang="zh-TW" sz="3200" b="0" i="0" u="none" strike="noStrike" cap="none" dirty="0">
                <a:solidFill>
                  <a:srgbClr val="0000FF"/>
                </a:solidFill>
                <a:latin typeface="Microsoft JhengHei"/>
                <a:ea typeface="Microsoft JhengHei"/>
                <a:cs typeface="Microsoft JhengHei"/>
                <a:sym typeface="Microsoft JhengHei"/>
              </a:rPr>
              <a:t>-讀者服務組(二)</a:t>
            </a:r>
            <a:endParaRPr sz="3200" b="0" i="0" u="none" strike="noStrike" cap="none" dirty="0">
              <a:solidFill>
                <a:schemeClr val="dk1"/>
              </a:solidFill>
              <a:latin typeface="Arial"/>
              <a:ea typeface="Arial"/>
              <a:cs typeface="Arial"/>
              <a:sym typeface="Arial"/>
            </a:endParaRPr>
          </a:p>
        </p:txBody>
      </p:sp>
      <p:sp>
        <p:nvSpPr>
          <p:cNvPr id="144" name="Google Shape;144;p3"/>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3</a:t>
            </a:fld>
            <a:endParaRPr sz="1800" b="0" i="0" u="none" strike="noStrike" cap="none">
              <a:solidFill>
                <a:schemeClr val="dk1"/>
              </a:solidFill>
              <a:latin typeface="Arial"/>
              <a:ea typeface="Arial"/>
              <a:cs typeface="Arial"/>
              <a:sym typeface="Arial"/>
            </a:endParaRPr>
          </a:p>
        </p:txBody>
      </p:sp>
      <p:graphicFrame>
        <p:nvGraphicFramePr>
          <p:cNvPr id="9" name="Google Shape;145;p3">
            <a:extLst>
              <a:ext uri="{FF2B5EF4-FFF2-40B4-BE49-F238E27FC236}">
                <a16:creationId xmlns:a16="http://schemas.microsoft.com/office/drawing/2014/main" id="{1F6E9116-F758-4B41-BE09-0E702053101C}"/>
              </a:ext>
            </a:extLst>
          </p:cNvPr>
          <p:cNvGraphicFramePr/>
          <p:nvPr>
            <p:extLst>
              <p:ext uri="{D42A27DB-BD31-4B8C-83A1-F6EECF244321}">
                <p14:modId xmlns:p14="http://schemas.microsoft.com/office/powerpoint/2010/main" val="1824365441"/>
              </p:ext>
            </p:extLst>
          </p:nvPr>
        </p:nvGraphicFramePr>
        <p:xfrm>
          <a:off x="650942" y="2096781"/>
          <a:ext cx="10752163" cy="4492277"/>
        </p:xfrm>
        <a:graphic>
          <a:graphicData uri="http://schemas.openxmlformats.org/drawingml/2006/table">
            <a:tbl>
              <a:tblPr>
                <a:noFill/>
                <a:tableStyleId>{875F837A-AD80-45FD-AF76-0DBF832CE2ED}</a:tableStyleId>
              </a:tblPr>
              <a:tblGrid>
                <a:gridCol w="1300088">
                  <a:extLst>
                    <a:ext uri="{9D8B030D-6E8A-4147-A177-3AD203B41FA5}">
                      <a16:colId xmlns:a16="http://schemas.microsoft.com/office/drawing/2014/main" val="20000"/>
                    </a:ext>
                  </a:extLst>
                </a:gridCol>
                <a:gridCol w="3399166">
                  <a:extLst>
                    <a:ext uri="{9D8B030D-6E8A-4147-A177-3AD203B41FA5}">
                      <a16:colId xmlns:a16="http://schemas.microsoft.com/office/drawing/2014/main" val="20001"/>
                    </a:ext>
                  </a:extLst>
                </a:gridCol>
                <a:gridCol w="2146903">
                  <a:extLst>
                    <a:ext uri="{9D8B030D-6E8A-4147-A177-3AD203B41FA5}">
                      <a16:colId xmlns:a16="http://schemas.microsoft.com/office/drawing/2014/main" val="20002"/>
                    </a:ext>
                  </a:extLst>
                </a:gridCol>
                <a:gridCol w="3906006">
                  <a:extLst>
                    <a:ext uri="{9D8B030D-6E8A-4147-A177-3AD203B41FA5}">
                      <a16:colId xmlns:a16="http://schemas.microsoft.com/office/drawing/2014/main" val="20003"/>
                    </a:ext>
                  </a:extLst>
                </a:gridCol>
              </a:tblGrid>
              <a:tr h="352504">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語文別</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資料庫名稱</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使用期限</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備註</a:t>
                      </a:r>
                      <a:endParaRPr sz="1200" b="1" u="none" strike="noStrike" cap="none" dirty="0">
                        <a:latin typeface="Arial"/>
                        <a:ea typeface="Arial"/>
                        <a:cs typeface="Arial"/>
                        <a:sym typeface="Arial"/>
                      </a:endParaRPr>
                    </a:p>
                  </a:txBody>
                  <a:tcPr marL="7550" marR="7550" marT="45725" marB="45725" anchor="ctr">
                    <a:solidFill>
                      <a:srgbClr val="FFC000"/>
                    </a:solidFill>
                  </a:tcPr>
                </a:tc>
                <a:extLst>
                  <a:ext uri="{0D108BD9-81ED-4DB2-BD59-A6C34878D82A}">
                    <a16:rowId xmlns:a16="http://schemas.microsoft.com/office/drawing/2014/main" val="10000"/>
                  </a:ext>
                </a:extLst>
              </a:tr>
              <a:tr h="496298">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中文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Kono Library中文電子雜誌資料庫</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5</a:t>
                      </a:r>
                      <a:r>
                        <a:rPr lang="zh-TW" sz="1200" u="none" strike="noStrike" cap="none" dirty="0"/>
                        <a:t>.1.1-11</a:t>
                      </a:r>
                      <a:r>
                        <a:rPr lang="en-US" altLang="zh-TW" sz="1200" u="none" strike="noStrike" cap="none" dirty="0"/>
                        <a:t>5</a:t>
                      </a:r>
                      <a:r>
                        <a:rPr lang="zh-TW" sz="1200" u="none" strike="noStrike" cap="none" dirty="0"/>
                        <a:t>.12.31</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altLang="en-US" sz="1200" u="none" strike="noStrike" cap="none" dirty="0"/>
                        <a:t>收錄逾 </a:t>
                      </a:r>
                      <a:r>
                        <a:rPr lang="en-US" altLang="zh-TW" sz="1200" u="none" strike="noStrike" cap="none" dirty="0"/>
                        <a:t>185 </a:t>
                      </a:r>
                      <a:r>
                        <a:rPr lang="zh-TW" altLang="en-US" sz="1200" u="none" strike="noStrike" cap="none" dirty="0"/>
                        <a:t>種主流雜誌，總計超過千冊</a:t>
                      </a:r>
                      <a:r>
                        <a:rPr lang="zh-TW" sz="1200" u="none" strike="noStrike" cap="none" dirty="0"/>
                        <a:t>。</a:t>
                      </a:r>
                      <a:endParaRPr sz="1200" b="0" u="none" strike="noStrike" cap="none" dirty="0">
                        <a:latin typeface="Arial"/>
                        <a:ea typeface="Arial"/>
                        <a:cs typeface="Arial"/>
                        <a:sym typeface="Arial"/>
                      </a:endParaRPr>
                    </a:p>
                  </a:txBody>
                  <a:tcPr marL="7550" marR="7550" marT="45725" marB="45725" anchor="ctr"/>
                </a:tc>
                <a:extLst>
                  <a:ext uri="{0D108BD9-81ED-4DB2-BD59-A6C34878D82A}">
                    <a16:rowId xmlns:a16="http://schemas.microsoft.com/office/drawing/2014/main" val="10001"/>
                  </a:ext>
                </a:extLst>
              </a:tr>
              <a:tr h="496298">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中文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CEPS中文電子期刊資料庫暨平台服務</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3</a:t>
                      </a:r>
                      <a:r>
                        <a:rPr lang="zh-TW" sz="1200" u="none" strike="noStrike" cap="none" dirty="0"/>
                        <a:t>.10.1~11</a:t>
                      </a:r>
                      <a:r>
                        <a:rPr lang="en-US" altLang="zh-TW" sz="1200" u="none" strike="noStrike" cap="none" dirty="0"/>
                        <a:t>6</a:t>
                      </a:r>
                      <a:r>
                        <a:rPr lang="zh-TW" sz="1200" u="none" strike="noStrike" cap="none" dirty="0"/>
                        <a:t>.9.30</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收錄台灣近75%的學術及指標性期刊與大陸核心期刊，全文率達97%。</a:t>
                      </a:r>
                      <a:endParaRPr sz="1200" b="0" u="none" strike="noStrike" cap="none">
                        <a:latin typeface="Arial"/>
                        <a:ea typeface="Arial"/>
                        <a:cs typeface="Arial"/>
                        <a:sym typeface="Arial"/>
                      </a:endParaRPr>
                    </a:p>
                  </a:txBody>
                  <a:tcPr marL="7550" marR="7550" marT="45725" marB="45725" anchor="ctr"/>
                </a:tc>
                <a:extLst>
                  <a:ext uri="{0D108BD9-81ED-4DB2-BD59-A6C34878D82A}">
                    <a16:rowId xmlns:a16="http://schemas.microsoft.com/office/drawing/2014/main" val="10002"/>
                  </a:ext>
                </a:extLst>
              </a:tr>
              <a:tr h="451547">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中文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聯合線上全文報紙資料庫</a:t>
                      </a:r>
                      <a:endParaRPr sz="1200" b="0" u="none" strike="noStrike" cap="none">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4</a:t>
                      </a:r>
                      <a:r>
                        <a:rPr lang="zh-TW" sz="1200" u="none" strike="noStrike" cap="none" dirty="0"/>
                        <a:t>.</a:t>
                      </a:r>
                      <a:r>
                        <a:rPr lang="en-US" altLang="zh-TW" sz="1200" u="none" strike="noStrike" cap="none" dirty="0"/>
                        <a:t>8</a:t>
                      </a:r>
                      <a:r>
                        <a:rPr lang="zh-TW" sz="1200" u="none" strike="noStrike" cap="none" dirty="0"/>
                        <a:t>.1-11</a:t>
                      </a:r>
                      <a:r>
                        <a:rPr lang="en-US" altLang="zh-TW" sz="1200" u="none" strike="noStrike" cap="none" dirty="0"/>
                        <a:t>5</a:t>
                      </a:r>
                      <a:r>
                        <a:rPr lang="zh-TW" sz="1200" u="none" strike="noStrike" cap="none" dirty="0"/>
                        <a:t>.</a:t>
                      </a:r>
                      <a:r>
                        <a:rPr lang="en-US" altLang="zh-TW" sz="1200" u="none" strike="noStrike" cap="none" dirty="0"/>
                        <a:t>7</a:t>
                      </a:r>
                      <a:r>
                        <a:rPr lang="zh-TW" sz="1200" u="none" strike="noStrike" cap="none" dirty="0"/>
                        <a:t>.31</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收錄聯合報系所發行的五大報過去五十年來的新聞資料。</a:t>
                      </a:r>
                      <a:endParaRPr sz="1200" b="0" u="none" strike="noStrike" cap="none">
                        <a:latin typeface="Arial"/>
                        <a:ea typeface="Arial"/>
                        <a:cs typeface="Arial"/>
                        <a:sym typeface="Arial"/>
                      </a:endParaRPr>
                    </a:p>
                  </a:txBody>
                  <a:tcPr marL="7550" marR="7550" marT="45725" marB="45725" anchor="ctr"/>
                </a:tc>
                <a:extLst>
                  <a:ext uri="{0D108BD9-81ED-4DB2-BD59-A6C34878D82A}">
                    <a16:rowId xmlns:a16="http://schemas.microsoft.com/office/drawing/2014/main" val="10003"/>
                  </a:ext>
                </a:extLst>
              </a:tr>
              <a:tr h="574243">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西文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en-US" altLang="zh-TW" sz="1200" u="none" strike="noStrike" cap="none" dirty="0" err="1"/>
                        <a:t>SportDiscus</a:t>
                      </a:r>
                      <a:r>
                        <a:rPr lang="zh-TW" sz="1200" u="none" strike="noStrike" cap="none" dirty="0"/>
                        <a:t> with Full Text</a:t>
                      </a:r>
                      <a:endParaRPr lang="en-US" altLang="zh-TW" sz="1200" u="none" strike="noStrike" cap="none" dirty="0"/>
                    </a:p>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運動科學全文資料庫</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4</a:t>
                      </a:r>
                      <a:r>
                        <a:rPr lang="zh-TW" sz="1200" u="none" strike="noStrike" cap="none" dirty="0"/>
                        <a:t>.7.1~11</a:t>
                      </a:r>
                      <a:r>
                        <a:rPr lang="en-US" altLang="zh-TW" sz="1200" u="none" strike="noStrike" cap="none" dirty="0"/>
                        <a:t>7</a:t>
                      </a:r>
                      <a:r>
                        <a:rPr lang="zh-TW" sz="1200" u="none" strike="noStrike" cap="none" dirty="0"/>
                        <a:t>.6.30</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收錄全球運動資訊的資料庫，內容涵蓋了 40 多年在健康、體能教育、休閒與娛樂、運動科學方面的研究。</a:t>
                      </a:r>
                      <a:endParaRPr sz="1200" b="0" u="none" strike="noStrike" cap="none" dirty="0">
                        <a:latin typeface="Arial"/>
                        <a:ea typeface="Arial"/>
                        <a:cs typeface="Arial"/>
                        <a:sym typeface="Arial"/>
                      </a:endParaRPr>
                    </a:p>
                  </a:txBody>
                  <a:tcPr marL="7550" marR="7550" marT="45725" marB="45725" anchor="ctr"/>
                </a:tc>
                <a:extLst>
                  <a:ext uri="{0D108BD9-81ED-4DB2-BD59-A6C34878D82A}">
                    <a16:rowId xmlns:a16="http://schemas.microsoft.com/office/drawing/2014/main" val="10005"/>
                  </a:ext>
                </a:extLst>
              </a:tr>
              <a:tr h="533780">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西文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EndNote書目管理軟體資料庫</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3</a:t>
                      </a:r>
                      <a:r>
                        <a:rPr lang="zh-TW" sz="1200" u="none" strike="noStrike" cap="none" dirty="0"/>
                        <a:t>.9.</a:t>
                      </a:r>
                      <a:r>
                        <a:rPr lang="en-US" altLang="zh-TW" sz="1200" u="none" strike="noStrike" cap="none" dirty="0"/>
                        <a:t>6</a:t>
                      </a:r>
                      <a:r>
                        <a:rPr lang="zh-TW" sz="1200" u="none" strike="noStrike" cap="none" dirty="0"/>
                        <a:t>~11</a:t>
                      </a:r>
                      <a:r>
                        <a:rPr lang="en-US" altLang="zh-TW" sz="1200" u="none" strike="noStrike" cap="none" dirty="0"/>
                        <a:t>6</a:t>
                      </a:r>
                      <a:r>
                        <a:rPr lang="zh-TW" sz="1200" u="none" strike="noStrike" cap="none" dirty="0"/>
                        <a:t>.9.5</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目前最受歡迎的書目管理軟體，可輕鬆匯入和建立參考書目，協助使用者有效管理所搜集到的參考文獻。</a:t>
                      </a:r>
                      <a:endParaRPr sz="1200" b="0" u="none" strike="noStrike" cap="none">
                        <a:latin typeface="Arial"/>
                        <a:ea typeface="Arial"/>
                        <a:cs typeface="Arial"/>
                        <a:sym typeface="Arial"/>
                      </a:endParaRPr>
                    </a:p>
                  </a:txBody>
                  <a:tcPr marL="7550" marR="7550" marT="45725" marB="45725" anchor="ctr"/>
                </a:tc>
                <a:extLst>
                  <a:ext uri="{0D108BD9-81ED-4DB2-BD59-A6C34878D82A}">
                    <a16:rowId xmlns:a16="http://schemas.microsoft.com/office/drawing/2014/main" val="10006"/>
                  </a:ext>
                </a:extLst>
              </a:tr>
              <a:tr h="515516">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西文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ScienceDirect期刊全文資料庫</a:t>
                      </a:r>
                      <a:endParaRPr sz="1200" b="0" u="none" strike="noStrike" cap="none">
                        <a:latin typeface="Arial"/>
                        <a:ea typeface="Arial"/>
                        <a:cs typeface="Arial"/>
                        <a:sym typeface="Arial"/>
                      </a:endParaRPr>
                    </a:p>
                  </a:txBody>
                  <a:tcPr marL="7550" marR="7550" marT="45725" marB="45725" anchor="ctr"/>
                </a:tc>
                <a:tc>
                  <a:txBody>
                    <a:bodyPr/>
                    <a:lstStyle/>
                    <a:p>
                      <a:pPr marL="0" marR="0" lvl="0" indent="0" algn="l" defTabSz="914400" rtl="0" eaLnBrk="1" fontAlgn="auto" latinLnBrk="0" hangingPunct="1">
                        <a:lnSpc>
                          <a:spcPct val="100000"/>
                        </a:lnSpc>
                        <a:spcBef>
                          <a:spcPts val="0"/>
                        </a:spcBef>
                        <a:spcAft>
                          <a:spcPts val="0"/>
                        </a:spcAft>
                        <a:buClr>
                          <a:schemeClr val="dk1"/>
                        </a:buClr>
                        <a:buSzPts val="1200"/>
                        <a:buFont typeface="Arial"/>
                        <a:buNone/>
                        <a:tabLst/>
                        <a:defRPr/>
                      </a:pPr>
                      <a:r>
                        <a:rPr lang="zh-TW" altLang="en-US" sz="1200" u="none" strike="noStrike" cap="none" dirty="0"/>
                        <a:t>目前剩餘</a:t>
                      </a:r>
                      <a:r>
                        <a:rPr lang="en-US" altLang="zh-TW" sz="1200" u="none" strike="noStrike" cap="none" dirty="0"/>
                        <a:t>18</a:t>
                      </a:r>
                      <a:r>
                        <a:rPr lang="zh-TW" altLang="en-US" sz="1200" u="none" strike="noStrike" cap="none" dirty="0"/>
                        <a:t>點</a:t>
                      </a:r>
                      <a:endParaRPr lang="zh-TW" altLang="en-US" sz="1200" b="0" u="none" strike="noStrike" cap="none" dirty="0">
                        <a:latin typeface="Arial"/>
                        <a:ea typeface="Arial"/>
                        <a:cs typeface="Arial"/>
                        <a:sym typeface="Arial"/>
                      </a:endParaRPr>
                    </a:p>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5</a:t>
                      </a:r>
                      <a:r>
                        <a:rPr lang="zh-TW" altLang="en-US" sz="1200" u="none" strike="noStrike" cap="none" dirty="0"/>
                        <a:t>年初將</a:t>
                      </a:r>
                      <a:r>
                        <a:rPr lang="zh-TW" sz="1200" u="none" strike="noStrike" cap="none" dirty="0"/>
                        <a:t>增購</a:t>
                      </a:r>
                      <a:r>
                        <a:rPr lang="zh-TW" altLang="en-US" sz="1200" u="none" strike="noStrike" cap="none" dirty="0"/>
                        <a:t>點數</a:t>
                      </a:r>
                      <a:endParaRPr lang="en-US" altLang="zh-TW" sz="1200" u="none" strike="noStrike" cap="none" dirty="0"/>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a:t>收錄Elsevier出版社數量眾多之期刊及電子書，涵蓋科學、科技、醫學與社會科學等領域。</a:t>
                      </a:r>
                      <a:endParaRPr sz="1200" b="0" u="none" strike="noStrike" cap="none">
                        <a:latin typeface="Arial"/>
                        <a:ea typeface="Arial"/>
                        <a:cs typeface="Arial"/>
                        <a:sym typeface="Arial"/>
                      </a:endParaRPr>
                    </a:p>
                  </a:txBody>
                  <a:tcPr marL="7550" marR="7550" marT="45725" marB="45725" anchor="ctr"/>
                </a:tc>
                <a:extLst>
                  <a:ext uri="{0D108BD9-81ED-4DB2-BD59-A6C34878D82A}">
                    <a16:rowId xmlns:a16="http://schemas.microsoft.com/office/drawing/2014/main" val="10007"/>
                  </a:ext>
                </a:extLst>
              </a:tr>
              <a:tr h="575793">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西文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Naxos Music Library</a:t>
                      </a:r>
                      <a:r>
                        <a:rPr lang="en-US" altLang="zh-TW" sz="1200" u="none" strike="noStrike" cap="none" dirty="0"/>
                        <a:t> &amp; Jazz</a:t>
                      </a:r>
                      <a:r>
                        <a:rPr lang="zh-TW" sz="1200" u="none" strike="noStrike" cap="none" dirty="0"/>
                        <a:t> </a:t>
                      </a:r>
                      <a:endParaRPr lang="en-US" altLang="zh-TW" sz="1200" u="none" strike="noStrike" cap="none" dirty="0"/>
                    </a:p>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拿索斯線上古典</a:t>
                      </a:r>
                      <a:r>
                        <a:rPr lang="zh-TW" altLang="en-US" sz="1200" u="none" strike="noStrike" cap="none" dirty="0"/>
                        <a:t>及爵士</a:t>
                      </a:r>
                      <a:r>
                        <a:rPr lang="zh-TW" sz="1200" u="none" strike="noStrike" cap="none" dirty="0"/>
                        <a:t>音樂圖書館</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11</a:t>
                      </a:r>
                      <a:r>
                        <a:rPr lang="en-US" altLang="zh-TW" sz="1200" u="none" strike="noStrike" cap="none" dirty="0"/>
                        <a:t>5</a:t>
                      </a:r>
                      <a:r>
                        <a:rPr lang="zh-TW" sz="1200" u="none" strike="noStrike" cap="none" dirty="0"/>
                        <a:t>.1.1~11</a:t>
                      </a:r>
                      <a:r>
                        <a:rPr lang="en-US" altLang="zh-TW" sz="1200" u="none" strike="noStrike" cap="none" dirty="0"/>
                        <a:t>5</a:t>
                      </a:r>
                      <a:r>
                        <a:rPr lang="zh-TW" sz="1200" u="none" strike="noStrike" cap="none" dirty="0"/>
                        <a:t>.12.31</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sz="1200" u="none" strike="noStrike" cap="none" dirty="0"/>
                        <a:t>古典音樂</a:t>
                      </a:r>
                      <a:r>
                        <a:rPr lang="zh-TW" altLang="en-US" sz="1200" u="none" strike="noStrike" cap="none" dirty="0"/>
                        <a:t>和爵士音樂</a:t>
                      </a:r>
                      <a:r>
                        <a:rPr lang="zh-TW" sz="1200" u="none" strike="noStrike" cap="none" dirty="0"/>
                        <a:t>線上聽，從中古時期音樂到現代</a:t>
                      </a:r>
                      <a:r>
                        <a:rPr lang="zh-TW" altLang="en-US" sz="1200" u="none" strike="noStrike" cap="none" dirty="0"/>
                        <a:t>音樂收藏豐富。</a:t>
                      </a:r>
                      <a:endParaRPr sz="1200" b="0" u="none" strike="noStrike" cap="none" dirty="0">
                        <a:latin typeface="Arial"/>
                        <a:ea typeface="Arial"/>
                        <a:cs typeface="Arial"/>
                        <a:sym typeface="Arial"/>
                      </a:endParaRPr>
                    </a:p>
                  </a:txBody>
                  <a:tcPr marL="7550" marR="7550" marT="45725" marB="45725" anchor="ctr"/>
                </a:tc>
                <a:extLst>
                  <a:ext uri="{0D108BD9-81ED-4DB2-BD59-A6C34878D82A}">
                    <a16:rowId xmlns:a16="http://schemas.microsoft.com/office/drawing/2014/main" val="10008"/>
                  </a:ext>
                </a:extLst>
              </a:tr>
              <a:tr h="496298">
                <a:tc>
                  <a:txBody>
                    <a:bodyPr/>
                    <a:lstStyle/>
                    <a:p>
                      <a:pPr marL="0" marR="0" lvl="0" indent="0" algn="ctr" rtl="0">
                        <a:lnSpc>
                          <a:spcPct val="100000"/>
                        </a:lnSpc>
                        <a:spcBef>
                          <a:spcPts val="0"/>
                        </a:spcBef>
                        <a:spcAft>
                          <a:spcPts val="0"/>
                        </a:spcAft>
                        <a:buClr>
                          <a:schemeClr val="dk1"/>
                        </a:buClr>
                        <a:buSzPts val="1200"/>
                        <a:buFont typeface="Arial"/>
                        <a:buNone/>
                      </a:pPr>
                      <a:r>
                        <a:rPr lang="zh-TW" sz="1200" b="1" u="none" strike="noStrike" cap="none" dirty="0"/>
                        <a:t>西文</a:t>
                      </a:r>
                      <a:endParaRPr sz="1200" b="1" u="none" strike="noStrike" cap="none" dirty="0">
                        <a:latin typeface="Arial"/>
                        <a:ea typeface="Arial"/>
                        <a:cs typeface="Arial"/>
                        <a:sym typeface="Arial"/>
                      </a:endParaRPr>
                    </a:p>
                  </a:txBody>
                  <a:tcPr marL="7550" marR="7550" marT="45725" marB="45725" anchor="ctr">
                    <a:solidFill>
                      <a:srgbClr val="FFC000"/>
                    </a:solidFill>
                  </a:tcPr>
                </a:tc>
                <a:tc>
                  <a:txBody>
                    <a:bodyPr/>
                    <a:lstStyle/>
                    <a:p>
                      <a:pPr marL="0" marR="0" lvl="0" indent="0" algn="l" rtl="0">
                        <a:lnSpc>
                          <a:spcPct val="100000"/>
                        </a:lnSpc>
                        <a:spcBef>
                          <a:spcPts val="0"/>
                        </a:spcBef>
                        <a:spcAft>
                          <a:spcPts val="0"/>
                        </a:spcAft>
                        <a:buClr>
                          <a:schemeClr val="dk1"/>
                        </a:buClr>
                        <a:buSzPts val="1200"/>
                        <a:buFont typeface="Arial"/>
                        <a:buNone/>
                      </a:pPr>
                      <a:r>
                        <a:rPr lang="zh-TW" altLang="en-US" sz="1200" u="none" strike="noStrike" cap="none" dirty="0"/>
                        <a:t>空中英語教室影音典藏學習系統</a:t>
                      </a:r>
                      <a:endParaRPr sz="1200" b="0" u="none" strike="noStrike" cap="none" dirty="0">
                        <a:latin typeface="Arial"/>
                        <a:ea typeface="Arial"/>
                        <a:cs typeface="Arial"/>
                        <a:sym typeface="Arial"/>
                      </a:endParaRP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zh-TW" altLang="en-US" sz="1200" u="none" strike="noStrike" cap="none" dirty="0"/>
                        <a:t>空英</a:t>
                      </a:r>
                      <a:r>
                        <a:rPr lang="en-US" altLang="zh-TW" sz="1200" u="none" strike="noStrike" cap="none" dirty="0"/>
                        <a:t>:~115.3.31 </a:t>
                      </a:r>
                    </a:p>
                  </a:txBody>
                  <a:tcPr marL="7550" marR="7550" marT="45725" marB="45725" anchor="ctr"/>
                </a:tc>
                <a:tc>
                  <a:txBody>
                    <a:bodyPr/>
                    <a:lstStyle/>
                    <a:p>
                      <a:pPr marL="0" marR="0" lvl="0" indent="0" algn="l" rtl="0">
                        <a:lnSpc>
                          <a:spcPct val="100000"/>
                        </a:lnSpc>
                        <a:spcBef>
                          <a:spcPts val="0"/>
                        </a:spcBef>
                        <a:spcAft>
                          <a:spcPts val="0"/>
                        </a:spcAft>
                        <a:buClr>
                          <a:schemeClr val="dk1"/>
                        </a:buClr>
                        <a:buSzPts val="1200"/>
                        <a:buFont typeface="Arial"/>
                        <a:buNone/>
                      </a:pPr>
                      <a:r>
                        <a:rPr lang="en-US" altLang="zh-TW" sz="1200" b="0" u="none" strike="noStrike" cap="none" dirty="0">
                          <a:latin typeface="Arial"/>
                          <a:ea typeface="Arial"/>
                          <a:cs typeface="Arial"/>
                          <a:sym typeface="Arial"/>
                        </a:rPr>
                        <a:t>【</a:t>
                      </a:r>
                      <a:r>
                        <a:rPr lang="zh-TW" altLang="en-US" sz="1200" b="0" u="none" strike="noStrike" cap="none" dirty="0">
                          <a:latin typeface="Arial"/>
                          <a:ea typeface="Arial"/>
                          <a:cs typeface="Arial"/>
                          <a:sym typeface="Arial"/>
                        </a:rPr>
                        <a:t>教育部</a:t>
                      </a:r>
                      <a:r>
                        <a:rPr lang="en-US" altLang="zh-TW" sz="1200" b="0" u="none" strike="noStrike" cap="none" dirty="0">
                          <a:latin typeface="Arial"/>
                          <a:ea typeface="Arial"/>
                          <a:cs typeface="Arial"/>
                          <a:sym typeface="Arial"/>
                        </a:rPr>
                        <a:t>109-113</a:t>
                      </a:r>
                      <a:r>
                        <a:rPr lang="zh-TW" altLang="en-US" sz="1200" b="0" u="none" strike="noStrike" cap="none" dirty="0">
                          <a:latin typeface="Arial"/>
                          <a:ea typeface="Arial"/>
                          <a:cs typeface="Arial"/>
                          <a:sym typeface="Arial"/>
                        </a:rPr>
                        <a:t>年度臺灣學術電子資源永續發展計</a:t>
                      </a:r>
                      <a:endParaRPr lang="en-US" altLang="zh-TW" sz="1200" b="0" u="none" strike="noStrike" cap="none" dirty="0">
                        <a:latin typeface="Arial"/>
                        <a:ea typeface="Arial"/>
                        <a:cs typeface="Arial"/>
                        <a:sym typeface="Arial"/>
                      </a:endParaRPr>
                    </a:p>
                    <a:p>
                      <a:pPr marL="0" marR="0" lvl="0" indent="0" algn="l" rtl="0">
                        <a:lnSpc>
                          <a:spcPct val="100000"/>
                        </a:lnSpc>
                        <a:spcBef>
                          <a:spcPts val="0"/>
                        </a:spcBef>
                        <a:spcAft>
                          <a:spcPts val="0"/>
                        </a:spcAft>
                        <a:buClr>
                          <a:schemeClr val="dk1"/>
                        </a:buClr>
                        <a:buSzPts val="1200"/>
                        <a:buFont typeface="Arial"/>
                        <a:buNone/>
                      </a:pPr>
                      <a:r>
                        <a:rPr lang="en-US" altLang="zh-TW" sz="1200" b="0" u="none" strike="noStrike" cap="none" dirty="0">
                          <a:latin typeface="Arial"/>
                          <a:ea typeface="Arial"/>
                          <a:cs typeface="Arial"/>
                          <a:sym typeface="Arial"/>
                        </a:rPr>
                        <a:t>   </a:t>
                      </a:r>
                      <a:r>
                        <a:rPr lang="zh-TW" altLang="en-US" sz="1200" b="0" u="none" strike="noStrike" cap="none" dirty="0">
                          <a:latin typeface="Arial"/>
                          <a:ea typeface="Arial"/>
                          <a:cs typeface="Arial"/>
                          <a:sym typeface="Arial"/>
                        </a:rPr>
                        <a:t>畫購置</a:t>
                      </a:r>
                      <a:r>
                        <a:rPr lang="en-US" altLang="zh-TW" sz="1200" b="0" u="none" strike="noStrike" cap="none" dirty="0">
                          <a:latin typeface="Arial"/>
                          <a:ea typeface="Arial"/>
                          <a:cs typeface="Arial"/>
                          <a:sym typeface="Arial"/>
                        </a:rPr>
                        <a:t>】</a:t>
                      </a:r>
                      <a:endParaRPr sz="1200" b="0" u="none" strike="noStrike" cap="none" dirty="0">
                        <a:latin typeface="Arial"/>
                        <a:ea typeface="Arial"/>
                        <a:cs typeface="Arial"/>
                        <a:sym typeface="Arial"/>
                      </a:endParaRPr>
                    </a:p>
                  </a:txBody>
                  <a:tcPr marL="7550" marR="7550" marT="45725" marB="45725" anchor="ctr"/>
                </a:tc>
                <a:extLst>
                  <a:ext uri="{0D108BD9-81ED-4DB2-BD59-A6C34878D82A}">
                    <a16:rowId xmlns:a16="http://schemas.microsoft.com/office/drawing/2014/main" val="10009"/>
                  </a:ext>
                </a:extLst>
              </a:tr>
            </a:tbl>
          </a:graphicData>
        </a:graphic>
      </p:graphicFrame>
      <p:pic>
        <p:nvPicPr>
          <p:cNvPr id="3" name="圖片 2">
            <a:extLst>
              <a:ext uri="{FF2B5EF4-FFF2-40B4-BE49-F238E27FC236}">
                <a16:creationId xmlns:a16="http://schemas.microsoft.com/office/drawing/2014/main" id="{00CE6D50-AE6A-46B0-907D-B13A4C216206}"/>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8693331" y="-1203226"/>
            <a:ext cx="4376182" cy="437618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4"/>
          <p:cNvSpPr/>
          <p:nvPr/>
        </p:nvSpPr>
        <p:spPr>
          <a:xfrm>
            <a:off x="583200" y="1047960"/>
            <a:ext cx="10353600" cy="776160"/>
          </a:xfrm>
          <a:prstGeom prst="rect">
            <a:avLst/>
          </a:prstGeom>
          <a:noFill/>
          <a:ln>
            <a:noFill/>
          </a:ln>
        </p:spPr>
        <p:txBody>
          <a:bodyPr spcFirstLastPara="1" wrap="square" lIns="91425" tIns="45700" rIns="91425" bIns="45700" anchor="ctr" anchorCtr="0">
            <a:normAutofit/>
          </a:bodyPr>
          <a:lstStyle/>
          <a:p>
            <a:r>
              <a:rPr lang="zh-TW" altLang="en-US" sz="2400" b="1" dirty="0">
                <a:latin typeface="微軟正黑體" panose="020B0604030504040204" pitchFamily="34" charset="-120"/>
                <a:ea typeface="微軟正黑體" panose="020B0604030504040204" pitchFamily="34" charset="-120"/>
              </a:rPr>
              <a:t>辦理資料庫教育訓練</a:t>
            </a:r>
          </a:p>
        </p:txBody>
      </p:sp>
      <p:sp>
        <p:nvSpPr>
          <p:cNvPr id="151" name="Google Shape;151;p4"/>
          <p:cNvSpPr txBox="1">
            <a:spLocks noGrp="1"/>
          </p:cNvSpPr>
          <p:nvPr>
            <p:ph type="title" idx="4294967295"/>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p>
            <a:pPr marL="0" marR="0" lvl="0" indent="0" algn="l" rtl="0">
              <a:lnSpc>
                <a:spcPct val="85000"/>
              </a:lnSpc>
              <a:spcBef>
                <a:spcPts val="0"/>
              </a:spcBef>
              <a:spcAft>
                <a:spcPts val="0"/>
              </a:spcAft>
              <a:buClr>
                <a:srgbClr val="0000FF"/>
              </a:buClr>
              <a:buSzPts val="3200"/>
              <a:buFont typeface="Microsoft JhengHei"/>
              <a:buNone/>
            </a:pPr>
            <a:r>
              <a:rPr lang="zh-TW" sz="3200" b="0" i="0" u="none" strike="noStrike" cap="none" dirty="0">
                <a:solidFill>
                  <a:srgbClr val="0000FF"/>
                </a:solidFill>
                <a:latin typeface="Microsoft JhengHei"/>
                <a:ea typeface="Microsoft JhengHei"/>
                <a:cs typeface="Microsoft JhengHei"/>
                <a:sym typeface="Microsoft JhengHei"/>
              </a:rPr>
              <a:t>業務</a:t>
            </a:r>
            <a:r>
              <a:rPr lang="zh-TW" altLang="en-US" sz="3200" dirty="0">
                <a:solidFill>
                  <a:srgbClr val="0000FF"/>
                </a:solidFill>
                <a:latin typeface="Microsoft JhengHei"/>
                <a:ea typeface="Microsoft JhengHei"/>
                <a:cs typeface="Microsoft JhengHei"/>
                <a:sym typeface="Microsoft JhengHei"/>
              </a:rPr>
              <a:t>宣導</a:t>
            </a:r>
            <a:r>
              <a:rPr lang="zh-TW" sz="3200" b="0" i="0" u="none" strike="noStrike" cap="none" dirty="0">
                <a:solidFill>
                  <a:srgbClr val="0000FF"/>
                </a:solidFill>
                <a:latin typeface="Microsoft JhengHei"/>
                <a:ea typeface="Microsoft JhengHei"/>
                <a:cs typeface="Microsoft JhengHei"/>
                <a:sym typeface="Microsoft JhengHei"/>
              </a:rPr>
              <a:t>-讀者服務組(三)</a:t>
            </a:r>
            <a:endParaRPr sz="3200" b="0" i="0" u="none" strike="noStrike" cap="none" dirty="0">
              <a:solidFill>
                <a:srgbClr val="FFFFFF"/>
              </a:solidFill>
              <a:latin typeface="Corbel"/>
              <a:ea typeface="Corbel"/>
              <a:cs typeface="Corbel"/>
              <a:sym typeface="Corbel"/>
            </a:endParaRPr>
          </a:p>
        </p:txBody>
      </p:sp>
      <p:sp>
        <p:nvSpPr>
          <p:cNvPr id="157" name="Google Shape;157;p4"/>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4</a:t>
            </a:fld>
            <a:endParaRPr sz="1800" b="0" i="0" u="none" strike="noStrike" cap="none" dirty="0">
              <a:solidFill>
                <a:schemeClr val="dk1"/>
              </a:solidFill>
              <a:latin typeface="Arial"/>
              <a:ea typeface="Arial"/>
              <a:cs typeface="Arial"/>
              <a:sym typeface="Arial"/>
            </a:endParaRPr>
          </a:p>
        </p:txBody>
      </p:sp>
      <p:pic>
        <p:nvPicPr>
          <p:cNvPr id="3" name="圖片 2">
            <a:extLst>
              <a:ext uri="{FF2B5EF4-FFF2-40B4-BE49-F238E27FC236}">
                <a16:creationId xmlns:a16="http://schemas.microsoft.com/office/drawing/2014/main" id="{705D12A0-8FC2-42B5-8CE7-873B87D40E83}"/>
              </a:ext>
            </a:extLst>
          </p:cNvPr>
          <p:cNvPicPr>
            <a:picLocks noChangeAspect="1"/>
          </p:cNvPicPr>
          <p:nvPr/>
        </p:nvPicPr>
        <p:blipFill>
          <a:blip r:embed="rId3"/>
          <a:stretch>
            <a:fillRect/>
          </a:stretch>
        </p:blipFill>
        <p:spPr>
          <a:xfrm>
            <a:off x="6430414" y="5333155"/>
            <a:ext cx="1045952" cy="1045952"/>
          </a:xfrm>
          <a:prstGeom prst="rect">
            <a:avLst/>
          </a:prstGeom>
        </p:spPr>
      </p:pic>
      <p:sp>
        <p:nvSpPr>
          <p:cNvPr id="4" name="文字方塊 3">
            <a:extLst>
              <a:ext uri="{FF2B5EF4-FFF2-40B4-BE49-F238E27FC236}">
                <a16:creationId xmlns:a16="http://schemas.microsoft.com/office/drawing/2014/main" id="{326F2EA6-22AD-4C6A-9FA1-9E4503AE6E65}"/>
              </a:ext>
            </a:extLst>
          </p:cNvPr>
          <p:cNvSpPr txBox="1"/>
          <p:nvPr/>
        </p:nvSpPr>
        <p:spPr>
          <a:xfrm>
            <a:off x="6648019" y="6464325"/>
            <a:ext cx="1850186" cy="307777"/>
          </a:xfrm>
          <a:prstGeom prst="rect">
            <a:avLst/>
          </a:prstGeom>
          <a:noFill/>
        </p:spPr>
        <p:txBody>
          <a:bodyPr wrap="none" rtlCol="0">
            <a:spAutoFit/>
          </a:bodyPr>
          <a:lstStyle/>
          <a:p>
            <a:r>
              <a:rPr lang="zh-TW" altLang="en-US" b="1" dirty="0">
                <a:solidFill>
                  <a:srgbClr val="FF0000"/>
                </a:solidFill>
                <a:latin typeface="微軟正黑體" panose="020B0604030504040204" pitchFamily="34" charset="-120"/>
                <a:ea typeface="微軟正黑體" panose="020B0604030504040204" pitchFamily="34" charset="-120"/>
              </a:rPr>
              <a:t>歡迎追蹤 開啟小鈴鐺</a:t>
            </a:r>
          </a:p>
        </p:txBody>
      </p:sp>
      <p:pic>
        <p:nvPicPr>
          <p:cNvPr id="6" name="圖片 5">
            <a:extLst>
              <a:ext uri="{FF2B5EF4-FFF2-40B4-BE49-F238E27FC236}">
                <a16:creationId xmlns:a16="http://schemas.microsoft.com/office/drawing/2014/main" id="{FBFB2B5F-CCB1-4B4E-AF8D-D18880C6E8BB}"/>
              </a:ext>
            </a:extLst>
          </p:cNvPr>
          <p:cNvPicPr>
            <a:picLocks noChangeAspect="1"/>
          </p:cNvPicPr>
          <p:nvPr/>
        </p:nvPicPr>
        <p:blipFill>
          <a:blip r:embed="rId4"/>
          <a:stretch>
            <a:fillRect/>
          </a:stretch>
        </p:blipFill>
        <p:spPr>
          <a:xfrm>
            <a:off x="7679045" y="5312754"/>
            <a:ext cx="910365" cy="1045951"/>
          </a:xfrm>
          <a:prstGeom prst="rect">
            <a:avLst/>
          </a:prstGeom>
        </p:spPr>
      </p:pic>
      <p:sp>
        <p:nvSpPr>
          <p:cNvPr id="11" name="文字版面配置區 2">
            <a:extLst>
              <a:ext uri="{FF2B5EF4-FFF2-40B4-BE49-F238E27FC236}">
                <a16:creationId xmlns:a16="http://schemas.microsoft.com/office/drawing/2014/main" id="{7571BC47-F056-462B-BAD9-4602EDA06E31}"/>
              </a:ext>
            </a:extLst>
          </p:cNvPr>
          <p:cNvSpPr txBox="1">
            <a:spLocks/>
          </p:cNvSpPr>
          <p:nvPr/>
        </p:nvSpPr>
        <p:spPr>
          <a:xfrm>
            <a:off x="583200" y="2306442"/>
            <a:ext cx="7551028" cy="4366518"/>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zh-TW" altLang="en-US" sz="2400" dirty="0"/>
              <a:t>為增進本校師生對館藏資源的認識與運用，辦理系列推廣活動如下：</a:t>
            </a:r>
            <a:endParaRPr lang="en-US" altLang="zh-TW" sz="2400" dirty="0"/>
          </a:p>
          <a:p>
            <a:pPr marL="342900" indent="-342900" algn="just">
              <a:lnSpc>
                <a:spcPct val="150000"/>
              </a:lnSpc>
              <a:buFont typeface="Arial" panose="020B0604020202020204" pitchFamily="34" charset="0"/>
              <a:buChar char="•"/>
            </a:pPr>
            <a:r>
              <a:rPr lang="en-US" altLang="zh-TW" sz="2400" dirty="0"/>
              <a:t>114</a:t>
            </a:r>
            <a:r>
              <a:rPr lang="zh-TW" altLang="en-US" sz="2400" dirty="0"/>
              <a:t>學年度第一學期共辦理資料庫教育訓練</a:t>
            </a:r>
            <a:r>
              <a:rPr lang="en-US" altLang="zh-TW" sz="2400" dirty="0"/>
              <a:t>3</a:t>
            </a:r>
            <a:r>
              <a:rPr lang="zh-TW" altLang="en-US" sz="2400" dirty="0"/>
              <a:t>場次，計有</a:t>
            </a:r>
            <a:r>
              <a:rPr lang="en-US" altLang="zh-TW" sz="2400" dirty="0"/>
              <a:t>81</a:t>
            </a:r>
            <a:r>
              <a:rPr lang="zh-TW" altLang="en-US" sz="2400" dirty="0"/>
              <a:t>人次參加，內容包括</a:t>
            </a:r>
            <a:r>
              <a:rPr lang="en-US" altLang="zh-TW" sz="2400" dirty="0"/>
              <a:t>EndNote</a:t>
            </a:r>
            <a:r>
              <a:rPr lang="zh-TW" altLang="en-US" sz="2400" dirty="0"/>
              <a:t>書目管理軟體、</a:t>
            </a:r>
            <a:r>
              <a:rPr lang="en-US" altLang="zh-TW" sz="2400" dirty="0" err="1"/>
              <a:t>SportDiscus</a:t>
            </a:r>
            <a:r>
              <a:rPr lang="zh-TW" altLang="en-US" sz="2400" dirty="0"/>
              <a:t>運動科學、</a:t>
            </a:r>
            <a:r>
              <a:rPr lang="en-US" altLang="zh-TW" sz="2400" dirty="0"/>
              <a:t>The Journal</a:t>
            </a:r>
            <a:r>
              <a:rPr lang="zh-TW" altLang="en-US" sz="2400" dirty="0"/>
              <a:t>中文期刊及館藏資源介紹等。若有圖書資源使用的問題，歡迎洽詢讀者服務組。</a:t>
            </a:r>
            <a:endParaRPr lang="en-US" altLang="zh-TW" sz="2400" dirty="0"/>
          </a:p>
          <a:p>
            <a:pPr marL="342900" indent="-342900" algn="just">
              <a:lnSpc>
                <a:spcPct val="150000"/>
              </a:lnSpc>
              <a:buFont typeface="Arial" panose="020B0604020202020204" pitchFamily="34" charset="0"/>
              <a:buChar char="•"/>
            </a:pPr>
            <a:r>
              <a:rPr lang="zh-TW" altLang="en-US" sz="2400" dirty="0"/>
              <a:t>持續辦理主題書展及電子書借閱推廣，藉以提升每月主題書展及為數眾多的電子書使用率。</a:t>
            </a:r>
            <a:endParaRPr lang="en-US" altLang="zh-TW" sz="2400" dirty="0"/>
          </a:p>
          <a:p>
            <a:pPr marL="342900" indent="-342900" algn="just">
              <a:lnSpc>
                <a:spcPct val="150000"/>
              </a:lnSpc>
              <a:buFont typeface="Arial" panose="020B0604020202020204" pitchFamily="34" charset="0"/>
              <a:buChar char="•"/>
            </a:pPr>
            <a:r>
              <a:rPr lang="zh-TW" altLang="en-US" sz="2400" dirty="0"/>
              <a:t>二手教科書及二手書的使用推廣。</a:t>
            </a:r>
            <a:endParaRPr lang="en-US" altLang="zh-TW" sz="2400" dirty="0"/>
          </a:p>
          <a:p>
            <a:pPr marL="342900" indent="-342900" algn="just">
              <a:lnSpc>
                <a:spcPct val="150000"/>
              </a:lnSpc>
              <a:buFont typeface="Arial" panose="020B0604020202020204" pitchFamily="34" charset="0"/>
              <a:buChar char="•"/>
            </a:pPr>
            <a:r>
              <a:rPr lang="zh-TW" altLang="en-US" sz="2400" dirty="0"/>
              <a:t>成立臺體大圖書館</a:t>
            </a:r>
            <a:r>
              <a:rPr lang="en-US" altLang="zh-TW" sz="2400" dirty="0"/>
              <a:t>FB</a:t>
            </a:r>
            <a:r>
              <a:rPr lang="zh-TW" altLang="en-US" sz="2400" dirty="0"/>
              <a:t>與</a:t>
            </a:r>
            <a:r>
              <a:rPr lang="en-US" altLang="zh-TW" sz="2400" dirty="0"/>
              <a:t>IG</a:t>
            </a:r>
            <a:r>
              <a:rPr lang="zh-TW" altLang="en-US" sz="2400" dirty="0"/>
              <a:t>社群為活動推廣。</a:t>
            </a:r>
            <a:endParaRPr lang="en-US" altLang="zh-TW" sz="2400" dirty="0"/>
          </a:p>
          <a:p>
            <a:pPr algn="just"/>
            <a:endParaRPr lang="en-US" altLang="zh-TW" sz="2400" dirty="0"/>
          </a:p>
        </p:txBody>
      </p:sp>
      <p:pic>
        <p:nvPicPr>
          <p:cNvPr id="12" name="圖片 11">
            <a:extLst>
              <a:ext uri="{FF2B5EF4-FFF2-40B4-BE49-F238E27FC236}">
                <a16:creationId xmlns:a16="http://schemas.microsoft.com/office/drawing/2014/main" id="{2EB12AA8-6329-4942-987F-2D66322846CD}"/>
              </a:ext>
            </a:extLst>
          </p:cNvPr>
          <p:cNvPicPr>
            <a:picLocks noChangeAspect="1"/>
          </p:cNvPicPr>
          <p:nvPr/>
        </p:nvPicPr>
        <p:blipFill>
          <a:blip r:embed="rId5"/>
          <a:stretch>
            <a:fillRect/>
          </a:stretch>
        </p:blipFill>
        <p:spPr>
          <a:xfrm>
            <a:off x="8686881" y="2208240"/>
            <a:ext cx="3377105" cy="3872055"/>
          </a:xfrm>
          <a:prstGeom prst="rect">
            <a:avLst/>
          </a:prstGeom>
        </p:spPr>
      </p:pic>
      <p:pic>
        <p:nvPicPr>
          <p:cNvPr id="5" name="圖片 4">
            <a:extLst>
              <a:ext uri="{FF2B5EF4-FFF2-40B4-BE49-F238E27FC236}">
                <a16:creationId xmlns:a16="http://schemas.microsoft.com/office/drawing/2014/main" id="{336C8B53-3E68-4D67-98AB-429CA5CC936E}"/>
              </a:ext>
            </a:extLst>
          </p:cNvPr>
          <p:cNvPicPr>
            <a:picLocks noChangeAspect="1"/>
          </p:cNvPicPr>
          <p:nvPr/>
        </p:nvPicPr>
        <p:blipFill>
          <a:blip r:embed="rId6"/>
          <a:stretch>
            <a:fillRect/>
          </a:stretch>
        </p:blipFill>
        <p:spPr>
          <a:xfrm>
            <a:off x="8962312" y="-726488"/>
            <a:ext cx="3790815" cy="37908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50;p4">
            <a:extLst>
              <a:ext uri="{FF2B5EF4-FFF2-40B4-BE49-F238E27FC236}">
                <a16:creationId xmlns:a16="http://schemas.microsoft.com/office/drawing/2014/main" id="{AA9E465F-9DBB-44D9-BBEA-8A6E07427313}"/>
              </a:ext>
            </a:extLst>
          </p:cNvPr>
          <p:cNvSpPr/>
          <p:nvPr/>
        </p:nvSpPr>
        <p:spPr>
          <a:xfrm>
            <a:off x="583200" y="1047960"/>
            <a:ext cx="10353600" cy="776160"/>
          </a:xfrm>
          <a:prstGeom prst="rect">
            <a:avLst/>
          </a:prstGeom>
          <a:noFill/>
          <a:ln>
            <a:noFill/>
          </a:ln>
        </p:spPr>
        <p:txBody>
          <a:bodyPr spcFirstLastPara="1" wrap="square" lIns="91425" tIns="45700" rIns="91425" bIns="45700" anchor="ctr" anchorCtr="0">
            <a:normAutofit/>
          </a:bodyPr>
          <a:lstStyle/>
          <a:p>
            <a:pPr>
              <a:lnSpc>
                <a:spcPct val="85000"/>
              </a:lnSpc>
              <a:buClr>
                <a:srgbClr val="2C2C2C"/>
              </a:buClr>
              <a:buSzPts val="2400"/>
            </a:pPr>
            <a:r>
              <a:rPr lang="zh-TW" altLang="en-US" sz="2400" b="1" dirty="0">
                <a:solidFill>
                  <a:srgbClr val="2C2C2C"/>
                </a:solidFill>
                <a:latin typeface="Microsoft JhengHei"/>
                <a:ea typeface="Microsoft JhengHei"/>
                <a:cs typeface="Microsoft JhengHei"/>
                <a:sym typeface="Microsoft JhengHei"/>
              </a:rPr>
              <a:t>論文比對</a:t>
            </a:r>
            <a:r>
              <a:rPr lang="zh-TW" altLang="zh-TW" sz="2400" b="1" i="0" u="none" strike="noStrike" cap="none" dirty="0">
                <a:solidFill>
                  <a:srgbClr val="2C2C2C"/>
                </a:solidFill>
                <a:latin typeface="Microsoft JhengHei"/>
                <a:ea typeface="Microsoft JhengHei"/>
                <a:cs typeface="Microsoft JhengHei"/>
                <a:sym typeface="Microsoft JhengHei"/>
              </a:rPr>
              <a:t>系統</a:t>
            </a:r>
            <a:r>
              <a:rPr lang="zh-TW" altLang="en-US" sz="2400" b="1" i="0" u="none" strike="noStrike" cap="none" dirty="0">
                <a:solidFill>
                  <a:srgbClr val="2C2C2C"/>
                </a:solidFill>
                <a:latin typeface="Microsoft JhengHei"/>
                <a:ea typeface="Microsoft JhengHei"/>
                <a:cs typeface="Microsoft JhengHei"/>
                <a:sym typeface="Microsoft JhengHei"/>
              </a:rPr>
              <a:t> </a:t>
            </a:r>
            <a:endParaRPr lang="en-US" altLang="zh-TW" sz="2400" b="1" i="0" u="none" strike="noStrike" cap="none" dirty="0">
              <a:solidFill>
                <a:srgbClr val="2C2C2C"/>
              </a:solidFill>
              <a:latin typeface="Microsoft JhengHei"/>
              <a:ea typeface="Microsoft JhengHei"/>
              <a:cs typeface="Microsoft JhengHei"/>
              <a:sym typeface="Microsoft JhengHei"/>
            </a:endParaRPr>
          </a:p>
        </p:txBody>
      </p:sp>
      <p:sp>
        <p:nvSpPr>
          <p:cNvPr id="6" name="Google Shape;151;p4">
            <a:extLst>
              <a:ext uri="{FF2B5EF4-FFF2-40B4-BE49-F238E27FC236}">
                <a16:creationId xmlns:a16="http://schemas.microsoft.com/office/drawing/2014/main" id="{0E885D4E-708F-4C9C-9509-14F95BE12DC5}"/>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讀者服務組</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四</a:t>
            </a:r>
            <a:r>
              <a:rPr lang="en-US" altLang="zh-TW" sz="3200" dirty="0">
                <a:solidFill>
                  <a:srgbClr val="0000FF"/>
                </a:solidFill>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
        <p:nvSpPr>
          <p:cNvPr id="9" name="Google Shape;157;p4">
            <a:extLst>
              <a:ext uri="{FF2B5EF4-FFF2-40B4-BE49-F238E27FC236}">
                <a16:creationId xmlns:a16="http://schemas.microsoft.com/office/drawing/2014/main" id="{84599DAB-33A8-4428-90DC-0F6A1F32C952}"/>
              </a:ext>
            </a:extLst>
          </p:cNvPr>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5</a:t>
            </a:fld>
            <a:endParaRPr sz="1800" b="0" i="0" u="none" strike="noStrike" cap="none" dirty="0">
              <a:solidFill>
                <a:schemeClr val="dk1"/>
              </a:solidFill>
              <a:latin typeface="Arial"/>
              <a:ea typeface="Arial"/>
              <a:cs typeface="Arial"/>
              <a:sym typeface="Arial"/>
            </a:endParaRPr>
          </a:p>
        </p:txBody>
      </p:sp>
      <p:sp>
        <p:nvSpPr>
          <p:cNvPr id="12" name="Google Shape;187;p7">
            <a:extLst>
              <a:ext uri="{FF2B5EF4-FFF2-40B4-BE49-F238E27FC236}">
                <a16:creationId xmlns:a16="http://schemas.microsoft.com/office/drawing/2014/main" id="{B7D1AE39-96E9-4A56-9694-9FDF1EE01910}"/>
              </a:ext>
            </a:extLst>
          </p:cNvPr>
          <p:cNvSpPr/>
          <p:nvPr/>
        </p:nvSpPr>
        <p:spPr>
          <a:xfrm>
            <a:off x="583200" y="2110989"/>
            <a:ext cx="10735906" cy="4065693"/>
          </a:xfrm>
          <a:prstGeom prst="rect">
            <a:avLst/>
          </a:prstGeom>
          <a:noFill/>
          <a:ln>
            <a:noFill/>
          </a:ln>
        </p:spPr>
        <p:txBody>
          <a:bodyPr spcFirstLastPara="1" wrap="square" lIns="91425" tIns="45700" rIns="91425" bIns="45700" anchor="t" anchorCtr="0">
            <a:normAutofit fontScale="47500" lnSpcReduction="20000"/>
          </a:bodyPr>
          <a:lstStyle/>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endParaRPr lang="en-US" altLang="zh-TW" sz="2400" dirty="0">
              <a:latin typeface="微軟正黑體" panose="020B0604030504040204" pitchFamily="34" charset="-120"/>
              <a:ea typeface="微軟正黑體" panose="020B0604030504040204" pitchFamily="34" charset="-120"/>
            </a:endParaRP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5100" dirty="0">
                <a:latin typeface="微軟正黑體" panose="020B0604030504040204" pitchFamily="34" charset="-120"/>
                <a:ea typeface="微軟正黑體" panose="020B0604030504040204" pitchFamily="34" charset="-120"/>
              </a:rPr>
              <a:t>自</a:t>
            </a:r>
            <a:r>
              <a:rPr lang="en-US" altLang="zh-TW" sz="5100" dirty="0">
                <a:latin typeface="微軟正黑體" panose="020B0604030504040204" pitchFamily="34" charset="-120"/>
                <a:ea typeface="微軟正黑體" panose="020B0604030504040204" pitchFamily="34" charset="-120"/>
              </a:rPr>
              <a:t>115</a:t>
            </a:r>
            <a:r>
              <a:rPr lang="zh-TW" altLang="en-US" sz="5100" dirty="0">
                <a:latin typeface="微軟正黑體" panose="020B0604030504040204" pitchFamily="34" charset="-120"/>
                <a:ea typeface="微軟正黑體" panose="020B0604030504040204" pitchFamily="34" charset="-120"/>
              </a:rPr>
              <a:t>年</a:t>
            </a:r>
            <a:r>
              <a:rPr lang="en-US" altLang="zh-TW" sz="5100" dirty="0">
                <a:latin typeface="微軟正黑體" panose="020B0604030504040204" pitchFamily="34" charset="-120"/>
                <a:ea typeface="微軟正黑體" panose="020B0604030504040204" pitchFamily="34" charset="-120"/>
              </a:rPr>
              <a:t>1</a:t>
            </a:r>
            <a:r>
              <a:rPr lang="zh-TW" altLang="en-US" sz="5100" dirty="0">
                <a:latin typeface="微軟正黑體" panose="020B0604030504040204" pitchFamily="34" charset="-120"/>
                <a:ea typeface="微軟正黑體" panose="020B0604030504040204" pitchFamily="34" charset="-120"/>
              </a:rPr>
              <a:t>月起將改用 </a:t>
            </a:r>
            <a:r>
              <a:rPr lang="en-US" altLang="zh-TW" sz="5100" dirty="0">
                <a:highlight>
                  <a:srgbClr val="FFFF00"/>
                </a:highlight>
                <a:latin typeface="微軟正黑體" panose="020B0604030504040204" pitchFamily="34" charset="-120"/>
                <a:ea typeface="微軟正黑體" panose="020B0604030504040204" pitchFamily="34" charset="-120"/>
              </a:rPr>
              <a:t>Turnitin</a:t>
            </a:r>
            <a:r>
              <a:rPr lang="zh-TW" altLang="en-US" sz="5100" dirty="0">
                <a:latin typeface="微軟正黑體" panose="020B0604030504040204" pitchFamily="34" charset="-120"/>
                <a:ea typeface="微軟正黑體" panose="020B0604030504040204" pitchFamily="34" charset="-120"/>
              </a:rPr>
              <a:t> 產品，使用人數為全校版授權屆時將由</a:t>
            </a:r>
            <a:r>
              <a:rPr lang="zh-TW" altLang="en-US" sz="5100" b="1" dirty="0">
                <a:latin typeface="微軟正黑體" panose="020B0604030504040204" pitchFamily="34" charset="-120"/>
                <a:ea typeface="微軟正黑體" panose="020B0604030504040204" pitchFamily="34" charset="-120"/>
              </a:rPr>
              <a:t>使用者自行上網比對</a:t>
            </a:r>
            <a:r>
              <a:rPr lang="zh-TW" altLang="en-US" sz="5100" dirty="0">
                <a:latin typeface="微軟正黑體" panose="020B0604030504040204" pitchFamily="34" charset="-120"/>
                <a:ea typeface="微軟正黑體" panose="020B0604030504040204" pitchFamily="34" charset="-120"/>
              </a:rPr>
              <a:t>，其比對資料庫來源包含</a:t>
            </a:r>
            <a:r>
              <a:rPr lang="en-US" altLang="zh-TW" sz="5100" dirty="0">
                <a:latin typeface="微軟正黑體" panose="020B0604030504040204" pitchFamily="34" charset="-120"/>
                <a:ea typeface="微軟正黑體" panose="020B0604030504040204" pitchFamily="34" charset="-120"/>
              </a:rPr>
              <a:t>ProQuest</a:t>
            </a:r>
            <a:r>
              <a:rPr lang="zh-TW" altLang="en-US" sz="5100" dirty="0">
                <a:latin typeface="微軟正黑體" panose="020B0604030504040204" pitchFamily="34" charset="-120"/>
                <a:ea typeface="微軟正黑體" panose="020B0604030504040204" pitchFamily="34" charset="-120"/>
              </a:rPr>
              <a:t>之論文資料庫。</a:t>
            </a: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5100" dirty="0">
                <a:latin typeface="微軟正黑體" panose="020B0604030504040204" pitchFamily="34" charset="-120"/>
                <a:ea typeface="微軟正黑體" panose="020B0604030504040204" pitchFamily="34" charset="-120"/>
              </a:rPr>
              <a:t>另國家圖書館開發「</a:t>
            </a:r>
            <a:r>
              <a:rPr lang="zh-TW" altLang="en-US" sz="5100" dirty="0">
                <a:highlight>
                  <a:srgbClr val="FFFF00"/>
                </a:highlight>
                <a:latin typeface="微軟正黑體" panose="020B0604030504040204" pitchFamily="34" charset="-120"/>
                <a:ea typeface="微軟正黑體" panose="020B0604030504040204" pitchFamily="34" charset="-120"/>
              </a:rPr>
              <a:t>學位論文相似檢測輔助系統</a:t>
            </a:r>
            <a:r>
              <a:rPr lang="zh-TW" altLang="en-US" sz="5100" dirty="0">
                <a:latin typeface="微軟正黑體" panose="020B0604030504040204" pitchFamily="34" charset="-120"/>
                <a:ea typeface="微軟正黑體" panose="020B0604030504040204" pitchFamily="34" charset="-120"/>
              </a:rPr>
              <a:t>」，提供全國大學校院免費使用，其比對資料庫來源為國內完整之博碩士論文資料。</a:t>
            </a:r>
            <a:endParaRPr lang="en-US" altLang="zh-TW" sz="5100" dirty="0">
              <a:latin typeface="微軟正黑體" panose="020B0604030504040204" pitchFamily="34" charset="-120"/>
              <a:ea typeface="微軟正黑體" panose="020B0604030504040204" pitchFamily="34" charset="-120"/>
            </a:endParaRP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5100" dirty="0">
                <a:latin typeface="微軟正黑體" panose="020B0604030504040204" pitchFamily="34" charset="-120"/>
                <a:ea typeface="微軟正黑體" panose="020B0604030504040204" pitchFamily="34" charset="-120"/>
              </a:rPr>
              <a:t>由於不同比對系統資料庫來源略有不同，經雙重比對後更能確保論文之嚴謹性及原創性。</a:t>
            </a: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5100" dirty="0">
                <a:latin typeface="微軟正黑體" panose="020B0604030504040204" pitchFamily="34" charset="-120"/>
                <a:ea typeface="微軟正黑體" panose="020B0604030504040204" pitchFamily="34" charset="-120"/>
              </a:rPr>
              <a:t>本年度起將採 </a:t>
            </a:r>
            <a:r>
              <a:rPr lang="en-US" altLang="zh-TW" sz="5100" dirty="0">
                <a:highlight>
                  <a:srgbClr val="FFFF00"/>
                </a:highlight>
                <a:latin typeface="微軟正黑體" panose="020B0604030504040204" pitchFamily="34" charset="-120"/>
                <a:ea typeface="微軟正黑體" panose="020B0604030504040204" pitchFamily="34" charset="-120"/>
              </a:rPr>
              <a:t>Turnitin</a:t>
            </a:r>
            <a:r>
              <a:rPr lang="zh-TW" altLang="en-US" sz="5100" dirty="0">
                <a:latin typeface="微軟正黑體" panose="020B0604030504040204" pitchFamily="34" charset="-120"/>
                <a:ea typeface="微軟正黑體" panose="020B0604030504040204" pitchFamily="34" charset="-120"/>
              </a:rPr>
              <a:t> 及</a:t>
            </a:r>
            <a:r>
              <a:rPr lang="zh-TW" altLang="en-US" sz="5100" dirty="0">
                <a:highlight>
                  <a:srgbClr val="FFFF00"/>
                </a:highlight>
                <a:latin typeface="微軟正黑體" panose="020B0604030504040204" pitchFamily="34" charset="-120"/>
                <a:ea typeface="微軟正黑體" panose="020B0604030504040204" pitchFamily="34" charset="-120"/>
              </a:rPr>
              <a:t>學位論文相似檢測輔助系統</a:t>
            </a:r>
            <a:r>
              <a:rPr lang="zh-TW" altLang="en-US" sz="5100" dirty="0">
                <a:latin typeface="微軟正黑體" panose="020B0604030504040204" pitchFamily="34" charset="-120"/>
                <a:ea typeface="微軟正黑體" panose="020B0604030504040204" pitchFamily="34" charset="-120"/>
              </a:rPr>
              <a:t>二種論文比對系統為主。</a:t>
            </a: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endParaRPr lang="en-US" altLang="zh-TW" sz="2400" dirty="0">
              <a:latin typeface="微軟正黑體" panose="020B0604030504040204" pitchFamily="34" charset="-120"/>
              <a:ea typeface="微軟正黑體" panose="020B0604030504040204" pitchFamily="34" charset="-120"/>
            </a:endParaRP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endParaRPr lang="en-US" altLang="zh-TW" sz="2400" dirty="0">
              <a:latin typeface="微軟正黑體" panose="020B0604030504040204" pitchFamily="34" charset="-120"/>
              <a:ea typeface="微軟正黑體" panose="020B0604030504040204" pitchFamily="34" charset="-120"/>
            </a:endParaRPr>
          </a:p>
        </p:txBody>
      </p:sp>
      <p:pic>
        <p:nvPicPr>
          <p:cNvPr id="13" name="圖片 12">
            <a:extLst>
              <a:ext uri="{FF2B5EF4-FFF2-40B4-BE49-F238E27FC236}">
                <a16:creationId xmlns:a16="http://schemas.microsoft.com/office/drawing/2014/main" id="{B6A9421D-7625-4543-9CAA-0BD811760133}"/>
              </a:ext>
            </a:extLst>
          </p:cNvPr>
          <p:cNvPicPr>
            <a:picLocks noChangeAspect="1"/>
          </p:cNvPicPr>
          <p:nvPr/>
        </p:nvPicPr>
        <p:blipFill>
          <a:blip r:embed="rId3"/>
          <a:stretch>
            <a:fillRect/>
          </a:stretch>
        </p:blipFill>
        <p:spPr>
          <a:xfrm>
            <a:off x="8265119" y="-1016191"/>
            <a:ext cx="4543803" cy="4543803"/>
          </a:xfrm>
          <a:prstGeom prst="rect">
            <a:avLst/>
          </a:prstGeom>
        </p:spPr>
      </p:pic>
    </p:spTree>
    <p:extLst>
      <p:ext uri="{BB962C8B-B14F-4D97-AF65-F5344CB8AC3E}">
        <p14:creationId xmlns:p14="http://schemas.microsoft.com/office/powerpoint/2010/main" val="3077170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50;p4">
            <a:extLst>
              <a:ext uri="{FF2B5EF4-FFF2-40B4-BE49-F238E27FC236}">
                <a16:creationId xmlns:a16="http://schemas.microsoft.com/office/drawing/2014/main" id="{A1C5DDC4-168B-40B9-B310-71D52B81BADF}"/>
              </a:ext>
            </a:extLst>
          </p:cNvPr>
          <p:cNvSpPr/>
          <p:nvPr/>
        </p:nvSpPr>
        <p:spPr>
          <a:xfrm>
            <a:off x="583200" y="1047960"/>
            <a:ext cx="10353600" cy="776160"/>
          </a:xfrm>
          <a:prstGeom prst="rect">
            <a:avLst/>
          </a:prstGeom>
          <a:noFill/>
          <a:ln>
            <a:noFill/>
          </a:ln>
        </p:spPr>
        <p:txBody>
          <a:bodyPr spcFirstLastPara="1" wrap="square" lIns="91425" tIns="45700" rIns="91425" bIns="45700" anchor="ctr" anchorCtr="0">
            <a:normAutofit/>
          </a:bodyPr>
          <a:lstStyle/>
          <a:p>
            <a:pPr lvl="0">
              <a:lnSpc>
                <a:spcPct val="85000"/>
              </a:lnSpc>
              <a:buClr>
                <a:srgbClr val="2C2C2C"/>
              </a:buClr>
              <a:buSzPts val="2400"/>
            </a:pPr>
            <a:r>
              <a:rPr lang="zh-TW" altLang="en-US" sz="2400" b="1" i="0" u="none" strike="noStrike" cap="none" dirty="0">
                <a:solidFill>
                  <a:srgbClr val="2C2C2C"/>
                </a:solidFill>
                <a:latin typeface="Microsoft JhengHei"/>
                <a:ea typeface="Microsoft JhengHei"/>
                <a:cs typeface="Microsoft JhengHei"/>
                <a:sym typeface="Microsoft JhengHei"/>
              </a:rPr>
              <a:t>機構典藏</a:t>
            </a:r>
            <a:r>
              <a:rPr lang="zh-TW" sz="2400" b="1" i="0" u="none" strike="noStrike" cap="none" dirty="0">
                <a:solidFill>
                  <a:srgbClr val="2C2C2C"/>
                </a:solidFill>
                <a:latin typeface="Microsoft JhengHei"/>
                <a:ea typeface="Microsoft JhengHei"/>
                <a:cs typeface="Microsoft JhengHei"/>
                <a:sym typeface="Microsoft JhengHei"/>
              </a:rPr>
              <a:t>系統</a:t>
            </a:r>
            <a:endParaRPr lang="en-US" altLang="zh-TW" sz="2400" b="1" i="0" u="none" strike="noStrike" cap="none" dirty="0">
              <a:solidFill>
                <a:srgbClr val="2C2C2C"/>
              </a:solidFill>
              <a:latin typeface="Microsoft JhengHei"/>
              <a:ea typeface="Microsoft JhengHei"/>
              <a:cs typeface="Microsoft JhengHei"/>
              <a:sym typeface="Microsoft JhengHei"/>
            </a:endParaRPr>
          </a:p>
        </p:txBody>
      </p:sp>
      <p:sp>
        <p:nvSpPr>
          <p:cNvPr id="7" name="Google Shape;187;p7">
            <a:extLst>
              <a:ext uri="{FF2B5EF4-FFF2-40B4-BE49-F238E27FC236}">
                <a16:creationId xmlns:a16="http://schemas.microsoft.com/office/drawing/2014/main" id="{2934A1EA-058D-49E5-AF68-BD433EF9B395}"/>
              </a:ext>
            </a:extLst>
          </p:cNvPr>
          <p:cNvSpPr/>
          <p:nvPr/>
        </p:nvSpPr>
        <p:spPr>
          <a:xfrm>
            <a:off x="583200" y="2205507"/>
            <a:ext cx="5199035" cy="3887280"/>
          </a:xfrm>
          <a:prstGeom prst="rect">
            <a:avLst/>
          </a:prstGeom>
          <a:noFill/>
          <a:ln>
            <a:noFill/>
          </a:ln>
        </p:spPr>
        <p:txBody>
          <a:bodyPr spcFirstLastPara="1" wrap="square" lIns="91425" tIns="45700" rIns="91425" bIns="45700" anchor="t" anchorCtr="0">
            <a:normAutofit/>
          </a:bodyPr>
          <a:lstStyle/>
          <a:p>
            <a:pPr marR="0" lvl="0" algn="l" defTabSz="914400" rtl="0" eaLnBrk="1" fontAlgn="auto" latinLnBrk="0" hangingPunct="1">
              <a:lnSpc>
                <a:spcPts val="3500"/>
              </a:lnSpc>
              <a:spcBef>
                <a:spcPts val="0"/>
              </a:spcBef>
              <a:spcAft>
                <a:spcPts val="0"/>
              </a:spcAft>
              <a:buClr>
                <a:srgbClr val="000000"/>
              </a:buClr>
              <a:buSzPts val="2400"/>
              <a:tabLst/>
              <a:defRPr/>
            </a:pPr>
            <a:endParaRPr lang="en-US" altLang="zh-TW" sz="2800" dirty="0"/>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2400" dirty="0"/>
              <a:t>本校機構典藏新版建置已於</a:t>
            </a:r>
            <a:r>
              <a:rPr lang="en-US" altLang="zh-TW" sz="2400" dirty="0"/>
              <a:t>114</a:t>
            </a:r>
            <a:r>
              <a:rPr lang="zh-TW" altLang="en-US" sz="2400" dirty="0"/>
              <a:t>年</a:t>
            </a:r>
            <a:r>
              <a:rPr lang="en-US" altLang="zh-TW" sz="2400" dirty="0"/>
              <a:t>12</a:t>
            </a:r>
            <a:r>
              <a:rPr lang="zh-TW" altLang="en-US" sz="2400" dirty="0"/>
              <a:t>月</a:t>
            </a:r>
            <a:r>
              <a:rPr lang="en-US" altLang="zh-TW" sz="2400" dirty="0"/>
              <a:t>12</a:t>
            </a:r>
            <a:r>
              <a:rPr lang="zh-TW" altLang="en-US" sz="2400" dirty="0"/>
              <a:t>日建置完成，目前已於圖資處首頁提供查詢，日後仍持續在臺灣學術機構典藏平台分享本校學術成果</a:t>
            </a:r>
            <a:r>
              <a:rPr lang="zh-TW" altLang="en-US" sz="2800" dirty="0"/>
              <a:t>。</a:t>
            </a:r>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2400" dirty="0"/>
              <a:t>未來將持續蒐集並上傳本校教師發表著作及校內相關出版品。</a:t>
            </a:r>
            <a:endParaRPr lang="en-US" altLang="zh-TW" sz="2400" dirty="0"/>
          </a:p>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endParaRPr lang="en-US" altLang="zh-TW" sz="2400" dirty="0"/>
          </a:p>
        </p:txBody>
      </p:sp>
      <p:pic>
        <p:nvPicPr>
          <p:cNvPr id="8" name="圖片 7">
            <a:extLst>
              <a:ext uri="{FF2B5EF4-FFF2-40B4-BE49-F238E27FC236}">
                <a16:creationId xmlns:a16="http://schemas.microsoft.com/office/drawing/2014/main" id="{F0E9D576-F1F6-45E7-9570-178F6DB3A2E7}"/>
              </a:ext>
            </a:extLst>
          </p:cNvPr>
          <p:cNvPicPr>
            <a:picLocks noChangeAspect="1"/>
          </p:cNvPicPr>
          <p:nvPr/>
        </p:nvPicPr>
        <p:blipFill>
          <a:blip r:embed="rId3"/>
          <a:stretch>
            <a:fillRect/>
          </a:stretch>
        </p:blipFill>
        <p:spPr>
          <a:xfrm>
            <a:off x="5981726" y="2476801"/>
            <a:ext cx="5627074" cy="3887279"/>
          </a:xfrm>
          <a:prstGeom prst="rect">
            <a:avLst/>
          </a:prstGeom>
        </p:spPr>
      </p:pic>
      <p:sp>
        <p:nvSpPr>
          <p:cNvPr id="9" name="Google Shape;157;p4">
            <a:extLst>
              <a:ext uri="{FF2B5EF4-FFF2-40B4-BE49-F238E27FC236}">
                <a16:creationId xmlns:a16="http://schemas.microsoft.com/office/drawing/2014/main" id="{B750B319-E281-4708-8968-CA9F94F02A4D}"/>
              </a:ext>
            </a:extLst>
          </p:cNvPr>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6</a:t>
            </a:fld>
            <a:endParaRPr sz="1800" b="0" i="0" u="none" strike="noStrike" cap="none" dirty="0">
              <a:solidFill>
                <a:schemeClr val="dk1"/>
              </a:solidFill>
              <a:latin typeface="Arial"/>
              <a:ea typeface="Arial"/>
              <a:cs typeface="Arial"/>
              <a:sym typeface="Arial"/>
            </a:endParaRPr>
          </a:p>
        </p:txBody>
      </p:sp>
      <p:pic>
        <p:nvPicPr>
          <p:cNvPr id="11" name="圖片 10">
            <a:extLst>
              <a:ext uri="{FF2B5EF4-FFF2-40B4-BE49-F238E27FC236}">
                <a16:creationId xmlns:a16="http://schemas.microsoft.com/office/drawing/2014/main" id="{ADBE5DF5-7A04-4BCF-9D4B-933EC53E8D62}"/>
              </a:ext>
            </a:extLst>
          </p:cNvPr>
          <p:cNvPicPr>
            <a:picLocks noChangeAspect="1"/>
          </p:cNvPicPr>
          <p:nvPr/>
        </p:nvPicPr>
        <p:blipFill>
          <a:blip r:embed="rId4"/>
          <a:stretch>
            <a:fillRect/>
          </a:stretch>
        </p:blipFill>
        <p:spPr>
          <a:xfrm>
            <a:off x="8553973" y="-1195486"/>
            <a:ext cx="4965145" cy="4965145"/>
          </a:xfrm>
          <a:prstGeom prst="rect">
            <a:avLst/>
          </a:prstGeom>
        </p:spPr>
      </p:pic>
      <p:sp>
        <p:nvSpPr>
          <p:cNvPr id="10" name="Google Shape;151;p4">
            <a:extLst>
              <a:ext uri="{FF2B5EF4-FFF2-40B4-BE49-F238E27FC236}">
                <a16:creationId xmlns:a16="http://schemas.microsoft.com/office/drawing/2014/main" id="{661C67D7-FF7B-49F6-9F5D-0ED28B2708B4}"/>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讀者服務組</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五</a:t>
            </a:r>
            <a:r>
              <a:rPr lang="en-US" altLang="zh-TW" sz="3200" dirty="0">
                <a:solidFill>
                  <a:srgbClr val="0000FF"/>
                </a:solidFill>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28976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6" name="Google Shape;186;p7"/>
          <p:cNvPicPr preferRelativeResize="0"/>
          <p:nvPr/>
        </p:nvPicPr>
        <p:blipFill rotWithShape="1">
          <a:blip r:embed="rId3">
            <a:alphaModFix/>
          </a:blip>
          <a:srcRect/>
          <a:stretch/>
        </p:blipFill>
        <p:spPr>
          <a:xfrm>
            <a:off x="0" y="4419600"/>
            <a:ext cx="12192000" cy="2438400"/>
          </a:xfrm>
          <a:prstGeom prst="rect">
            <a:avLst/>
          </a:prstGeom>
          <a:noFill/>
          <a:ln>
            <a:noFill/>
          </a:ln>
        </p:spPr>
      </p:pic>
      <p:sp>
        <p:nvSpPr>
          <p:cNvPr id="185" name="Google Shape;185;p7"/>
          <p:cNvSpPr/>
          <p:nvPr/>
        </p:nvSpPr>
        <p:spPr>
          <a:xfrm>
            <a:off x="583200" y="1047960"/>
            <a:ext cx="10353600" cy="776160"/>
          </a:xfrm>
          <a:prstGeom prst="rect">
            <a:avLst/>
          </a:prstGeom>
          <a:noFill/>
          <a:ln>
            <a:noFill/>
          </a:ln>
        </p:spPr>
        <p:txBody>
          <a:bodyPr spcFirstLastPara="1" wrap="square" lIns="91425" tIns="45700" rIns="91425" bIns="45700" anchor="ctr" anchorCtr="0">
            <a:normAutofit/>
          </a:bodyPr>
          <a:lstStyle/>
          <a:p>
            <a:pPr marL="0" marR="0" lvl="0" indent="0" algn="l" defTabSz="914400" rtl="0" eaLnBrk="1" fontAlgn="auto" latinLnBrk="0" hangingPunct="1">
              <a:lnSpc>
                <a:spcPct val="85000"/>
              </a:lnSpc>
              <a:spcBef>
                <a:spcPts val="0"/>
              </a:spcBef>
              <a:spcAft>
                <a:spcPts val="0"/>
              </a:spcAft>
              <a:buClr>
                <a:srgbClr val="000000"/>
              </a:buClr>
              <a:buSzPts val="2400"/>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推廣 二手書借閱  及  圖書旅行記活動</a:t>
            </a:r>
            <a:endParaRPr kumimoji="0" sz="2400" b="1"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87" name="Google Shape;187;p7"/>
          <p:cNvSpPr/>
          <p:nvPr/>
        </p:nvSpPr>
        <p:spPr>
          <a:xfrm>
            <a:off x="514800" y="1824120"/>
            <a:ext cx="11444040" cy="2595480"/>
          </a:xfrm>
          <a:prstGeom prst="rect">
            <a:avLst/>
          </a:prstGeom>
          <a:noFill/>
          <a:ln>
            <a:noFill/>
          </a:ln>
        </p:spPr>
        <p:txBody>
          <a:bodyPr spcFirstLastPara="1" wrap="square" lIns="91425" tIns="45700" rIns="91425" bIns="45700" anchor="t" anchorCtr="0">
            <a:normAutofit fontScale="92500" lnSpcReduction="10000"/>
          </a:bodyPr>
          <a:lstStyle/>
          <a:p>
            <a:pPr marL="342900" marR="0" lvl="0" indent="-342900" algn="l" defTabSz="914400" rtl="0" eaLnBrk="1" fontAlgn="auto" latinLnBrk="0" hangingPunct="1">
              <a:lnSpc>
                <a:spcPts val="3500"/>
              </a:lnSpc>
              <a:spcBef>
                <a:spcPts val="0"/>
              </a:spcBef>
              <a:spcAft>
                <a:spcPts val="0"/>
              </a:spcAft>
              <a:buClr>
                <a:srgbClr val="000000"/>
              </a:buClr>
              <a:buSzPts val="2400"/>
              <a:buFont typeface="Noto Sans Symbols"/>
              <a:buChar char="●"/>
              <a:tabLst/>
              <a:defRPr/>
            </a:pPr>
            <a:r>
              <a:rPr lang="zh-TW" altLang="en-US" sz="2400" dirty="0"/>
              <a:t>推廣</a:t>
            </a:r>
            <a:r>
              <a:rPr kumimoji="0" lang="zh-TW" altLang="en-US" sz="2400" b="0" i="0" u="none" strike="noStrike" kern="0" cap="none" spc="0" normalizeH="0" baseline="0" noProof="0" dirty="0">
                <a:ln>
                  <a:noFill/>
                </a:ln>
                <a:solidFill>
                  <a:srgbClr val="000000"/>
                </a:solidFill>
                <a:effectLst/>
                <a:uLnTx/>
                <a:uFillTx/>
                <a:latin typeface="Arial"/>
                <a:ea typeface="Arial"/>
                <a:cs typeface="Arial"/>
                <a:sym typeface="Arial"/>
              </a:rPr>
              <a:t>本校師生尊重著作財產權，有效節省師生購書成本，注入資源再利用的活水，歡迎您多加運用二手書借閱行列。</a:t>
            </a:r>
            <a:endParaRPr lang="en-US" altLang="zh-TW" sz="2400" dirty="0"/>
          </a:p>
          <a:p>
            <a:pPr marL="342900" lvl="0" indent="-342900">
              <a:lnSpc>
                <a:spcPts val="3500"/>
              </a:lnSpc>
              <a:buSzPts val="2400"/>
              <a:buFont typeface="Noto Sans Symbols"/>
              <a:buChar char="●"/>
              <a:defRPr/>
            </a:pPr>
            <a:r>
              <a:rPr lang="zh-TW" altLang="en-US" sz="2400" dirty="0"/>
              <a:t>本館</a:t>
            </a:r>
            <a:r>
              <a:rPr lang="zh-TW" altLang="zh-TW" sz="2400" dirty="0"/>
              <a:t>建置教師、學生及同仁捐贈二手書，分為教科書、專業用書、科普書籍贈書專區，「圖書旅行記」掃</a:t>
            </a:r>
            <a:r>
              <a:rPr kumimoji="0" lang="en-US" altLang="zh-TW"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QR-Code </a:t>
            </a:r>
            <a:r>
              <a:rPr lang="en-US" altLang="zh-TW" sz="2400" dirty="0" err="1"/>
              <a:t>之後→填寫索書表單→完成索取手續</a:t>
            </a:r>
            <a:r>
              <a:rPr lang="en-US" altLang="zh-TW" sz="2400" dirty="0"/>
              <a:t>，</a:t>
            </a:r>
            <a:r>
              <a:rPr lang="zh-TW" altLang="en-US" sz="2400" dirty="0"/>
              <a:t>即可將書本帶回囉</a:t>
            </a:r>
            <a:r>
              <a:rPr lang="en-US" altLang="zh-TW" sz="2400" dirty="0"/>
              <a:t>!</a:t>
            </a:r>
          </a:p>
          <a:p>
            <a:pPr marL="342900" lvl="0" indent="-342900">
              <a:lnSpc>
                <a:spcPct val="90000"/>
              </a:lnSpc>
              <a:buSzPts val="2400"/>
              <a:buFont typeface="Noto Sans Symbols"/>
              <a:buChar char="●"/>
              <a:defRPr/>
            </a:pPr>
            <a:endParaRPr sz="2000" dirty="0"/>
          </a:p>
          <a:p>
            <a:pPr marL="0" marR="0" lvl="0" indent="0" algn="l" defTabSz="914400" rtl="0" eaLnBrk="1" fontAlgn="auto" latinLnBrk="0" hangingPunct="1">
              <a:lnSpc>
                <a:spcPct val="90000"/>
              </a:lnSpc>
              <a:spcBef>
                <a:spcPts val="1400"/>
              </a:spcBef>
              <a:spcAft>
                <a:spcPts val="0"/>
              </a:spcAft>
              <a:buClr>
                <a:srgbClr val="000000"/>
              </a:buClr>
              <a:buSzPts val="2400"/>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二手書平台路徑</a:t>
            </a:r>
            <a:r>
              <a:rPr kumimoji="0" lang="en-US" altLang="zh-TW" sz="2400" b="0" i="0" u="none" strike="noStrike" kern="0" cap="none" spc="0" normalizeH="0" baseline="0" noProof="0" dirty="0">
                <a:ln>
                  <a:noFill/>
                </a:ln>
                <a:solidFill>
                  <a:srgbClr val="000000"/>
                </a:solidFill>
                <a:effectLst/>
                <a:uLnTx/>
                <a:uFillTx/>
                <a:latin typeface="Arial"/>
                <a:ea typeface="Arial"/>
                <a:cs typeface="Arial"/>
                <a:sym typeface="Arial"/>
              </a:rPr>
              <a:t>-&gt;</a:t>
            </a:r>
            <a:r>
              <a:rPr kumimoji="0" lang="zh-TW" altLang="en-US" sz="2400" b="0" i="0" u="none" strike="noStrike" kern="0" cap="none" spc="0" normalizeH="0" baseline="0" noProof="0" dirty="0">
                <a:ln>
                  <a:noFill/>
                </a:ln>
                <a:solidFill>
                  <a:srgbClr val="000000"/>
                </a:solidFill>
                <a:effectLst/>
                <a:uLnTx/>
                <a:uFillTx/>
                <a:latin typeface="Arial"/>
                <a:ea typeface="Arial"/>
                <a:cs typeface="Arial"/>
                <a:sym typeface="Arial"/>
              </a:rPr>
              <a:t>本校官網首頁／圖書資訊／圖書服務／智財權專區／ 二手書平台</a:t>
            </a:r>
            <a:endParaRPr kumimoji="0" sz="22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2" name="圖片 1">
            <a:extLst>
              <a:ext uri="{FF2B5EF4-FFF2-40B4-BE49-F238E27FC236}">
                <a16:creationId xmlns:a16="http://schemas.microsoft.com/office/drawing/2014/main" id="{D69E8CA5-4AEE-458E-BA83-F79305024B4D}"/>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7945515" y="-68246"/>
            <a:ext cx="4114327" cy="2314309"/>
          </a:xfrm>
          <a:prstGeom prst="rect">
            <a:avLst/>
          </a:prstGeom>
        </p:spPr>
      </p:pic>
      <p:sp>
        <p:nvSpPr>
          <p:cNvPr id="7" name="Google Shape;157;p4">
            <a:extLst>
              <a:ext uri="{FF2B5EF4-FFF2-40B4-BE49-F238E27FC236}">
                <a16:creationId xmlns:a16="http://schemas.microsoft.com/office/drawing/2014/main" id="{1B80ADA8-E530-45C5-805D-3211CCCD03AB}"/>
              </a:ext>
            </a:extLst>
          </p:cNvPr>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7</a:t>
            </a:fld>
            <a:endParaRPr sz="1800" b="0" i="0" u="none" strike="noStrike" cap="none" dirty="0">
              <a:solidFill>
                <a:schemeClr val="dk1"/>
              </a:solidFill>
              <a:latin typeface="Arial"/>
              <a:ea typeface="Arial"/>
              <a:cs typeface="Arial"/>
              <a:sym typeface="Arial"/>
            </a:endParaRPr>
          </a:p>
        </p:txBody>
      </p:sp>
      <p:sp>
        <p:nvSpPr>
          <p:cNvPr id="8" name="Google Shape;151;p4">
            <a:extLst>
              <a:ext uri="{FF2B5EF4-FFF2-40B4-BE49-F238E27FC236}">
                <a16:creationId xmlns:a16="http://schemas.microsoft.com/office/drawing/2014/main" id="{4C1E3FB3-3710-47AC-B49A-81F901732EFB}"/>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讀者服務組</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六</a:t>
            </a:r>
            <a:r>
              <a:rPr lang="en-US" altLang="zh-TW" sz="3200" dirty="0">
                <a:solidFill>
                  <a:srgbClr val="0000FF"/>
                </a:solidFill>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6"/>
          <p:cNvSpPr/>
          <p:nvPr/>
        </p:nvSpPr>
        <p:spPr>
          <a:xfrm>
            <a:off x="442800" y="493920"/>
            <a:ext cx="9787680" cy="1242720"/>
          </a:xfrm>
          <a:prstGeom prst="rect">
            <a:avLst/>
          </a:prstGeom>
          <a:noFill/>
          <a:ln>
            <a:noFill/>
          </a:ln>
        </p:spPr>
        <p:txBody>
          <a:bodyPr spcFirstLastPara="1" wrap="square" lIns="91425" tIns="45700" rIns="91425" bIns="45700" anchor="ctr" anchorCtr="0">
            <a:normAutofit/>
          </a:bodyPr>
          <a:lstStyle/>
          <a:p>
            <a:pPr marL="0" marR="0" lvl="0" indent="0" algn="l" rtl="0">
              <a:lnSpc>
                <a:spcPct val="85000"/>
              </a:lnSpc>
              <a:spcBef>
                <a:spcPts val="0"/>
              </a:spcBef>
              <a:spcAft>
                <a:spcPts val="0"/>
              </a:spcAft>
              <a:buClr>
                <a:schemeClr val="dk1"/>
              </a:buClr>
              <a:buSzPts val="1800"/>
              <a:buFont typeface="Arial"/>
              <a:buNone/>
            </a:pPr>
            <a:br>
              <a:rPr lang="zh-TW" sz="1800" b="1" i="0" u="none" strike="noStrike" cap="none" dirty="0">
                <a:solidFill>
                  <a:schemeClr val="dk1"/>
                </a:solidFill>
                <a:latin typeface="Arial"/>
                <a:ea typeface="Arial"/>
                <a:cs typeface="Arial"/>
                <a:sym typeface="Arial"/>
              </a:rPr>
            </a:br>
            <a:br>
              <a:rPr lang="zh-TW" sz="1800" b="1" i="0" u="none" strike="noStrike" cap="none" dirty="0">
                <a:solidFill>
                  <a:schemeClr val="dk1"/>
                </a:solidFill>
                <a:latin typeface="Arial"/>
                <a:ea typeface="Arial"/>
                <a:cs typeface="Arial"/>
                <a:sym typeface="Arial"/>
              </a:rPr>
            </a:br>
            <a:r>
              <a:rPr lang="zh-TW" sz="2400" b="1" i="0" u="none" strike="noStrike" cap="none" dirty="0">
                <a:solidFill>
                  <a:srgbClr val="2C2C2C"/>
                </a:solidFill>
                <a:latin typeface="Microsoft JhengHei"/>
                <a:ea typeface="Microsoft JhengHei"/>
                <a:cs typeface="Microsoft JhengHei"/>
                <a:sym typeface="Microsoft JhengHei"/>
              </a:rPr>
              <a:t> 11</a:t>
            </a:r>
            <a:r>
              <a:rPr lang="en-US" altLang="zh-TW" sz="2400" b="1" dirty="0">
                <a:solidFill>
                  <a:srgbClr val="2C2C2C"/>
                </a:solidFill>
                <a:latin typeface="Microsoft JhengHei"/>
                <a:ea typeface="Microsoft JhengHei"/>
                <a:cs typeface="Microsoft JhengHei"/>
                <a:sym typeface="Microsoft JhengHei"/>
              </a:rPr>
              <a:t>4</a:t>
            </a:r>
            <a:r>
              <a:rPr lang="zh-TW" sz="2400" b="1" i="0" u="none" strike="noStrike" cap="none" dirty="0">
                <a:solidFill>
                  <a:srgbClr val="2C2C2C"/>
                </a:solidFill>
                <a:latin typeface="Microsoft JhengHei"/>
                <a:ea typeface="Microsoft JhengHei"/>
                <a:cs typeface="Microsoft JhengHei"/>
                <a:sym typeface="Microsoft JhengHei"/>
              </a:rPr>
              <a:t>年度新購圖書及電子書</a:t>
            </a:r>
            <a:endParaRPr sz="2400" b="1" i="0" u="none" strike="noStrike" cap="none" dirty="0">
              <a:solidFill>
                <a:schemeClr val="dk1"/>
              </a:solidFill>
              <a:latin typeface="Arial"/>
              <a:ea typeface="Arial"/>
              <a:cs typeface="Arial"/>
              <a:sym typeface="Arial"/>
            </a:endParaRPr>
          </a:p>
        </p:txBody>
      </p:sp>
      <p:sp>
        <p:nvSpPr>
          <p:cNvPr id="178" name="Google Shape;178;p6"/>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chemeClr val="dk1"/>
                </a:solidFill>
                <a:latin typeface="Arial"/>
                <a:ea typeface="Arial"/>
                <a:cs typeface="Arial"/>
                <a:sym typeface="Arial"/>
              </a:rPr>
              <a:t>8</a:t>
            </a:fld>
            <a:endParaRPr sz="1800" b="0" i="0" u="none" strike="noStrike" cap="none">
              <a:solidFill>
                <a:schemeClr val="dk1"/>
              </a:solidFill>
              <a:latin typeface="Arial"/>
              <a:ea typeface="Arial"/>
              <a:cs typeface="Arial"/>
              <a:sym typeface="Arial"/>
            </a:endParaRPr>
          </a:p>
        </p:txBody>
      </p:sp>
      <p:sp>
        <p:nvSpPr>
          <p:cNvPr id="7" name="矩形 6">
            <a:extLst>
              <a:ext uri="{FF2B5EF4-FFF2-40B4-BE49-F238E27FC236}">
                <a16:creationId xmlns:a16="http://schemas.microsoft.com/office/drawing/2014/main" id="{9B757DD6-9DC6-4554-860C-EA07D35C9684}"/>
              </a:ext>
            </a:extLst>
          </p:cNvPr>
          <p:cNvSpPr/>
          <p:nvPr/>
        </p:nvSpPr>
        <p:spPr>
          <a:xfrm>
            <a:off x="478800" y="1736640"/>
            <a:ext cx="11234400" cy="4909036"/>
          </a:xfrm>
          <a:prstGeom prst="rect">
            <a:avLst/>
          </a:prstGeom>
        </p:spPr>
        <p:txBody>
          <a:bodyPr wrap="square">
            <a:spAutoFit/>
          </a:bodyPr>
          <a:lstStyle/>
          <a:p>
            <a:pPr algn="l"/>
            <a:endParaRPr lang="zh-TW" altLang="en-US" sz="1800" b="0" i="0" u="none" strike="noStrike" baseline="0" dirty="0">
              <a:solidFill>
                <a:srgbClr val="000000"/>
              </a:solidFill>
              <a:latin typeface="微軟正黑體" panose="020B0604030504040204" pitchFamily="34" charset="-120"/>
              <a:ea typeface="微軟正黑體" panose="020B0604030504040204" pitchFamily="34" charset="-120"/>
            </a:endParaRPr>
          </a:p>
          <a:p>
            <a:pPr lvl="0" algn="just">
              <a:lnSpc>
                <a:spcPct val="150000"/>
              </a:lnSpc>
              <a:spcBef>
                <a:spcPts val="1200"/>
              </a:spcBef>
              <a:spcAft>
                <a:spcPts val="200"/>
              </a:spcAft>
              <a:buClr>
                <a:srgbClr val="FFFFFF"/>
              </a:buClr>
            </a:pPr>
            <a:r>
              <a:rPr lang="en-US" altLang="zh-TW" sz="2000" kern="1200" dirty="0">
                <a:solidFill>
                  <a:schemeClr val="tx1"/>
                </a:solidFill>
                <a:latin typeface="微軟正黑體" panose="020B0604030504040204" pitchFamily="34" charset="-120"/>
                <a:ea typeface="微軟正黑體" panose="020B0604030504040204" pitchFamily="34" charset="-120"/>
                <a:cs typeface="+mn-cs"/>
              </a:rPr>
              <a:t>●114</a:t>
            </a:r>
            <a:r>
              <a:rPr lang="zh-TW" altLang="en-US" sz="2000" kern="1200" dirty="0">
                <a:solidFill>
                  <a:schemeClr val="tx1"/>
                </a:solidFill>
                <a:latin typeface="微軟正黑體" panose="020B0604030504040204" pitchFamily="34" charset="-120"/>
                <a:ea typeface="微軟正黑體" panose="020B0604030504040204" pitchFamily="34" charset="-120"/>
                <a:cs typeface="+mn-cs"/>
              </a:rPr>
              <a:t>年度共計採購中西文圖書資料</a:t>
            </a:r>
            <a:r>
              <a:rPr lang="en-US" altLang="zh-TW" sz="2000" b="1" kern="1200" dirty="0">
                <a:solidFill>
                  <a:schemeClr val="tx1"/>
                </a:solidFill>
                <a:latin typeface="微軟正黑體" panose="020B0604030504040204" pitchFamily="34" charset="-120"/>
                <a:ea typeface="微軟正黑體" panose="020B0604030504040204" pitchFamily="34" charset="-120"/>
                <a:cs typeface="+mn-cs"/>
              </a:rPr>
              <a:t>2,404</a:t>
            </a:r>
            <a:r>
              <a:rPr lang="zh-TW" altLang="en-US" sz="2000" b="1" kern="1200" dirty="0">
                <a:solidFill>
                  <a:schemeClr val="tx1"/>
                </a:solidFill>
                <a:latin typeface="微軟正黑體" panose="020B0604030504040204" pitchFamily="34" charset="-120"/>
                <a:ea typeface="微軟正黑體" panose="020B0604030504040204" pitchFamily="34" charset="-120"/>
                <a:cs typeface="+mn-cs"/>
              </a:rPr>
              <a:t>冊</a:t>
            </a:r>
            <a:r>
              <a:rPr lang="en-US" altLang="zh-TW" sz="2000" kern="1200" dirty="0">
                <a:solidFill>
                  <a:schemeClr val="tx1"/>
                </a:solidFill>
                <a:latin typeface="微軟正黑體" panose="020B0604030504040204" pitchFamily="34" charset="-120"/>
                <a:ea typeface="微軟正黑體" panose="020B0604030504040204" pitchFamily="34" charset="-120"/>
                <a:cs typeface="+mn-cs"/>
              </a:rPr>
              <a:t>(</a:t>
            </a:r>
            <a:r>
              <a:rPr lang="zh-TW" altLang="en-US" sz="2000" kern="1200" dirty="0">
                <a:solidFill>
                  <a:schemeClr val="tx1"/>
                </a:solidFill>
                <a:latin typeface="微軟正黑體" panose="020B0604030504040204" pitchFamily="34" charset="-120"/>
                <a:ea typeface="微軟正黑體" panose="020B0604030504040204" pitchFamily="34" charset="-120"/>
                <a:cs typeface="+mn-cs"/>
              </a:rPr>
              <a:t>片</a:t>
            </a:r>
            <a:r>
              <a:rPr lang="en-US" altLang="zh-TW" sz="2000" kern="1200" dirty="0">
                <a:solidFill>
                  <a:schemeClr val="tx1"/>
                </a:solidFill>
                <a:latin typeface="微軟正黑體" panose="020B0604030504040204" pitchFamily="34" charset="-120"/>
                <a:ea typeface="微軟正黑體" panose="020B0604030504040204" pitchFamily="34" charset="-120"/>
                <a:cs typeface="+mn-cs"/>
              </a:rPr>
              <a:t>)</a:t>
            </a:r>
            <a:r>
              <a:rPr lang="zh-TW" altLang="en-US" sz="2000" kern="1200" dirty="0">
                <a:solidFill>
                  <a:schemeClr val="tx1"/>
                </a:solidFill>
                <a:latin typeface="微軟正黑體" panose="020B0604030504040204" pitchFamily="34" charset="-120"/>
                <a:ea typeface="微軟正黑體" panose="020B0604030504040204" pitchFamily="34" charset="-120"/>
                <a:cs typeface="+mn-cs"/>
              </a:rPr>
              <a:t>，歡迎全校師生於線上「圖書館自動化系統」查詢借閱；新學期開始，歡迎各位師長同仁踴躍推薦新書提供圖資處採購，以豐富本校圖書館藏。 </a:t>
            </a:r>
            <a:endParaRPr lang="en-US" altLang="zh-TW" sz="1800" b="0" i="0" u="none" strike="noStrike" baseline="0" dirty="0">
              <a:solidFill>
                <a:schemeClr val="tx1"/>
              </a:solidFill>
              <a:latin typeface="微軟正黑體" panose="020B0604030504040204" pitchFamily="34" charset="-120"/>
              <a:ea typeface="微軟正黑體" panose="020B0604030504040204" pitchFamily="34" charset="-120"/>
            </a:endParaRPr>
          </a:p>
          <a:p>
            <a:pPr algn="just">
              <a:lnSpc>
                <a:spcPct val="150000"/>
              </a:lnSpc>
            </a:pP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●本年度持續參加靜宜大學圖書館主辦之「</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2025</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年</a:t>
            </a:r>
            <a:r>
              <a:rPr lang="en-US" altLang="zh-TW" sz="2000" b="0" i="0" u="none" strike="noStrike" baseline="0" dirty="0" err="1">
                <a:solidFill>
                  <a:schemeClr val="tx1"/>
                </a:solidFill>
                <a:latin typeface="微軟正黑體" panose="020B0604030504040204" pitchFamily="34" charset="-120"/>
                <a:ea typeface="微軟正黑體" panose="020B0604030504040204" pitchFamily="34" charset="-120"/>
              </a:rPr>
              <a:t>HyRead</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 </a:t>
            </a:r>
            <a:r>
              <a:rPr lang="en-US" altLang="zh-TW" sz="2000" b="0" i="0" u="none" strike="noStrike" baseline="0" dirty="0" err="1">
                <a:solidFill>
                  <a:schemeClr val="tx1"/>
                </a:solidFill>
                <a:latin typeface="微軟正黑體" panose="020B0604030504040204" pitchFamily="34" charset="-120"/>
                <a:ea typeface="微軟正黑體" panose="020B0604030504040204" pitchFamily="34" charset="-120"/>
              </a:rPr>
              <a:t>ebook</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大學圖書館聯盟採購優惠方案」，共有</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75</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所學校參加，各校出資</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30</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萬元新購</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2,048</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冊電子書，平均</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1</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冊電子書，各校僅需支付</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146</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元。 </a:t>
            </a:r>
            <a:endPar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endParaRPr>
          </a:p>
          <a:p>
            <a:pPr algn="just">
              <a:lnSpc>
                <a:spcPct val="150000"/>
              </a:lnSpc>
              <a:spcBef>
                <a:spcPts val="1200"/>
              </a:spcBef>
              <a:spcAft>
                <a:spcPts val="200"/>
              </a:spcAft>
              <a:buClr>
                <a:srgbClr val="FFFFFF"/>
              </a:buClr>
            </a:pPr>
            <a:r>
              <a:rPr lang="zh-TW" altLang="en-US" sz="2000" kern="1200" dirty="0">
                <a:solidFill>
                  <a:schemeClr val="tx1"/>
                </a:solidFill>
                <a:latin typeface="微軟正黑體" panose="020B0604030504040204" pitchFamily="34" charset="-120"/>
                <a:ea typeface="微軟正黑體" panose="020B0604030504040204" pitchFamily="34" charset="-120"/>
              </a:rPr>
              <a:t>●本處於</a:t>
            </a:r>
            <a:r>
              <a:rPr lang="en-US" altLang="zh-TW" sz="2000" kern="1200" dirty="0">
                <a:solidFill>
                  <a:schemeClr val="tx1"/>
                </a:solidFill>
                <a:latin typeface="微軟正黑體" panose="020B0604030504040204" pitchFamily="34" charset="-120"/>
                <a:ea typeface="微軟正黑體" panose="020B0604030504040204" pitchFamily="34" charset="-120"/>
              </a:rPr>
              <a:t>111</a:t>
            </a:r>
            <a:r>
              <a:rPr lang="zh-TW" altLang="en-US" sz="2000" kern="1200" dirty="0">
                <a:solidFill>
                  <a:schemeClr val="tx1"/>
                </a:solidFill>
                <a:latin typeface="微軟正黑體" panose="020B0604030504040204" pitchFamily="34" charset="-120"/>
                <a:ea typeface="微軟正黑體" panose="020B0604030504040204" pitchFamily="34" charset="-120"/>
              </a:rPr>
              <a:t>年</a:t>
            </a:r>
            <a:r>
              <a:rPr lang="en-US" altLang="zh-TW" sz="2000" kern="1200" dirty="0">
                <a:solidFill>
                  <a:schemeClr val="tx1"/>
                </a:solidFill>
                <a:latin typeface="微軟正黑體" panose="020B0604030504040204" pitchFamily="34" charset="-120"/>
                <a:ea typeface="微軟正黑體" panose="020B0604030504040204" pitchFamily="34" charset="-120"/>
              </a:rPr>
              <a:t>1</a:t>
            </a:r>
            <a:r>
              <a:rPr lang="zh-TW" altLang="en-US" sz="2000" kern="1200" dirty="0">
                <a:solidFill>
                  <a:schemeClr val="tx1"/>
                </a:solidFill>
                <a:latin typeface="微軟正黑體" panose="020B0604030504040204" pitchFamily="34" charset="-120"/>
                <a:ea typeface="微軟正黑體" panose="020B0604030504040204" pitchFamily="34" charset="-120"/>
              </a:rPr>
              <a:t>月申請並完成加入國家圖書館之「全國圖書書目資訊網</a:t>
            </a:r>
            <a:r>
              <a:rPr lang="en-US" altLang="zh-TW" sz="2000" kern="1200" dirty="0" err="1">
                <a:solidFill>
                  <a:schemeClr val="tx1"/>
                </a:solidFill>
                <a:latin typeface="微軟正黑體" panose="020B0604030504040204" pitchFamily="34" charset="-120"/>
                <a:ea typeface="微軟正黑體" panose="020B0604030504040204" pitchFamily="34" charset="-120"/>
              </a:rPr>
              <a:t>NBINet</a:t>
            </a:r>
            <a:r>
              <a:rPr lang="zh-TW" altLang="en-US" sz="2000" kern="1200" dirty="0">
                <a:solidFill>
                  <a:schemeClr val="tx1"/>
                </a:solidFill>
                <a:latin typeface="微軟正黑體" panose="020B0604030504040204" pitchFamily="34" charset="-120"/>
                <a:ea typeface="微軟正黑體" panose="020B0604030504040204" pitchFamily="34" charset="-120"/>
              </a:rPr>
              <a:t>合作館」，截至去</a:t>
            </a:r>
            <a:r>
              <a:rPr lang="en-US" altLang="zh-TW" sz="2000" kern="1200" dirty="0">
                <a:solidFill>
                  <a:schemeClr val="tx1"/>
                </a:solidFill>
                <a:latin typeface="微軟正黑體" panose="020B0604030504040204" pitchFamily="34" charset="-120"/>
                <a:ea typeface="微軟正黑體" panose="020B0604030504040204" pitchFamily="34" charset="-120"/>
              </a:rPr>
              <a:t>(114)</a:t>
            </a:r>
            <a:r>
              <a:rPr lang="zh-TW" altLang="en-US" sz="2000" kern="1200" dirty="0">
                <a:solidFill>
                  <a:schemeClr val="tx1"/>
                </a:solidFill>
                <a:latin typeface="微軟正黑體" panose="020B0604030504040204" pitchFamily="34" charset="-120"/>
                <a:ea typeface="微軟正黑體" panose="020B0604030504040204" pitchFamily="34" charset="-120"/>
              </a:rPr>
              <a:t>年</a:t>
            </a:r>
            <a:r>
              <a:rPr lang="en-US" altLang="zh-TW" sz="2000" kern="1200" dirty="0">
                <a:solidFill>
                  <a:schemeClr val="tx1"/>
                </a:solidFill>
                <a:latin typeface="微軟正黑體" panose="020B0604030504040204" pitchFamily="34" charset="-120"/>
                <a:ea typeface="微軟正黑體" panose="020B0604030504040204" pitchFamily="34" charset="-120"/>
              </a:rPr>
              <a:t>12</a:t>
            </a:r>
            <a:r>
              <a:rPr lang="zh-TW" altLang="en-US" sz="2000" kern="1200" dirty="0">
                <a:solidFill>
                  <a:schemeClr val="tx1"/>
                </a:solidFill>
                <a:latin typeface="微軟正黑體" panose="020B0604030504040204" pitchFamily="34" charset="-120"/>
                <a:ea typeface="微軟正黑體" panose="020B0604030504040204" pitchFamily="34" charset="-120"/>
              </a:rPr>
              <a:t>月底已上傳</a:t>
            </a:r>
            <a:r>
              <a:rPr lang="en-US" altLang="zh-TW" sz="2000" b="1" kern="1200" dirty="0">
                <a:solidFill>
                  <a:schemeClr val="tx1"/>
                </a:solidFill>
                <a:latin typeface="微軟正黑體" panose="020B0604030504040204" pitchFamily="34" charset="-120"/>
                <a:ea typeface="微軟正黑體" panose="020B0604030504040204" pitchFamily="34" charset="-120"/>
              </a:rPr>
              <a:t>8,809</a:t>
            </a:r>
            <a:r>
              <a:rPr lang="zh-TW" altLang="en-US" sz="2000" kern="1200" dirty="0">
                <a:solidFill>
                  <a:schemeClr val="tx1"/>
                </a:solidFill>
                <a:latin typeface="微軟正黑體" panose="020B0604030504040204" pitchFamily="34" charset="-120"/>
                <a:ea typeface="微軟正黑體" panose="020B0604030504040204" pitchFamily="34" charset="-120"/>
              </a:rPr>
              <a:t>筆書目資料至該系統開放各界查詢，俾利資源共享及館際合作之用。</a:t>
            </a:r>
            <a:endPar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endParaRPr>
          </a:p>
          <a:p>
            <a:pPr algn="just">
              <a:lnSpc>
                <a:spcPct val="150000"/>
              </a:lnSpc>
            </a:pP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a:t>
            </a:r>
            <a:r>
              <a:rPr lang="en-US" altLang="zh-TW" sz="2000" b="0" i="0" u="none" strike="noStrike" baseline="0">
                <a:solidFill>
                  <a:schemeClr val="tx1"/>
                </a:solidFill>
                <a:latin typeface="微軟正黑體" panose="020B0604030504040204" pitchFamily="34" charset="-120"/>
                <a:ea typeface="微軟正黑體" panose="020B0604030504040204" pitchFamily="34" charset="-120"/>
              </a:rPr>
              <a:t>114</a:t>
            </a:r>
            <a:r>
              <a:rPr lang="zh-TW" altLang="en-US" sz="2000" b="0" i="0" u="none" strike="noStrike" baseline="0">
                <a:solidFill>
                  <a:schemeClr val="tx1"/>
                </a:solidFill>
                <a:latin typeface="微軟正黑體" panose="020B0604030504040204" pitchFamily="34" charset="-120"/>
                <a:ea typeface="微軟正黑體" panose="020B0604030504040204" pitchFamily="34" charset="-120"/>
              </a:rPr>
              <a:t>年</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度新購漢珍數位圖書公司獨家代理之體育運動學科主題中文電子書乙批共計</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98</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冊，執行經費</a:t>
            </a:r>
            <a:r>
              <a:rPr lang="en-US" altLang="zh-TW" sz="2000" b="0" i="0" u="none" strike="noStrike" baseline="0" dirty="0">
                <a:solidFill>
                  <a:schemeClr val="tx1"/>
                </a:solidFill>
                <a:latin typeface="微軟正黑體" panose="020B0604030504040204" pitchFamily="34" charset="-120"/>
                <a:ea typeface="微軟正黑體" panose="020B0604030504040204" pitchFamily="34" charset="-120"/>
              </a:rPr>
              <a:t>148,56</a:t>
            </a:r>
            <a:r>
              <a:rPr lang="en-US" altLang="zh-TW" sz="2000" dirty="0">
                <a:solidFill>
                  <a:schemeClr val="tx1"/>
                </a:solidFill>
                <a:latin typeface="微軟正黑體" panose="020B0604030504040204" pitchFamily="34" charset="-120"/>
                <a:ea typeface="微軟正黑體" panose="020B0604030504040204" pitchFamily="34" charset="-120"/>
              </a:rPr>
              <a:t>0</a:t>
            </a:r>
            <a:r>
              <a:rPr lang="zh-TW" altLang="en-US" sz="2000" b="0" i="0" u="none" strike="noStrike" baseline="0" dirty="0">
                <a:solidFill>
                  <a:schemeClr val="tx1"/>
                </a:solidFill>
                <a:latin typeface="微軟正黑體" panose="020B0604030504040204" pitchFamily="34" charset="-120"/>
                <a:ea typeface="微軟正黑體" panose="020B0604030504040204" pitchFamily="34" charset="-120"/>
              </a:rPr>
              <a:t>元</a:t>
            </a:r>
            <a:r>
              <a:rPr lang="zh-TW" altLang="en-US" sz="2000" kern="1200" dirty="0">
                <a:solidFill>
                  <a:schemeClr val="tx1"/>
                </a:solidFill>
                <a:latin typeface="微軟正黑體" panose="020B0604030504040204" pitchFamily="34" charset="-120"/>
                <a:ea typeface="微軟正黑體" panose="020B0604030504040204" pitchFamily="34" charset="-120"/>
              </a:rPr>
              <a:t>。</a:t>
            </a:r>
            <a:endParaRPr lang="en-US" altLang="zh-TW" sz="2200" kern="1200" dirty="0">
              <a:solidFill>
                <a:schemeClr val="tx1"/>
              </a:solidFill>
              <a:latin typeface="微軟正黑體" panose="020B0604030504040204" pitchFamily="34" charset="-120"/>
              <a:ea typeface="微軟正黑體" panose="020B0604030504040204" pitchFamily="34" charset="-120"/>
            </a:endParaRPr>
          </a:p>
          <a:p>
            <a:pPr marL="182880" lvl="0" indent="-182880">
              <a:lnSpc>
                <a:spcPts val="2640"/>
              </a:lnSpc>
              <a:spcBef>
                <a:spcPts val="1200"/>
              </a:spcBef>
              <a:spcAft>
                <a:spcPts val="200"/>
              </a:spcAft>
              <a:buClr>
                <a:srgbClr val="FFFFFF"/>
              </a:buClr>
              <a:buFont typeface="Wingdings" panose="05000000000000000000" pitchFamily="2" charset="2"/>
              <a:buChar char="l"/>
            </a:pPr>
            <a:endParaRPr lang="zh-TW" altLang="en-US" sz="2200" kern="1200" dirty="0">
              <a:solidFill>
                <a:srgbClr val="2C2C2C"/>
              </a:solidFill>
              <a:latin typeface="微軟正黑體" panose="020B0604030504040204" pitchFamily="34" charset="-120"/>
              <a:ea typeface="微軟正黑體" panose="020B0604030504040204" pitchFamily="34" charset="-120"/>
              <a:cs typeface="+mn-cs"/>
            </a:endParaRPr>
          </a:p>
        </p:txBody>
      </p:sp>
      <p:pic>
        <p:nvPicPr>
          <p:cNvPr id="3" name="圖片 2">
            <a:extLst>
              <a:ext uri="{FF2B5EF4-FFF2-40B4-BE49-F238E27FC236}">
                <a16:creationId xmlns:a16="http://schemas.microsoft.com/office/drawing/2014/main" id="{D11197C9-4A4C-4D0A-8584-565B09B3DE05}"/>
              </a:ext>
            </a:extLst>
          </p:cNvPr>
          <p:cNvPicPr>
            <a:picLocks noChangeAspect="1"/>
          </p:cNvPicPr>
          <p:nvPr/>
        </p:nvPicPr>
        <p:blipFill>
          <a:blip r:embed="rId3"/>
          <a:stretch>
            <a:fillRect/>
          </a:stretch>
        </p:blipFill>
        <p:spPr>
          <a:xfrm>
            <a:off x="8141255" y="-1578111"/>
            <a:ext cx="5494062" cy="5494062"/>
          </a:xfrm>
          <a:prstGeom prst="rect">
            <a:avLst/>
          </a:prstGeom>
        </p:spPr>
      </p:pic>
      <p:sp>
        <p:nvSpPr>
          <p:cNvPr id="9" name="Google Shape;151;p4">
            <a:extLst>
              <a:ext uri="{FF2B5EF4-FFF2-40B4-BE49-F238E27FC236}">
                <a16:creationId xmlns:a16="http://schemas.microsoft.com/office/drawing/2014/main" id="{01E0773F-93B4-48A5-80CB-EDA6FDBEBAF5}"/>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讀者服務組</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七</a:t>
            </a:r>
            <a:r>
              <a:rPr lang="en-US" altLang="zh-TW" sz="3200" dirty="0">
                <a:solidFill>
                  <a:srgbClr val="0000FF"/>
                </a:solidFill>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8"/>
          <p:cNvSpPr/>
          <p:nvPr/>
        </p:nvSpPr>
        <p:spPr>
          <a:xfrm>
            <a:off x="583200" y="1047960"/>
            <a:ext cx="10353600" cy="776160"/>
          </a:xfrm>
          <a:prstGeom prst="rect">
            <a:avLst/>
          </a:prstGeom>
          <a:noFill/>
          <a:ln>
            <a:noFill/>
          </a:ln>
        </p:spPr>
        <p:txBody>
          <a:bodyPr spcFirstLastPara="1" wrap="square" lIns="91425" tIns="45700" rIns="91425" bIns="45700" anchor="ctr" anchorCtr="0">
            <a:normAutofit/>
          </a:bodyPr>
          <a:lstStyle/>
          <a:p>
            <a:pPr marL="0" marR="0" lvl="0" indent="0" algn="l" defTabSz="914400" rtl="0" eaLnBrk="1" fontAlgn="auto" latinLnBrk="0" hangingPunct="1">
              <a:lnSpc>
                <a:spcPct val="85000"/>
              </a:lnSpc>
              <a:spcBef>
                <a:spcPts val="0"/>
              </a:spcBef>
              <a:spcAft>
                <a:spcPts val="0"/>
              </a:spcAft>
              <a:buClr>
                <a:srgbClr val="2C2C2C"/>
              </a:buClr>
              <a:buSzPts val="2400"/>
              <a:buFont typeface="Microsoft JhengHei"/>
              <a:buNone/>
              <a:tabLst/>
              <a:defRPr/>
            </a:pPr>
            <a:r>
              <a:rPr kumimoji="0" lang="zh-TW" altLang="en-US" sz="2400" b="1" i="0" u="none" strike="noStrike" kern="0" cap="none" spc="0" normalizeH="0" baseline="0" noProof="0" dirty="0">
                <a:ln>
                  <a:noFill/>
                </a:ln>
                <a:solidFill>
                  <a:srgbClr val="2C2C2C"/>
                </a:solidFill>
                <a:effectLst/>
                <a:uLnTx/>
                <a:uFillTx/>
                <a:latin typeface="Microsoft JhengHei"/>
                <a:ea typeface="Microsoft JhengHei"/>
                <a:cs typeface="Microsoft JhengHei"/>
                <a:sym typeface="Microsoft JhengHei"/>
              </a:rPr>
              <a:t>每月辦理主題書展活動</a:t>
            </a:r>
            <a:endParaRPr kumimoji="0" sz="2400" b="1"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194" name="Google Shape;194;p8"/>
          <p:cNvPicPr preferRelativeResize="0"/>
          <p:nvPr/>
        </p:nvPicPr>
        <p:blipFill rotWithShape="1">
          <a:blip r:embed="rId3">
            <a:alphaModFix/>
          </a:blip>
          <a:srcRect/>
          <a:stretch/>
        </p:blipFill>
        <p:spPr>
          <a:xfrm>
            <a:off x="2557080" y="1751400"/>
            <a:ext cx="4474440" cy="5229360"/>
          </a:xfrm>
          <a:prstGeom prst="rect">
            <a:avLst/>
          </a:prstGeom>
          <a:noFill/>
          <a:ln>
            <a:noFill/>
          </a:ln>
        </p:spPr>
      </p:pic>
      <p:pic>
        <p:nvPicPr>
          <p:cNvPr id="195" name="Google Shape;195;p8"/>
          <p:cNvPicPr preferRelativeResize="0"/>
          <p:nvPr/>
        </p:nvPicPr>
        <p:blipFill rotWithShape="1">
          <a:blip r:embed="rId3">
            <a:alphaModFix/>
          </a:blip>
          <a:srcRect/>
          <a:stretch/>
        </p:blipFill>
        <p:spPr>
          <a:xfrm>
            <a:off x="5617080" y="1755720"/>
            <a:ext cx="4328640" cy="5229360"/>
          </a:xfrm>
          <a:prstGeom prst="rect">
            <a:avLst/>
          </a:prstGeom>
          <a:noFill/>
          <a:ln>
            <a:noFill/>
          </a:ln>
        </p:spPr>
      </p:pic>
      <p:pic>
        <p:nvPicPr>
          <p:cNvPr id="196" name="Google Shape;196;p8"/>
          <p:cNvPicPr preferRelativeResize="0"/>
          <p:nvPr/>
        </p:nvPicPr>
        <p:blipFill rotWithShape="1">
          <a:blip r:embed="rId3">
            <a:alphaModFix/>
          </a:blip>
          <a:srcRect/>
          <a:stretch/>
        </p:blipFill>
        <p:spPr>
          <a:xfrm>
            <a:off x="8610840" y="1723680"/>
            <a:ext cx="4143240" cy="5229360"/>
          </a:xfrm>
          <a:prstGeom prst="rect">
            <a:avLst/>
          </a:prstGeom>
          <a:noFill/>
          <a:ln>
            <a:noFill/>
          </a:ln>
        </p:spPr>
      </p:pic>
      <p:pic>
        <p:nvPicPr>
          <p:cNvPr id="197" name="Google Shape;197;p8"/>
          <p:cNvPicPr preferRelativeResize="0"/>
          <p:nvPr/>
        </p:nvPicPr>
        <p:blipFill rotWithShape="1">
          <a:blip r:embed="rId3">
            <a:alphaModFix/>
          </a:blip>
          <a:srcRect/>
          <a:stretch/>
        </p:blipFill>
        <p:spPr>
          <a:xfrm>
            <a:off x="-534960" y="1723680"/>
            <a:ext cx="4381920" cy="5229360"/>
          </a:xfrm>
          <a:prstGeom prst="rect">
            <a:avLst/>
          </a:prstGeom>
          <a:noFill/>
          <a:ln>
            <a:noFill/>
          </a:ln>
        </p:spPr>
      </p:pic>
      <p:sp>
        <p:nvSpPr>
          <p:cNvPr id="198" name="Google Shape;198;p8"/>
          <p:cNvSpPr/>
          <p:nvPr/>
        </p:nvSpPr>
        <p:spPr>
          <a:xfrm>
            <a:off x="11625458" y="6402770"/>
            <a:ext cx="424027"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9</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3E6C2144-C049-42C3-843F-AFCD6B89C6FD}"/>
              </a:ext>
            </a:extLst>
          </p:cNvPr>
          <p:cNvPicPr>
            <a:picLocks noChangeAspect="1"/>
          </p:cNvPicPr>
          <p:nvPr/>
        </p:nvPicPr>
        <p:blipFill>
          <a:blip r:embed="rId4"/>
          <a:stretch>
            <a:fillRect/>
          </a:stretch>
        </p:blipFill>
        <p:spPr>
          <a:xfrm>
            <a:off x="3750784" y="2335624"/>
            <a:ext cx="1992941" cy="2989412"/>
          </a:xfrm>
          <a:prstGeom prst="rect">
            <a:avLst/>
          </a:prstGeom>
        </p:spPr>
      </p:pic>
      <p:pic>
        <p:nvPicPr>
          <p:cNvPr id="5" name="圖片 4">
            <a:extLst>
              <a:ext uri="{FF2B5EF4-FFF2-40B4-BE49-F238E27FC236}">
                <a16:creationId xmlns:a16="http://schemas.microsoft.com/office/drawing/2014/main" id="{243DC31E-0144-4C4C-A7E2-E5E7AFD068A1}"/>
              </a:ext>
            </a:extLst>
          </p:cNvPr>
          <p:cNvPicPr>
            <a:picLocks noChangeAspect="1"/>
          </p:cNvPicPr>
          <p:nvPr/>
        </p:nvPicPr>
        <p:blipFill>
          <a:blip r:embed="rId5"/>
          <a:stretch>
            <a:fillRect/>
          </a:stretch>
        </p:blipFill>
        <p:spPr>
          <a:xfrm>
            <a:off x="9722899" y="2304004"/>
            <a:ext cx="1992941" cy="2989412"/>
          </a:xfrm>
          <a:prstGeom prst="rect">
            <a:avLst/>
          </a:prstGeom>
        </p:spPr>
      </p:pic>
      <p:pic>
        <p:nvPicPr>
          <p:cNvPr id="8" name="圖片 7">
            <a:extLst>
              <a:ext uri="{FF2B5EF4-FFF2-40B4-BE49-F238E27FC236}">
                <a16:creationId xmlns:a16="http://schemas.microsoft.com/office/drawing/2014/main" id="{FD592BDD-201A-4209-B182-72D8BA02A03C}"/>
              </a:ext>
            </a:extLst>
          </p:cNvPr>
          <p:cNvPicPr>
            <a:picLocks noChangeAspect="1"/>
          </p:cNvPicPr>
          <p:nvPr/>
        </p:nvPicPr>
        <p:blipFill>
          <a:blip r:embed="rId6"/>
          <a:stretch>
            <a:fillRect/>
          </a:stretch>
        </p:blipFill>
        <p:spPr>
          <a:xfrm>
            <a:off x="739345" y="2335624"/>
            <a:ext cx="1681544" cy="2989412"/>
          </a:xfrm>
          <a:prstGeom prst="rect">
            <a:avLst/>
          </a:prstGeom>
        </p:spPr>
      </p:pic>
      <p:pic>
        <p:nvPicPr>
          <p:cNvPr id="11" name="圖片 10">
            <a:extLst>
              <a:ext uri="{FF2B5EF4-FFF2-40B4-BE49-F238E27FC236}">
                <a16:creationId xmlns:a16="http://schemas.microsoft.com/office/drawing/2014/main" id="{A9AEC756-330C-4F02-85FB-8C542F139264}"/>
              </a:ext>
            </a:extLst>
          </p:cNvPr>
          <p:cNvPicPr>
            <a:picLocks noChangeAspect="1"/>
          </p:cNvPicPr>
          <p:nvPr/>
        </p:nvPicPr>
        <p:blipFill>
          <a:blip r:embed="rId7"/>
          <a:stretch>
            <a:fillRect/>
          </a:stretch>
        </p:blipFill>
        <p:spPr>
          <a:xfrm>
            <a:off x="6770582" y="2393118"/>
            <a:ext cx="1992941" cy="2989412"/>
          </a:xfrm>
          <a:prstGeom prst="rect">
            <a:avLst/>
          </a:prstGeom>
        </p:spPr>
      </p:pic>
      <p:pic>
        <p:nvPicPr>
          <p:cNvPr id="16" name="圖片 15">
            <a:extLst>
              <a:ext uri="{FF2B5EF4-FFF2-40B4-BE49-F238E27FC236}">
                <a16:creationId xmlns:a16="http://schemas.microsoft.com/office/drawing/2014/main" id="{D3FEF730-14A7-42B3-9960-E46900CD1C93}"/>
              </a:ext>
            </a:extLst>
          </p:cNvPr>
          <p:cNvPicPr>
            <a:picLocks noChangeAspect="1"/>
          </p:cNvPicPr>
          <p:nvPr/>
        </p:nvPicPr>
        <p:blipFill>
          <a:blip r:embed="rId8"/>
          <a:stretch>
            <a:fillRect/>
          </a:stretch>
        </p:blipFill>
        <p:spPr>
          <a:xfrm>
            <a:off x="9151479" y="-684801"/>
            <a:ext cx="3707441" cy="3707441"/>
          </a:xfrm>
          <a:prstGeom prst="rect">
            <a:avLst/>
          </a:prstGeom>
        </p:spPr>
      </p:pic>
      <p:sp>
        <p:nvSpPr>
          <p:cNvPr id="14" name="Google Shape;151;p4">
            <a:extLst>
              <a:ext uri="{FF2B5EF4-FFF2-40B4-BE49-F238E27FC236}">
                <a16:creationId xmlns:a16="http://schemas.microsoft.com/office/drawing/2014/main" id="{86345EC3-3B9F-4B32-B911-513D9F458455}"/>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讀者服務組</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八</a:t>
            </a:r>
            <a:r>
              <a:rPr lang="en-US" altLang="zh-TW" sz="3200" dirty="0">
                <a:solidFill>
                  <a:srgbClr val="0000FF"/>
                </a:solidFill>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8" name="Google Shape;368;p5"/>
          <p:cNvSpPr txBox="1"/>
          <p:nvPr/>
        </p:nvSpPr>
        <p:spPr>
          <a:xfrm>
            <a:off x="1179025" y="1769315"/>
            <a:ext cx="6336703" cy="794202"/>
          </a:xfrm>
          <a:prstGeom prst="rect">
            <a:avLst/>
          </a:prstGeom>
          <a:noFill/>
          <a:ln>
            <a:noFill/>
          </a:ln>
        </p:spPr>
        <p:txBody>
          <a:bodyPr spcFirstLastPara="1" wrap="square" lIns="91425" tIns="45700" rIns="91425" bIns="45700" anchor="ctr" anchorCtr="0">
            <a:noAutofit/>
          </a:bodyPr>
          <a:lstStyle/>
          <a:p>
            <a:pPr marL="457200" marR="0" lvl="0" indent="-279400" algn="l" defTabSz="914400" rtl="0" eaLnBrk="1" fontAlgn="auto" latinLnBrk="0" hangingPunct="1">
              <a:lnSpc>
                <a:spcPct val="85000"/>
              </a:lnSpc>
              <a:spcBef>
                <a:spcPts val="0"/>
              </a:spcBef>
              <a:spcAft>
                <a:spcPts val="0"/>
              </a:spcAft>
              <a:buClr>
                <a:srgbClr val="EEECE1"/>
              </a:buClr>
              <a:buSzPts val="2800"/>
              <a:buFont typeface="Noto Sans Symbols"/>
              <a:buNone/>
              <a:tabLst/>
              <a:defRPr/>
            </a:pPr>
            <a:endParaRPr kumimoji="0" sz="28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69" name="Google Shape;369;p5"/>
          <p:cNvSpPr txBox="1"/>
          <p:nvPr/>
        </p:nvSpPr>
        <p:spPr>
          <a:xfrm>
            <a:off x="1575703" y="2027684"/>
            <a:ext cx="3432304" cy="675481"/>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數位學習平台系統</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70" name="Google Shape;370;p5"/>
          <p:cNvSpPr txBox="1"/>
          <p:nvPr/>
        </p:nvSpPr>
        <p:spPr>
          <a:xfrm>
            <a:off x="1575703" y="2721594"/>
            <a:ext cx="10133618" cy="1872454"/>
          </a:xfrm>
          <a:prstGeom prst="rect">
            <a:avLst/>
          </a:prstGeom>
          <a:noFill/>
          <a:ln>
            <a:noFill/>
          </a:ln>
        </p:spPr>
        <p:txBody>
          <a:bodyPr spcFirstLastPara="1" wrap="square" lIns="91425" tIns="45700" rIns="91425" bIns="45700" anchor="t" anchorCtr="0">
            <a:noAutofit/>
          </a:bodyPr>
          <a:lstStyle/>
          <a:p>
            <a:pPr marL="228600" marR="0" lvl="0" indent="-228600" algn="l" defTabSz="914400" rtl="0" eaLnBrk="1" fontAlgn="auto" latinLnBrk="0" hangingPunct="1">
              <a:lnSpc>
                <a:spcPct val="90000"/>
              </a:lnSpc>
              <a:spcBef>
                <a:spcPts val="0"/>
              </a:spcBef>
              <a:spcAft>
                <a:spcPts val="0"/>
              </a:spcAft>
              <a:buClr>
                <a:srgbClr val="FFC000"/>
              </a:buClr>
              <a:buSzPts val="2800"/>
              <a:buFont typeface="Noto Sans Symbols"/>
              <a:buChar char="●"/>
              <a:tabLst/>
              <a:defRPr/>
            </a:pPr>
            <a:r>
              <a:rPr kumimoji="0" lang="zh-TW" altLang="en-US"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數位學習平台系統各學期提供給師生教學活動使用。專任教師與學生帳號，及各課程選課名單，均與校務系統自動同步，不須申請即可使用。兼任教師帳號部分，請洽本處資訊服務組提出申請，取得校園入口網登入帳密。</a:t>
            </a:r>
            <a:endParaRPr kumimoji="0"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228600" marR="0" lvl="0" indent="-228600" algn="l" defTabSz="914400" rtl="0" eaLnBrk="1" fontAlgn="auto" latinLnBrk="0" hangingPunct="1">
              <a:lnSpc>
                <a:spcPct val="90000"/>
              </a:lnSpc>
              <a:spcBef>
                <a:spcPts val="1100"/>
              </a:spcBef>
              <a:spcAft>
                <a:spcPts val="0"/>
              </a:spcAft>
              <a:buClr>
                <a:srgbClr val="FFC000"/>
              </a:buClr>
              <a:buSzPts val="2800"/>
              <a:buFont typeface="Noto Sans Symbols"/>
              <a:buChar char="●"/>
              <a:tabLst/>
              <a:defRPr/>
            </a:pPr>
            <a:r>
              <a:rPr kumimoji="0" lang="zh-TW" altLang="en-US"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連結方式：至本校官網首頁</a:t>
            </a:r>
            <a:r>
              <a:rPr kumimoji="0" lang="en-US" altLang="zh-TW"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資訊服務</a:t>
            </a:r>
            <a:r>
              <a:rPr kumimoji="0" lang="en-US" altLang="zh-TW"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校園入口網登入，登入成功後點選應用系統</a:t>
            </a:r>
            <a:r>
              <a:rPr kumimoji="0" lang="en-US" altLang="zh-TW"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8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數位學習平台。</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372" name="Google Shape;372;p5"/>
          <p:cNvSpPr/>
          <p:nvPr/>
        </p:nvSpPr>
        <p:spPr>
          <a:xfrm>
            <a:off x="11625448" y="6402775"/>
            <a:ext cx="5667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10</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7" name="Google Shape;151;p4">
            <a:extLst>
              <a:ext uri="{FF2B5EF4-FFF2-40B4-BE49-F238E27FC236}">
                <a16:creationId xmlns:a16="http://schemas.microsoft.com/office/drawing/2014/main" id="{25324F89-FF71-4461-B272-0BF204F70614}"/>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一</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8" name="Google Shape;378;p18"/>
          <p:cNvSpPr txBox="1"/>
          <p:nvPr/>
        </p:nvSpPr>
        <p:spPr>
          <a:xfrm>
            <a:off x="1087584" y="2892957"/>
            <a:ext cx="10281743" cy="1179037"/>
          </a:xfrm>
          <a:prstGeom prst="rect">
            <a:avLst/>
          </a:prstGeom>
          <a:noFill/>
          <a:ln>
            <a:noFill/>
          </a:ln>
        </p:spPr>
        <p:txBody>
          <a:bodyPr spcFirstLastPara="1" wrap="square" lIns="91425" tIns="45700" rIns="91425" bIns="45700" anchor="t" anchorCtr="0">
            <a:normAutofit/>
          </a:bodyPr>
          <a:lstStyle/>
          <a:p>
            <a:pPr marL="109728" marR="0" lvl="0" indent="0" algn="l" defTabSz="914400" rtl="0" eaLnBrk="1" fontAlgn="auto" latinLnBrk="0" hangingPunct="1">
              <a:lnSpc>
                <a:spcPct val="90000"/>
              </a:lnSpc>
              <a:spcBef>
                <a:spcPts val="0"/>
              </a:spcBef>
              <a:spcAft>
                <a:spcPts val="0"/>
              </a:spcAft>
              <a:buClr>
                <a:srgbClr val="000000"/>
              </a:buClr>
              <a:buSzPts val="2400"/>
              <a:buFont typeface="Arial"/>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1000"/>
              </a:spcBef>
              <a:spcAft>
                <a:spcPts val="0"/>
              </a:spcAft>
              <a:buClr>
                <a:srgbClr val="000000"/>
              </a:buClr>
              <a:buSzPts val="2400"/>
              <a:buFont typeface="Arial"/>
              <a:buNone/>
              <a:tabLst/>
              <a:defRPr/>
            </a:pPr>
            <a:endParaRPr kumimoji="0" sz="24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79" name="Google Shape;379;p18"/>
          <p:cNvSpPr txBox="1"/>
          <p:nvPr/>
        </p:nvSpPr>
        <p:spPr>
          <a:xfrm>
            <a:off x="1179025" y="2098755"/>
            <a:ext cx="10530296" cy="1179037"/>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90000"/>
              </a:lnSpc>
              <a:spcBef>
                <a:spcPts val="0"/>
              </a:spcBef>
              <a:spcAft>
                <a:spcPts val="0"/>
              </a:spcAft>
              <a:buClr>
                <a:srgbClr val="FFC000"/>
              </a:buClr>
              <a:buSzPts val="2400"/>
              <a:buFont typeface="Noto Sans Symbols"/>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80" name="Google Shape;380;p18"/>
          <p:cNvSpPr txBox="1"/>
          <p:nvPr/>
        </p:nvSpPr>
        <p:spPr>
          <a:xfrm>
            <a:off x="1105815" y="4724257"/>
            <a:ext cx="4213437" cy="404334"/>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公務使用電腦設備維護</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81" name="Google Shape;381;p18"/>
          <p:cNvSpPr txBox="1"/>
          <p:nvPr/>
        </p:nvSpPr>
        <p:spPr>
          <a:xfrm>
            <a:off x="1179025" y="2810764"/>
            <a:ext cx="10530296" cy="1840750"/>
          </a:xfrm>
          <a:prstGeom prst="rect">
            <a:avLst/>
          </a:prstGeom>
          <a:noFill/>
          <a:ln>
            <a:noFill/>
          </a:ln>
        </p:spPr>
        <p:txBody>
          <a:bodyPr spcFirstLastPara="1" wrap="square" lIns="91425" tIns="45700" rIns="91425" bIns="45700" anchor="t" anchorCtr="0">
            <a:normAutofit/>
          </a:bodyPr>
          <a:lstStyle/>
          <a:p>
            <a:pPr marL="182880" marR="0" lvl="0" indent="-182880" algn="l" defTabSz="914400" rtl="0" eaLnBrk="1" fontAlgn="auto" latinLnBrk="0" hangingPunct="1">
              <a:lnSpc>
                <a:spcPct val="90000"/>
              </a:lnSpc>
              <a:spcBef>
                <a:spcPts val="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各教室之資訊講桌及連接之周邊設備維護，包含電腦、單槍投影機等設備維護，其餘教室一般設備</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如</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電燈、冷氣、桌椅等</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非屬教室之電子教學設備，則由教務處課務組維護。</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本校各教室電子講桌已設有</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QR-Code</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線上報修服務， 若該教室電子講桌、電腦及投影布幕發生故障時，可多利用智慧型手機掃描</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QR-Code</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進行報修。</a:t>
            </a: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382" name="Google Shape;382;p18"/>
          <p:cNvSpPr txBox="1"/>
          <p:nvPr/>
        </p:nvSpPr>
        <p:spPr>
          <a:xfrm>
            <a:off x="1105815" y="2160664"/>
            <a:ext cx="3829980"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一般教室</a:t>
            </a:r>
            <a:r>
              <a:rPr kumimoji="0" lang="en-US" altLang="zh-TW"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3C</a:t>
            </a: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設備維護</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83" name="Google Shape;383;p18"/>
          <p:cNvSpPr txBox="1"/>
          <p:nvPr/>
        </p:nvSpPr>
        <p:spPr>
          <a:xfrm>
            <a:off x="1179025" y="5301614"/>
            <a:ext cx="10530296" cy="1091236"/>
          </a:xfrm>
          <a:prstGeom prst="rect">
            <a:avLst/>
          </a:prstGeom>
          <a:noFill/>
          <a:ln>
            <a:noFill/>
          </a:ln>
        </p:spPr>
        <p:txBody>
          <a:bodyPr spcFirstLastPara="1" wrap="square" lIns="91425" tIns="45700" rIns="91425" bIns="45700" anchor="t" anchorCtr="0">
            <a:normAutofit/>
          </a:bodyPr>
          <a:lstStyle/>
          <a:p>
            <a:pPr marL="182880" marR="0" lvl="0" indent="-182880" algn="l" defTabSz="914400" rtl="0" eaLnBrk="1" fontAlgn="auto" latinLnBrk="0" hangingPunct="1">
              <a:lnSpc>
                <a:spcPct val="90000"/>
              </a:lnSpc>
              <a:spcBef>
                <a:spcPts val="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有張貼本校財產管理標籤之非保固期公務電腦設備，如桌上型電腦、筆記型電腦其相關之內外連接之設備</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如</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 </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螢幕、硬碟、螢幕、滑鼠、鍵盤</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等</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維護，網路或網路設備則請聯繫本處資訊服務組維護。</a:t>
            </a: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1400"/>
              </a:spcBef>
              <a:spcAft>
                <a:spcPts val="0"/>
              </a:spcAft>
              <a:buClr>
                <a:srgbClr val="FFC000"/>
              </a:buClr>
              <a:buSzPts val="2400"/>
              <a:buFont typeface="Noto Sans Symbols"/>
              <a:buNone/>
              <a:tabLst/>
              <a:defRPr/>
            </a:pP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385" name="Google Shape;385;p18"/>
          <p:cNvSpPr/>
          <p:nvPr/>
        </p:nvSpPr>
        <p:spPr>
          <a:xfrm>
            <a:off x="11625448" y="6402775"/>
            <a:ext cx="5664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11</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0" name="Google Shape;151;p4">
            <a:extLst>
              <a:ext uri="{FF2B5EF4-FFF2-40B4-BE49-F238E27FC236}">
                <a16:creationId xmlns:a16="http://schemas.microsoft.com/office/drawing/2014/main" id="{6DC4E226-0745-4FD6-82D5-EC32E6D6CB00}"/>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二</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sp>
        <p:nvSpPr>
          <p:cNvPr id="391" name="Google Shape;391;p19"/>
          <p:cNvSpPr txBox="1"/>
          <p:nvPr/>
        </p:nvSpPr>
        <p:spPr>
          <a:xfrm>
            <a:off x="1427578" y="1798835"/>
            <a:ext cx="6336703" cy="794202"/>
          </a:xfrm>
          <a:prstGeom prst="rect">
            <a:avLst/>
          </a:prstGeom>
          <a:noFill/>
          <a:ln>
            <a:noFill/>
          </a:ln>
        </p:spPr>
        <p:txBody>
          <a:bodyPr spcFirstLastPara="1" wrap="square" lIns="91425" tIns="45700" rIns="91425" bIns="45700" anchor="ctr" anchorCtr="0">
            <a:noAutofit/>
          </a:bodyPr>
          <a:lstStyle/>
          <a:p>
            <a:pPr marL="457200" marR="0" lvl="0" indent="-279400" algn="l" defTabSz="914400" rtl="0" eaLnBrk="1" fontAlgn="auto" latinLnBrk="0" hangingPunct="1">
              <a:lnSpc>
                <a:spcPct val="85000"/>
              </a:lnSpc>
              <a:spcBef>
                <a:spcPts val="0"/>
              </a:spcBef>
              <a:spcAft>
                <a:spcPts val="0"/>
              </a:spcAft>
              <a:buClr>
                <a:srgbClr val="EEECE1"/>
              </a:buClr>
              <a:buSzPts val="2800"/>
              <a:buFont typeface="Noto Sans Symbols"/>
              <a:buNone/>
              <a:tabLst/>
              <a:defRPr/>
            </a:pPr>
            <a:endParaRPr kumimoji="0" sz="28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92" name="Google Shape;392;p19"/>
          <p:cNvSpPr txBox="1"/>
          <p:nvPr/>
        </p:nvSpPr>
        <p:spPr>
          <a:xfrm>
            <a:off x="1427578" y="2362409"/>
            <a:ext cx="10281743" cy="1179037"/>
          </a:xfrm>
          <a:prstGeom prst="rect">
            <a:avLst/>
          </a:prstGeom>
          <a:noFill/>
          <a:ln>
            <a:noFill/>
          </a:ln>
        </p:spPr>
        <p:txBody>
          <a:bodyPr spcFirstLastPara="1" wrap="square" lIns="91425" tIns="45700" rIns="91425" bIns="45700" anchor="t" anchorCtr="0">
            <a:normAutofit/>
          </a:bodyPr>
          <a:lstStyle/>
          <a:p>
            <a:pPr marL="109728" marR="0" lvl="0" indent="0" algn="l" defTabSz="914400" rtl="0" eaLnBrk="1" fontAlgn="auto" latinLnBrk="0" hangingPunct="1">
              <a:lnSpc>
                <a:spcPct val="90000"/>
              </a:lnSpc>
              <a:spcBef>
                <a:spcPts val="0"/>
              </a:spcBef>
              <a:spcAft>
                <a:spcPts val="0"/>
              </a:spcAft>
              <a:buClr>
                <a:srgbClr val="000000"/>
              </a:buClr>
              <a:buSzPts val="2400"/>
              <a:buFont typeface="Arial"/>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1000"/>
              </a:spcBef>
              <a:spcAft>
                <a:spcPts val="0"/>
              </a:spcAft>
              <a:buClr>
                <a:srgbClr val="000000"/>
              </a:buClr>
              <a:buSzPts val="2400"/>
              <a:buFont typeface="Arial"/>
              <a:buNone/>
              <a:tabLst/>
              <a:defRPr/>
            </a:pPr>
            <a:endParaRPr kumimoji="0" sz="24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93" name="Google Shape;393;p19"/>
          <p:cNvSpPr txBox="1"/>
          <p:nvPr/>
        </p:nvSpPr>
        <p:spPr>
          <a:xfrm>
            <a:off x="1427578" y="4053665"/>
            <a:ext cx="10530296" cy="1179037"/>
          </a:xfrm>
          <a:prstGeom prst="rect">
            <a:avLst/>
          </a:prstGeom>
          <a:noFill/>
          <a:ln>
            <a:noFill/>
          </a:ln>
        </p:spPr>
        <p:txBody>
          <a:bodyPr spcFirstLastPara="1" wrap="square" lIns="91425" tIns="45700" rIns="91425" bIns="45700" anchor="t" anchorCtr="0">
            <a:normAutofit/>
          </a:bodyPr>
          <a:lstStyle/>
          <a:p>
            <a:pPr marL="182880" marR="0" lvl="0" indent="-30476" algn="l" defTabSz="914400" rtl="0" eaLnBrk="1" fontAlgn="auto" latinLnBrk="0" hangingPunct="1">
              <a:lnSpc>
                <a:spcPct val="90000"/>
              </a:lnSpc>
              <a:spcBef>
                <a:spcPts val="0"/>
              </a:spcBef>
              <a:spcAft>
                <a:spcPts val="0"/>
              </a:spcAft>
              <a:buClr>
                <a:srgbClr val="FFC000"/>
              </a:buClr>
              <a:buSzPts val="2400"/>
              <a:buFont typeface="Noto Sans Symbols"/>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94" name="Google Shape;394;p19"/>
          <p:cNvSpPr txBox="1"/>
          <p:nvPr/>
        </p:nvSpPr>
        <p:spPr>
          <a:xfrm>
            <a:off x="1179025" y="2098755"/>
            <a:ext cx="10530296" cy="1179037"/>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90000"/>
              </a:lnSpc>
              <a:spcBef>
                <a:spcPts val="0"/>
              </a:spcBef>
              <a:spcAft>
                <a:spcPts val="0"/>
              </a:spcAft>
              <a:buClr>
                <a:srgbClr val="FFC000"/>
              </a:buClr>
              <a:buSzPts val="2400"/>
              <a:buFont typeface="Noto Sans Symbols"/>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395" name="Google Shape;395;p19"/>
          <p:cNvSpPr txBox="1"/>
          <p:nvPr/>
        </p:nvSpPr>
        <p:spPr>
          <a:xfrm>
            <a:off x="383458" y="1920299"/>
            <a:ext cx="11722678" cy="53488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    開放文件格式</a:t>
            </a:r>
            <a:r>
              <a:rPr kumimoji="0" lang="en-US" altLang="zh-TW" sz="32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(OPEN DOCUMENT FORMAT</a:t>
            </a:r>
            <a:r>
              <a:rPr kumimoji="0" lang="zh-TW" altLang="en-US" sz="32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，簡稱</a:t>
            </a:r>
            <a:r>
              <a:rPr kumimoji="0" lang="en-US" altLang="zh-TW" sz="32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ODF) </a:t>
            </a:r>
            <a:r>
              <a:rPr kumimoji="0" lang="zh-TW" altLang="en-US" sz="32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推廣 </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96" name="Google Shape;396;p19"/>
          <p:cNvSpPr txBox="1"/>
          <p:nvPr/>
        </p:nvSpPr>
        <p:spPr>
          <a:xfrm>
            <a:off x="802505" y="2455181"/>
            <a:ext cx="10586989" cy="4332798"/>
          </a:xfrm>
          <a:prstGeom prst="rect">
            <a:avLst/>
          </a:prstGeom>
          <a:noFill/>
          <a:ln>
            <a:noFill/>
          </a:ln>
        </p:spPr>
        <p:txBody>
          <a:bodyPr spcFirstLastPara="1" wrap="square" lIns="91425" tIns="45700" rIns="91425" bIns="45700" anchor="t" anchorCtr="0">
            <a:normAutofit fontScale="92500" lnSpcReduction="10000"/>
          </a:bodyPr>
          <a:lstStyle/>
          <a:p>
            <a:pPr marL="0" marR="0" lvl="0" indent="0" algn="just" defTabSz="914400" rtl="0" eaLnBrk="1" fontAlgn="auto" latinLnBrk="0" hangingPunct="1">
              <a:lnSpc>
                <a:spcPct val="90000"/>
              </a:lnSpc>
              <a:spcBef>
                <a:spcPts val="0"/>
              </a:spcBef>
              <a:spcAft>
                <a:spcPts val="0"/>
              </a:spcAft>
              <a:buClr>
                <a:srgbClr val="FFC000"/>
              </a:buClr>
              <a:buSzPct val="100000"/>
              <a:buFont typeface="Noto Sans Symbols"/>
              <a:buNone/>
              <a:tabLst/>
              <a:defRPr/>
            </a:pPr>
            <a:r>
              <a:rPr kumimoji="0" lang="zh-TW" altLang="en-US"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推動</a:t>
            </a:r>
            <a:r>
              <a:rPr kumimoji="0" lang="en-US" altLang="zh-TW"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ODF-CNS15251</a:t>
            </a:r>
            <a:r>
              <a:rPr kumimoji="0" lang="zh-TW" altLang="en-US"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政府文件標準格式為行政院重要政策之一，期扎根基礎教育與學研領域，營造友善文件流通環境，落實文件以</a:t>
            </a:r>
            <a:r>
              <a:rPr kumimoji="0" lang="en-US" altLang="zh-TW"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文件格式流通保存，配合事項如下：</a:t>
            </a:r>
            <a:endParaRPr kumimoji="0"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0" marR="0" lvl="0" indent="0" algn="just" defTabSz="914400" rtl="0" eaLnBrk="1" fontAlgn="auto" latinLnBrk="0" hangingPunct="1">
              <a:lnSpc>
                <a:spcPct val="90000"/>
              </a:lnSpc>
              <a:spcBef>
                <a:spcPts val="1400"/>
              </a:spcBef>
              <a:spcAft>
                <a:spcPts val="0"/>
              </a:spcAft>
              <a:buClr>
                <a:srgbClr val="FFC000"/>
              </a:buClr>
              <a:buSzPct val="100000"/>
              <a:buFont typeface="Noto Sans Symbols"/>
              <a:buNone/>
              <a:tabLst/>
              <a:defRPr/>
            </a:pPr>
            <a:endParaRPr kumimoji="0" sz="13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just" defTabSz="914400" rtl="0" eaLnBrk="1" fontAlgn="auto" latinLnBrk="0" hangingPunct="1">
              <a:lnSpc>
                <a:spcPct val="90000"/>
              </a:lnSpc>
              <a:spcBef>
                <a:spcPts val="4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電子公文之附件為可編輯文件，請以</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文件格式檔案提供。</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just" defTabSz="914400" rtl="0" eaLnBrk="1" fontAlgn="auto" latinLnBrk="0" hangingPunct="1">
              <a:lnSpc>
                <a:spcPct val="90000"/>
              </a:lnSpc>
              <a:spcBef>
                <a:spcPts val="6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本校網站（含校園公告）、資訊系統提供下載及匯出匯入的可編輯文件，應提供</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文件格式，非可編輯文件則採用</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PDF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文件格式提供。</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just" defTabSz="914400" rtl="0" eaLnBrk="1" fontAlgn="auto" latinLnBrk="0" hangingPunct="1">
              <a:lnSpc>
                <a:spcPct val="90000"/>
              </a:lnSpc>
              <a:spcBef>
                <a:spcPts val="6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學研計畫文件、表單及成果等相關文件範本優先以</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文件格式製作，學校行政作業以</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文件格式流通。</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just" defTabSz="914400" rtl="0" eaLnBrk="1" fontAlgn="auto" latinLnBrk="0" hangingPunct="1">
              <a:lnSpc>
                <a:spcPct val="90000"/>
              </a:lnSpc>
              <a:spcBef>
                <a:spcPts val="6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鼓勵師生採用標準</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文件軟體作為基礎教育應用工具，相關學研計畫之文件、表格與成果等資料以</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文件格式流通，共同推動</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Open Document Format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）文書格式，響應政府開放文件標準格式，提升我國軟實力。</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just" defTabSz="914400" rtl="0" eaLnBrk="1" fontAlgn="auto" latinLnBrk="0" hangingPunct="1">
              <a:lnSpc>
                <a:spcPct val="90000"/>
              </a:lnSpc>
              <a:spcBef>
                <a:spcPts val="6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學研計畫之文件、表格與成果等相關文件範本，優先以</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文件格式提供；相關競賽、補助辦法及規定，應接受</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文件格式之使用。</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411480" marR="0" lvl="1" indent="-182880" algn="l" defTabSz="914400" rtl="0" eaLnBrk="1" fontAlgn="auto" latinLnBrk="0" hangingPunct="1">
              <a:lnSpc>
                <a:spcPct val="90000"/>
              </a:lnSpc>
              <a:spcBef>
                <a:spcPts val="600"/>
              </a:spcBef>
              <a:spcAft>
                <a:spcPts val="0"/>
              </a:spcAft>
              <a:buClr>
                <a:srgbClr val="FFC000"/>
              </a:buClr>
              <a:buSzPct val="1000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本校推動</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 </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政府文件標準格式網址</a:t>
            </a:r>
            <a:b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b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前往</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本校官網首頁／圖書資訊／學習科技服務／</a:t>
            </a:r>
            <a:r>
              <a:rPr kumimoji="0" lang="zh-TW" altLang="en-US" sz="22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DFKai-SB"/>
                <a:sym typeface="DFKai-SB"/>
              </a:rPr>
              <a:t> </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ODF </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政府文件標準格式。 </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398" name="Google Shape;398;p19"/>
          <p:cNvSpPr/>
          <p:nvPr/>
        </p:nvSpPr>
        <p:spPr>
          <a:xfrm>
            <a:off x="11625448" y="6402775"/>
            <a:ext cx="5667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12</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A0058B57-60E7-46A3-9D9F-C02D788615D4}"/>
              </a:ext>
            </a:extLst>
          </p:cNvPr>
          <p:cNvPicPr>
            <a:picLocks noChangeAspect="1"/>
          </p:cNvPicPr>
          <p:nvPr/>
        </p:nvPicPr>
        <p:blipFill>
          <a:blip r:embed="rId3"/>
          <a:stretch>
            <a:fillRect/>
          </a:stretch>
        </p:blipFill>
        <p:spPr>
          <a:xfrm>
            <a:off x="10213223" y="240847"/>
            <a:ext cx="1496098" cy="1501239"/>
          </a:xfrm>
          <a:prstGeom prst="rect">
            <a:avLst/>
          </a:prstGeom>
        </p:spPr>
      </p:pic>
      <p:sp>
        <p:nvSpPr>
          <p:cNvPr id="11" name="Google Shape;151;p4">
            <a:extLst>
              <a:ext uri="{FF2B5EF4-FFF2-40B4-BE49-F238E27FC236}">
                <a16:creationId xmlns:a16="http://schemas.microsoft.com/office/drawing/2014/main" id="{745D1AE0-0AF4-437F-A992-1C1C336B4C36}"/>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三</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4" name="Google Shape;404;p20"/>
          <p:cNvSpPr txBox="1"/>
          <p:nvPr/>
        </p:nvSpPr>
        <p:spPr>
          <a:xfrm>
            <a:off x="1087584" y="2892957"/>
            <a:ext cx="10281743" cy="1179037"/>
          </a:xfrm>
          <a:prstGeom prst="rect">
            <a:avLst/>
          </a:prstGeom>
          <a:noFill/>
          <a:ln>
            <a:noFill/>
          </a:ln>
        </p:spPr>
        <p:txBody>
          <a:bodyPr spcFirstLastPara="1" wrap="square" lIns="91425" tIns="45700" rIns="91425" bIns="45700" anchor="t" anchorCtr="0">
            <a:normAutofit/>
          </a:bodyPr>
          <a:lstStyle/>
          <a:p>
            <a:pPr marL="109728" marR="0" lvl="0" indent="0" algn="l" defTabSz="914400" rtl="0" eaLnBrk="1" fontAlgn="auto" latinLnBrk="0" hangingPunct="1">
              <a:lnSpc>
                <a:spcPct val="90000"/>
              </a:lnSpc>
              <a:spcBef>
                <a:spcPts val="0"/>
              </a:spcBef>
              <a:spcAft>
                <a:spcPts val="0"/>
              </a:spcAft>
              <a:buClr>
                <a:srgbClr val="000000"/>
              </a:buClr>
              <a:buSzPts val="2400"/>
              <a:buFont typeface="Arial"/>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1000"/>
              </a:spcBef>
              <a:spcAft>
                <a:spcPts val="0"/>
              </a:spcAft>
              <a:buClr>
                <a:srgbClr val="000000"/>
              </a:buClr>
              <a:buSzPts val="2400"/>
              <a:buFont typeface="Arial"/>
              <a:buNone/>
              <a:tabLst/>
              <a:defRPr/>
            </a:pPr>
            <a:endParaRPr kumimoji="0" sz="24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405" name="Google Shape;405;p20"/>
          <p:cNvSpPr txBox="1"/>
          <p:nvPr/>
        </p:nvSpPr>
        <p:spPr>
          <a:xfrm>
            <a:off x="1274396" y="2098755"/>
            <a:ext cx="6336703"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電腦教室軟硬體設備維護</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06" name="Google Shape;406;p20"/>
          <p:cNvSpPr txBox="1"/>
          <p:nvPr/>
        </p:nvSpPr>
        <p:spPr>
          <a:xfrm>
            <a:off x="1409463" y="2998027"/>
            <a:ext cx="10207853" cy="3638747"/>
          </a:xfrm>
          <a:prstGeom prst="rect">
            <a:avLst/>
          </a:prstGeom>
          <a:noFill/>
          <a:ln>
            <a:noFill/>
          </a:ln>
        </p:spPr>
        <p:txBody>
          <a:bodyPr spcFirstLastPara="1" wrap="square" lIns="91425" tIns="45700" rIns="91425" bIns="45700" anchor="t" anchorCtr="0">
            <a:normAutofit/>
          </a:bodyPr>
          <a:lstStyle/>
          <a:p>
            <a:pPr marL="182880" marR="0" lvl="0" indent="-182880" algn="just" defTabSz="914400" rtl="0" eaLnBrk="1" fontAlgn="auto" latinLnBrk="0" hangingPunct="1">
              <a:lnSpc>
                <a:spcPct val="90000"/>
              </a:lnSpc>
              <a:spcBef>
                <a:spcPts val="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為使各位老師教學順利，如因應教學需安裝合法軟體於授課教室，請填列「本處電腦教室軟體安裝申請表」簽章用印並繳交至本處</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學習科技組</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彙整，將依本處業務及各教室課表空堂排程辦理安裝作業。</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just"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108</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年</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3</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月</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6</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日起本校電腦教室提供外單位場地借用服務，如教學上需使用電腦教室，請先至圖資處網站</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學習科技服務</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電腦教室使用</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長啓樓電腦教室借用說明 查詢電腦教室使用情況，再至本校新一代校務資訊系統之場地系統 填申請單 </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-&gt; </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列印申請單 </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-&gt; </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核章後送至圖書資訊處 學習科技組辦理審核，另外如計畫活動等請上簽陳核並附申請表，會簽學習科技組。</a:t>
            </a:r>
            <a:endPar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indent="-182880" algn="just">
              <a:lnSpc>
                <a:spcPct val="90000"/>
              </a:lnSpc>
              <a:spcBef>
                <a:spcPts val="1400"/>
              </a:spcBef>
              <a:buClr>
                <a:srgbClr val="FFC000"/>
              </a:buClr>
              <a:buSzPts val="2200"/>
              <a:buFont typeface="Noto Sans Symbols"/>
              <a:buChar char="●"/>
              <a:defRPr/>
            </a:pPr>
            <a:r>
              <a:rPr lang="zh-TW" altLang="en-US" sz="2200" b="1" i="0" u="none" strike="noStrike" cap="none" dirty="0">
                <a:solidFill>
                  <a:srgbClr val="000000"/>
                </a:solidFill>
                <a:latin typeface="Microsoft JhengHei"/>
                <a:ea typeface="Microsoft JhengHei"/>
                <a:cs typeface="Microsoft JhengHei"/>
                <a:sym typeface="Microsoft JhengHei"/>
              </a:rPr>
              <a:t>為維持教學環境品質，電腦教室內不得飲食</a:t>
            </a:r>
            <a:r>
              <a:rPr lang="en-US" altLang="zh-TW" sz="2200" b="1" i="0" u="none" strike="noStrike" cap="none" dirty="0">
                <a:solidFill>
                  <a:srgbClr val="000000"/>
                </a:solidFill>
                <a:latin typeface="Microsoft JhengHei"/>
                <a:ea typeface="Microsoft JhengHei"/>
                <a:cs typeface="Microsoft JhengHei"/>
                <a:sym typeface="Microsoft JhengHei"/>
              </a:rPr>
              <a:t>(</a:t>
            </a:r>
            <a:r>
              <a:rPr lang="zh-TW" altLang="en-US" sz="2200" b="1" i="0" u="none" strike="noStrike" cap="none" dirty="0">
                <a:solidFill>
                  <a:srgbClr val="000000"/>
                </a:solidFill>
                <a:latin typeface="Microsoft JhengHei"/>
                <a:ea typeface="Microsoft JhengHei"/>
                <a:cs typeface="Microsoft JhengHei"/>
                <a:sym typeface="Microsoft JhengHei"/>
              </a:rPr>
              <a:t>不含飲用水</a:t>
            </a:r>
            <a:r>
              <a:rPr lang="en-US" altLang="zh-TW" sz="2200" b="1" i="0" u="none" strike="noStrike" cap="none" dirty="0">
                <a:solidFill>
                  <a:srgbClr val="000000"/>
                </a:solidFill>
                <a:latin typeface="Microsoft JhengHei"/>
                <a:ea typeface="Microsoft JhengHei"/>
                <a:cs typeface="Microsoft JhengHei"/>
                <a:sym typeface="Microsoft JhengHei"/>
              </a:rPr>
              <a:t>)</a:t>
            </a:r>
            <a:r>
              <a:rPr lang="zh-TW" altLang="en-US" sz="2200" b="1" i="0" u="none" strike="noStrike" cap="none" dirty="0">
                <a:solidFill>
                  <a:srgbClr val="000000"/>
                </a:solidFill>
                <a:latin typeface="Microsoft JhengHei"/>
                <a:ea typeface="Microsoft JhengHei"/>
                <a:cs typeface="Microsoft JhengHei"/>
                <a:sym typeface="Microsoft JhengHei"/>
              </a:rPr>
              <a:t> ，宣傳文件張貼請使用無痕膠帶進行場佈，上述請老師們協助加強宣導。</a:t>
            </a:r>
          </a:p>
        </p:txBody>
      </p:sp>
      <p:sp>
        <p:nvSpPr>
          <p:cNvPr id="408" name="Google Shape;408;p20"/>
          <p:cNvSpPr/>
          <p:nvPr/>
        </p:nvSpPr>
        <p:spPr>
          <a:xfrm>
            <a:off x="11625448" y="6402775"/>
            <a:ext cx="5667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13</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A7F21289-5911-4BB0-80A7-43DA539321B1}"/>
              </a:ext>
            </a:extLst>
          </p:cNvPr>
          <p:cNvPicPr>
            <a:picLocks noChangeAspect="1"/>
          </p:cNvPicPr>
          <p:nvPr/>
        </p:nvPicPr>
        <p:blipFill>
          <a:blip r:embed="rId3"/>
          <a:stretch>
            <a:fillRect/>
          </a:stretch>
        </p:blipFill>
        <p:spPr>
          <a:xfrm>
            <a:off x="10031506" y="221226"/>
            <a:ext cx="1540747" cy="1546079"/>
          </a:xfrm>
          <a:prstGeom prst="rect">
            <a:avLst/>
          </a:prstGeom>
        </p:spPr>
      </p:pic>
      <p:sp>
        <p:nvSpPr>
          <p:cNvPr id="8" name="Google Shape;151;p4">
            <a:extLst>
              <a:ext uri="{FF2B5EF4-FFF2-40B4-BE49-F238E27FC236}">
                <a16:creationId xmlns:a16="http://schemas.microsoft.com/office/drawing/2014/main" id="{BE31930F-8869-47C3-860F-CF502B7581DD}"/>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四</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4" name="Google Shape;414;p21"/>
          <p:cNvSpPr txBox="1"/>
          <p:nvPr/>
        </p:nvSpPr>
        <p:spPr>
          <a:xfrm>
            <a:off x="1087584" y="2892957"/>
            <a:ext cx="10281743" cy="1179037"/>
          </a:xfrm>
          <a:prstGeom prst="rect">
            <a:avLst/>
          </a:prstGeom>
          <a:noFill/>
          <a:ln>
            <a:noFill/>
          </a:ln>
        </p:spPr>
        <p:txBody>
          <a:bodyPr spcFirstLastPara="1" wrap="square" lIns="91425" tIns="45700" rIns="91425" bIns="45700" anchor="t" anchorCtr="0">
            <a:normAutofit/>
          </a:bodyPr>
          <a:lstStyle/>
          <a:p>
            <a:pPr marL="109728" marR="0" lvl="0" indent="0" algn="l" defTabSz="914400" rtl="0" eaLnBrk="1" fontAlgn="auto" latinLnBrk="0" hangingPunct="1">
              <a:lnSpc>
                <a:spcPct val="90000"/>
              </a:lnSpc>
              <a:spcBef>
                <a:spcPts val="0"/>
              </a:spcBef>
              <a:spcAft>
                <a:spcPts val="0"/>
              </a:spcAft>
              <a:buClr>
                <a:srgbClr val="000000"/>
              </a:buClr>
              <a:buSzPts val="2400"/>
              <a:buFont typeface="Arial"/>
              <a:buNone/>
              <a:tabLst/>
              <a:defRPr/>
            </a:pP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1000"/>
              </a:spcBef>
              <a:spcAft>
                <a:spcPts val="0"/>
              </a:spcAft>
              <a:buClr>
                <a:srgbClr val="000000"/>
              </a:buClr>
              <a:buSzPts val="2400"/>
              <a:buFont typeface="Arial"/>
              <a:buNone/>
              <a:tabLst/>
              <a:defRPr/>
            </a:pPr>
            <a:endParaRPr kumimoji="0" sz="24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415" name="Google Shape;415;p21"/>
          <p:cNvSpPr txBox="1"/>
          <p:nvPr/>
        </p:nvSpPr>
        <p:spPr>
          <a:xfrm>
            <a:off x="1323558" y="2098755"/>
            <a:ext cx="6336703"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免費數位教學資源資訊</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16" name="Google Shape;416;p21"/>
          <p:cNvSpPr txBox="1"/>
          <p:nvPr/>
        </p:nvSpPr>
        <p:spPr>
          <a:xfrm>
            <a:off x="1409463" y="2998028"/>
            <a:ext cx="10207853" cy="2680308"/>
          </a:xfrm>
          <a:prstGeom prst="rect">
            <a:avLst/>
          </a:prstGeom>
          <a:noFill/>
          <a:ln>
            <a:noFill/>
          </a:ln>
        </p:spPr>
        <p:txBody>
          <a:bodyPr spcFirstLastPara="1" wrap="square" lIns="91425" tIns="45700" rIns="91425" bIns="45700" anchor="t" anchorCtr="0">
            <a:noAutofit/>
          </a:bodyPr>
          <a:lstStyle/>
          <a:p>
            <a:pPr marL="182880" lvl="0" indent="-182880" algn="just">
              <a:lnSpc>
                <a:spcPct val="90000"/>
              </a:lnSpc>
              <a:buClr>
                <a:srgbClr val="FFC000"/>
              </a:buClr>
              <a:buSzPts val="2200"/>
              <a:buFont typeface="Noto Sans Symbols"/>
              <a:buChar char="●"/>
              <a:defRPr/>
            </a:pPr>
            <a:r>
              <a:rPr lang="zh-TW" altLang="en-US" sz="2400" dirty="0">
                <a:latin typeface="Microsoft JhengHei"/>
                <a:ea typeface="Microsoft JhengHei"/>
                <a:cs typeface="Microsoft JhengHei"/>
                <a:sym typeface="Microsoft JhengHei"/>
              </a:rPr>
              <a:t>為提供師生善用數位免費相關資源，除圖資處網站</a:t>
            </a:r>
            <a:r>
              <a:rPr lang="en-US" altLang="zh-TW" sz="2400" dirty="0">
                <a:latin typeface="Microsoft JhengHei"/>
                <a:ea typeface="Microsoft JhengHei"/>
                <a:cs typeface="Microsoft JhengHei"/>
                <a:sym typeface="Microsoft JhengHei"/>
              </a:rPr>
              <a:t>/</a:t>
            </a:r>
            <a:r>
              <a:rPr lang="zh-TW" altLang="en-US" sz="2400" dirty="0">
                <a:latin typeface="Microsoft JhengHei"/>
                <a:ea typeface="Microsoft JhengHei"/>
                <a:cs typeface="Microsoft JhengHei"/>
                <a:sym typeface="Microsoft JhengHei"/>
              </a:rPr>
              <a:t>學習科技服務</a:t>
            </a:r>
            <a:r>
              <a:rPr lang="en-US" altLang="zh-TW" sz="2400" dirty="0">
                <a:latin typeface="Microsoft JhengHei"/>
                <a:ea typeface="Microsoft JhengHei"/>
                <a:cs typeface="Microsoft JhengHei"/>
                <a:sym typeface="Microsoft JhengHei"/>
              </a:rPr>
              <a:t>/</a:t>
            </a:r>
            <a:r>
              <a:rPr lang="zh-TW" altLang="en-US" sz="2400" dirty="0">
                <a:latin typeface="Microsoft JhengHei"/>
                <a:ea typeface="Microsoft JhengHei"/>
                <a:cs typeface="Microsoft JhengHei"/>
                <a:sym typeface="Microsoft JhengHei"/>
              </a:rPr>
              <a:t>校園授權軟體，列軟體使用資訊外，本組建置遠距教學專區，不定期更新及整理相關研習課程連結及線上免費教學資源</a:t>
            </a:r>
            <a:r>
              <a:rPr lang="en-US" altLang="zh-TW" sz="2400" dirty="0">
                <a:latin typeface="Microsoft JhengHei"/>
                <a:ea typeface="Microsoft JhengHei"/>
                <a:cs typeface="Microsoft JhengHei"/>
                <a:sym typeface="Microsoft JhengHei"/>
              </a:rPr>
              <a:t>…</a:t>
            </a:r>
            <a:r>
              <a:rPr lang="zh-TW" altLang="en-US" sz="2400" dirty="0">
                <a:latin typeface="Microsoft JhengHei"/>
                <a:ea typeface="Microsoft JhengHei"/>
                <a:cs typeface="Microsoft JhengHei"/>
                <a:sym typeface="Microsoft JhengHei"/>
              </a:rPr>
              <a:t>等資訊，提供師生課餘間學習運用。</a:t>
            </a:r>
          </a:p>
          <a:p>
            <a:pPr marL="182880" marR="0" lvl="0" indent="-182880" algn="just" defTabSz="914400" rtl="0" eaLnBrk="1" fontAlgn="auto" latinLnBrk="0" hangingPunct="1">
              <a:lnSpc>
                <a:spcPct val="90000"/>
              </a:lnSpc>
              <a:spcBef>
                <a:spcPts val="0"/>
              </a:spcBef>
              <a:spcAft>
                <a:spcPts val="0"/>
              </a:spcAft>
              <a:buClr>
                <a:srgbClr val="FFC000"/>
              </a:buClr>
              <a:buSzPts val="2200"/>
              <a:buFont typeface="Noto Sans Symbols"/>
              <a:buChar char="●"/>
              <a:tabLst/>
              <a:defRPr/>
            </a:pP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更多課後學習資源請詳閱本校「遠距教學專區」（</a:t>
            </a:r>
            <a:r>
              <a:rPr kumimoji="0" lang="en-US" altLang="zh-TW"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https://sites.google.com/gm.ntus.edu.tw/2021el/</a:t>
            </a: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b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b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或至「數位學習平台」（</a:t>
            </a:r>
            <a:r>
              <a:rPr kumimoji="0" lang="en-US" altLang="zh-TW"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https://el.ntus.edu.tw/ </a:t>
            </a: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）課後查詢。</a:t>
            </a: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418" name="Google Shape;418;p21"/>
          <p:cNvSpPr/>
          <p:nvPr/>
        </p:nvSpPr>
        <p:spPr>
          <a:xfrm>
            <a:off x="11605192" y="6402770"/>
            <a:ext cx="444294"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14</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CDE3C654-3C92-4403-A2F8-AC98F54563EC}"/>
              </a:ext>
            </a:extLst>
          </p:cNvPr>
          <p:cNvPicPr>
            <a:picLocks noChangeAspect="1"/>
          </p:cNvPicPr>
          <p:nvPr/>
        </p:nvPicPr>
        <p:blipFill>
          <a:blip r:embed="rId3"/>
          <a:stretch>
            <a:fillRect/>
          </a:stretch>
        </p:blipFill>
        <p:spPr>
          <a:xfrm>
            <a:off x="10040470" y="187761"/>
            <a:ext cx="1564721" cy="1586229"/>
          </a:xfrm>
          <a:prstGeom prst="rect">
            <a:avLst/>
          </a:prstGeom>
        </p:spPr>
      </p:pic>
      <p:sp>
        <p:nvSpPr>
          <p:cNvPr id="8" name="Google Shape;151;p4">
            <a:extLst>
              <a:ext uri="{FF2B5EF4-FFF2-40B4-BE49-F238E27FC236}">
                <a16:creationId xmlns:a16="http://schemas.microsoft.com/office/drawing/2014/main" id="{7C27576F-28E9-45FE-8BC7-4664EC4FFE35}"/>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五</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4" name="Google Shape;424;p22"/>
          <p:cNvSpPr txBox="1"/>
          <p:nvPr/>
        </p:nvSpPr>
        <p:spPr>
          <a:xfrm>
            <a:off x="953729" y="1792936"/>
            <a:ext cx="10458221"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  群組通訊電子郵件系統</a:t>
            </a:r>
            <a:r>
              <a:rPr kumimoji="0" lang="en-US" altLang="zh-TW"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a:t>
            </a:r>
            <a:r>
              <a:rPr kumimoji="0" lang="en-US" altLang="zh-TW" sz="2800" b="0" i="0" u="none" strike="noStrike" kern="0" cap="none" spc="0" normalizeH="0" baseline="0" noProof="0" dirty="0">
                <a:ln>
                  <a:noFill/>
                </a:ln>
                <a:solidFill>
                  <a:srgbClr val="000000"/>
                </a:solidFill>
                <a:effectLst/>
                <a:uLnTx/>
                <a:uFillTx/>
                <a:latin typeface="Arial"/>
                <a:ea typeface="Arial"/>
                <a:cs typeface="Arial"/>
                <a:sym typeface="Arial"/>
              </a:rPr>
              <a:t> C</a:t>
            </a:r>
            <a:r>
              <a:rPr kumimoji="0" lang="zh-TW" altLang="en-US" sz="2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zh-TW" sz="2800" b="0" i="0" u="none" strike="noStrike" kern="0" cap="none" spc="0" normalizeH="0" baseline="0" noProof="0" dirty="0">
                <a:ln>
                  <a:noFill/>
                </a:ln>
                <a:solidFill>
                  <a:srgbClr val="000000"/>
                </a:solidFill>
                <a:effectLst/>
                <a:uLnTx/>
                <a:uFillTx/>
                <a:latin typeface="Arial"/>
                <a:ea typeface="Arial"/>
                <a:cs typeface="Arial"/>
                <a:sym typeface="Arial"/>
              </a:rPr>
              <a:t>C</a:t>
            </a:r>
            <a:r>
              <a:rPr kumimoji="0" lang="zh-TW" altLang="en-US" sz="2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zh-TW" sz="2800" b="0" i="0" u="none" strike="noStrike" kern="0" cap="none" spc="0" normalizeH="0" baseline="0" noProof="0" dirty="0">
                <a:ln>
                  <a:noFill/>
                </a:ln>
                <a:solidFill>
                  <a:srgbClr val="000000"/>
                </a:solidFill>
                <a:effectLst/>
                <a:uLnTx/>
                <a:uFillTx/>
                <a:latin typeface="Arial"/>
                <a:ea typeface="Arial"/>
                <a:cs typeface="Arial"/>
                <a:sym typeface="Arial"/>
              </a:rPr>
              <a:t>mail </a:t>
            </a: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（公務信箱）</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26" name="Google Shape;426;p22"/>
          <p:cNvSpPr txBox="1"/>
          <p:nvPr/>
        </p:nvSpPr>
        <p:spPr>
          <a:xfrm>
            <a:off x="1273061" y="2719048"/>
            <a:ext cx="9639582" cy="1217692"/>
          </a:xfrm>
          <a:prstGeom prst="rect">
            <a:avLst/>
          </a:prstGeom>
          <a:noFill/>
          <a:ln>
            <a:noFill/>
          </a:ln>
        </p:spPr>
        <p:txBody>
          <a:bodyPr spcFirstLastPara="1" wrap="square" lIns="91425" tIns="45700" rIns="91425" bIns="45700" anchor="t" anchorCtr="0">
            <a:noAutofit/>
          </a:bodyPr>
          <a:lstStyle/>
          <a:p>
            <a:pPr marL="182880" marR="0" lvl="0" indent="-182880" algn="l" defTabSz="914400" rtl="0" eaLnBrk="1" fontAlgn="auto" latinLnBrk="0" hangingPunct="1">
              <a:lnSpc>
                <a:spcPct val="90000"/>
              </a:lnSpc>
              <a:spcBef>
                <a:spcPts val="0"/>
              </a:spcBef>
              <a:spcAft>
                <a:spcPts val="0"/>
              </a:spcAft>
              <a:buClr>
                <a:srgbClr val="FFC000"/>
              </a:buClr>
              <a:buSzPct val="142856"/>
              <a:buFont typeface="Noto Sans Symbols"/>
              <a:buChar char="●"/>
              <a:tabLst/>
              <a:defRPr/>
            </a:pPr>
            <a:r>
              <a:rPr lang="zh-TW" altLang="en-US" sz="2400" dirty="0">
                <a:latin typeface="Microsoft JhengHei"/>
                <a:ea typeface="Microsoft JhengHei"/>
                <a:sym typeface="Microsoft JhengHei"/>
              </a:rPr>
              <a:t>全校教職員工使用。</a:t>
            </a:r>
            <a:endParaRPr sz="2400" dirty="0">
              <a:latin typeface="Microsoft JhengHei"/>
              <a:ea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ct val="142856"/>
              <a:buFont typeface="Noto Sans Symbols"/>
              <a:buChar char="●"/>
              <a:tabLst/>
              <a:defRPr/>
            </a:pPr>
            <a:r>
              <a:rPr lang="zh-TW" altLang="en-US" sz="2400" dirty="0">
                <a:latin typeface="Microsoft JhengHei"/>
                <a:ea typeface="Microsoft JhengHei"/>
                <a:sym typeface="Microsoft JhengHei"/>
              </a:rPr>
              <a:t>本校群組通訊電子郵件系統除基本的電子郵件收發功能外，並具有群組通訊錄、廣告信過濾及備份信箱等功能。 </a:t>
            </a:r>
            <a:endParaRPr sz="2400" dirty="0">
              <a:latin typeface="Microsoft JhengHei"/>
              <a:ea typeface="Microsoft JhengHei"/>
              <a:sym typeface="Microsoft JhengHei"/>
            </a:endParaRPr>
          </a:p>
        </p:txBody>
      </p:sp>
      <p:sp>
        <p:nvSpPr>
          <p:cNvPr id="428" name="Google Shape;428;p22"/>
          <p:cNvSpPr/>
          <p:nvPr/>
        </p:nvSpPr>
        <p:spPr>
          <a:xfrm>
            <a:off x="11625449" y="6402775"/>
            <a:ext cx="4692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15</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DA2E4DDA-CF00-4D64-929F-DD8FE1D6C7FB}"/>
              </a:ext>
            </a:extLst>
          </p:cNvPr>
          <p:cNvPicPr>
            <a:picLocks noChangeAspect="1"/>
          </p:cNvPicPr>
          <p:nvPr/>
        </p:nvPicPr>
        <p:blipFill>
          <a:blip r:embed="rId3"/>
          <a:stretch>
            <a:fillRect/>
          </a:stretch>
        </p:blipFill>
        <p:spPr>
          <a:xfrm>
            <a:off x="1218228" y="4301865"/>
            <a:ext cx="9544448" cy="2120989"/>
          </a:xfrm>
          <a:prstGeom prst="rect">
            <a:avLst/>
          </a:prstGeom>
        </p:spPr>
      </p:pic>
      <p:sp>
        <p:nvSpPr>
          <p:cNvPr id="7" name="Google Shape;151;p4">
            <a:extLst>
              <a:ext uri="{FF2B5EF4-FFF2-40B4-BE49-F238E27FC236}">
                <a16:creationId xmlns:a16="http://schemas.microsoft.com/office/drawing/2014/main" id="{3427F3AB-292A-44A0-897E-0DDD853BC926}"/>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六</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5" name="Google Shape;435;p23"/>
          <p:cNvSpPr txBox="1"/>
          <p:nvPr/>
        </p:nvSpPr>
        <p:spPr>
          <a:xfrm>
            <a:off x="1155923" y="1763439"/>
            <a:ext cx="10633985"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en-US" altLang="zh-TW"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GOOGLE WORKSPACE FOR EDUCATION</a:t>
            </a:r>
            <a:r>
              <a:rPr kumimoji="0" lang="zh-TW" altLang="en-US" sz="28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服務</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436" name="Google Shape;436;p23"/>
          <p:cNvSpPr txBox="1"/>
          <p:nvPr/>
        </p:nvSpPr>
        <p:spPr>
          <a:xfrm>
            <a:off x="1038459" y="2557641"/>
            <a:ext cx="10586989" cy="4240450"/>
          </a:xfrm>
          <a:prstGeom prst="rect">
            <a:avLst/>
          </a:prstGeom>
          <a:noFill/>
          <a:ln>
            <a:noFill/>
          </a:ln>
        </p:spPr>
        <p:txBody>
          <a:bodyPr spcFirstLastPara="1" wrap="square" lIns="91425" tIns="45700" rIns="91425" bIns="45700" anchor="t" anchorCtr="0">
            <a:normAutofit/>
          </a:bodyPr>
          <a:lstStyle/>
          <a:p>
            <a:pPr marL="182880" marR="0" lvl="0" indent="-182880" algn="l" defTabSz="914400" rtl="0" eaLnBrk="1" fontAlgn="auto" latinLnBrk="0" hangingPunct="1">
              <a:lnSpc>
                <a:spcPct val="90000"/>
              </a:lnSpc>
              <a:spcBef>
                <a:spcPts val="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全校教職員工生皆可使用。</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提供</a:t>
            </a:r>
            <a:r>
              <a:rPr kumimoji="0" lang="en-US" altLang="zh-TW"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Gmail</a:t>
            </a: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、雲端硬碟、</a:t>
            </a:r>
            <a:r>
              <a:rPr kumimoji="0" lang="en-US" altLang="zh-TW"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Google Meet</a:t>
            </a:r>
            <a:r>
              <a:rPr kumimoji="0" lang="zh-TW" altLang="en-US"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、日曆、協作平台等功能服務。</a:t>
            </a:r>
            <a:endParaRPr kumimoji="0" sz="24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相關最新資訊，請詳圖書資訊處→學習科技組→</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Google Workspace</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服務說明</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200"/>
              </a:spcBef>
              <a:spcAft>
                <a:spcPts val="0"/>
              </a:spcAft>
              <a:buClr>
                <a:srgbClr val="FFC000"/>
              </a:buClr>
              <a:buSzPts val="2200"/>
              <a:buFont typeface="Noto Sans Symbols"/>
              <a:buNone/>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  </a:t>
            </a:r>
            <a:r>
              <a:rPr kumimoji="0" lang="en-US" altLang="zh-TW" sz="2200" b="0" i="0" u="sng" strike="noStrike" kern="0" cap="none" spc="0" normalizeH="0" baseline="0" noProof="0" dirty="0">
                <a:ln>
                  <a:noFill/>
                </a:ln>
                <a:solidFill>
                  <a:srgbClr val="0033CC"/>
                </a:solidFill>
                <a:effectLst/>
                <a:uLnTx/>
                <a:uFillTx/>
                <a:latin typeface="Microsoft JhengHei"/>
                <a:ea typeface="Microsoft JhengHei"/>
                <a:cs typeface="Microsoft JhengHei"/>
                <a:sym typeface="Microsoft JhengHei"/>
                <a:hlinkClick r:id="rId3">
                  <a:extLst>
                    <a:ext uri="{A12FA001-AC4F-418D-AE19-62706E023703}">
                      <ahyp:hlinkClr xmlns:ahyp="http://schemas.microsoft.com/office/drawing/2018/hyperlinkcolor" val="tx"/>
                    </a:ext>
                  </a:extLst>
                </a:hlinkClick>
              </a:rPr>
              <a:t>https://lis.ntus.edu.tw/index.php?code=list&amp;ids=369</a:t>
            </a:r>
            <a:br>
              <a:rPr kumimoji="0" lang="zh-TW" altLang="en-US"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br>
            <a:endParaRPr kumimoji="0"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438" name="Google Shape;438;p23"/>
          <p:cNvSpPr/>
          <p:nvPr/>
        </p:nvSpPr>
        <p:spPr>
          <a:xfrm>
            <a:off x="11625448" y="6402775"/>
            <a:ext cx="566400" cy="3693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16</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2" name="圖片 1">
            <a:extLst>
              <a:ext uri="{FF2B5EF4-FFF2-40B4-BE49-F238E27FC236}">
                <a16:creationId xmlns:a16="http://schemas.microsoft.com/office/drawing/2014/main" id="{1772DDA2-1729-43E8-BA46-893E0129C096}"/>
              </a:ext>
            </a:extLst>
          </p:cNvPr>
          <p:cNvPicPr>
            <a:picLocks noChangeAspect="1"/>
          </p:cNvPicPr>
          <p:nvPr/>
        </p:nvPicPr>
        <p:blipFill>
          <a:blip r:embed="rId4"/>
          <a:stretch>
            <a:fillRect/>
          </a:stretch>
        </p:blipFill>
        <p:spPr>
          <a:xfrm>
            <a:off x="1155923" y="4575707"/>
            <a:ext cx="9583743" cy="1152244"/>
          </a:xfrm>
          <a:prstGeom prst="rect">
            <a:avLst/>
          </a:prstGeom>
        </p:spPr>
      </p:pic>
      <p:pic>
        <p:nvPicPr>
          <p:cNvPr id="4" name="圖片 3">
            <a:extLst>
              <a:ext uri="{FF2B5EF4-FFF2-40B4-BE49-F238E27FC236}">
                <a16:creationId xmlns:a16="http://schemas.microsoft.com/office/drawing/2014/main" id="{5DA6357B-1B07-4709-811F-84B523614710}"/>
              </a:ext>
            </a:extLst>
          </p:cNvPr>
          <p:cNvPicPr>
            <a:picLocks noChangeAspect="1"/>
          </p:cNvPicPr>
          <p:nvPr/>
        </p:nvPicPr>
        <p:blipFill>
          <a:blip r:embed="rId5"/>
          <a:stretch>
            <a:fillRect/>
          </a:stretch>
        </p:blipFill>
        <p:spPr>
          <a:xfrm flipV="1">
            <a:off x="10040400" y="187200"/>
            <a:ext cx="1587600" cy="1587600"/>
          </a:xfrm>
          <a:prstGeom prst="rect">
            <a:avLst/>
          </a:prstGeom>
        </p:spPr>
      </p:pic>
      <p:sp>
        <p:nvSpPr>
          <p:cNvPr id="8" name="Google Shape;151;p4">
            <a:extLst>
              <a:ext uri="{FF2B5EF4-FFF2-40B4-BE49-F238E27FC236}">
                <a16:creationId xmlns:a16="http://schemas.microsoft.com/office/drawing/2014/main" id="{0967E0DD-9E0C-4CDD-8800-B1163D567866}"/>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七</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5" name="Google Shape;445;p24"/>
          <p:cNvSpPr txBox="1"/>
          <p:nvPr/>
        </p:nvSpPr>
        <p:spPr>
          <a:xfrm>
            <a:off x="1179025" y="1753607"/>
            <a:ext cx="10633985" cy="794202"/>
          </a:xfrm>
          <a:prstGeom prst="rect">
            <a:avLst/>
          </a:prstGeom>
          <a:no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85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a:t>
            </a:r>
            <a:r>
              <a:rPr kumimoji="0" lang="en-US" altLang="zh-TW"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OFFICE 365</a:t>
            </a:r>
            <a:r>
              <a:rPr kumimoji="0" lang="zh-TW" altLang="en-US" sz="28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服務</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46" name="Google Shape;446;p24"/>
          <p:cNvSpPr txBox="1"/>
          <p:nvPr/>
        </p:nvSpPr>
        <p:spPr>
          <a:xfrm>
            <a:off x="1130074" y="2460877"/>
            <a:ext cx="10919412" cy="3827011"/>
          </a:xfrm>
          <a:prstGeom prst="rect">
            <a:avLst/>
          </a:prstGeom>
          <a:noFill/>
          <a:ln>
            <a:noFill/>
          </a:ln>
        </p:spPr>
        <p:txBody>
          <a:bodyPr spcFirstLastPara="1" wrap="square" lIns="91425" tIns="45700" rIns="91425" bIns="45700" anchor="t" anchorCtr="0">
            <a:normAutofit/>
          </a:bodyPr>
          <a:lstStyle/>
          <a:p>
            <a:pPr marL="182880" marR="0" lvl="0" indent="-182880" algn="l" defTabSz="914400" rtl="0" eaLnBrk="1" fontAlgn="auto" latinLnBrk="0" hangingPunct="1">
              <a:lnSpc>
                <a:spcPct val="90000"/>
              </a:lnSpc>
              <a:spcBef>
                <a:spcPts val="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本校在職在校之教職員生皆可使用。</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提供</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mail</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、雲端硬碟、</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teams</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、線上</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office</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等功能服務；</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114</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學年度起提供地端版</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M365</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及教職員</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teams</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進階功能。</a:t>
            </a:r>
            <a:endPar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更多研習課程：可至本校數位學習平台→教職員工教育訓練→微軟</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M365</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服務研習</a:t>
            </a:r>
          </a:p>
          <a:p>
            <a:pPr marL="182880" marR="0" lvl="0" indent="-182880" algn="l" defTabSz="914400" rtl="0" eaLnBrk="1" fontAlgn="auto" latinLnBrk="0" hangingPunct="1">
              <a:lnSpc>
                <a:spcPct val="90000"/>
              </a:lnSpc>
              <a:spcBef>
                <a:spcPts val="1400"/>
              </a:spcBef>
              <a:spcAft>
                <a:spcPts val="0"/>
              </a:spcAft>
              <a:buClr>
                <a:srgbClr val="FFC000"/>
              </a:buClr>
              <a:buSzPts val="2200"/>
              <a:buFont typeface="Noto Sans Symbols"/>
              <a:buChar char="●"/>
              <a:tabLst/>
              <a:defRPr/>
            </a:pP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更多資訊，請詳圖書資訊處→學習科技組→校園授權軟體→微軟</a:t>
            </a:r>
            <a:r>
              <a:rPr kumimoji="0" lang="en-US" altLang="zh-TW"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M365</a:t>
            </a:r>
            <a:r>
              <a:rPr kumimoji="0" lang="zh-TW" altLang="en-US"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服務</a:t>
            </a:r>
            <a:endParaRPr kumimoji="0" sz="22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90000"/>
              </a:lnSpc>
              <a:spcBef>
                <a:spcPts val="200"/>
              </a:spcBef>
              <a:spcAft>
                <a:spcPts val="0"/>
              </a:spcAft>
              <a:buClr>
                <a:srgbClr val="FFC000"/>
              </a:buClr>
              <a:buSzPts val="2000"/>
              <a:buFont typeface="Noto Sans Symbols"/>
              <a:buNone/>
              <a:tabLst/>
              <a:defRPr/>
            </a:pPr>
            <a:r>
              <a:rPr kumimoji="0" lang="en-US" altLang="zh-TW" sz="1800" b="0" i="0" u="sng" strike="noStrike" kern="0" cap="none" spc="0" normalizeH="0" baseline="0" noProof="0" dirty="0">
                <a:ln>
                  <a:noFill/>
                </a:ln>
                <a:solidFill>
                  <a:srgbClr val="0033CC"/>
                </a:solidFill>
                <a:effectLst/>
                <a:uLnTx/>
                <a:uFillTx/>
                <a:latin typeface="Microsoft JhengHei"/>
                <a:ea typeface="Microsoft JhengHei"/>
                <a:cs typeface="Microsoft JhengHei"/>
                <a:sym typeface="Microsoft JhengHei"/>
                <a:hlinkClick r:id="rId3">
                  <a:extLst>
                    <a:ext uri="{A12FA001-AC4F-418D-AE19-62706E023703}">
                      <ahyp:hlinkClr xmlns:ahyp="http://schemas.microsoft.com/office/drawing/2018/hyperlinkcolor" val="tx"/>
                    </a:ext>
                  </a:extLst>
                </a:hlinkClick>
              </a:rPr>
              <a:t>https://lis.ntus.edu.tw/index.php?code=list&amp;flag=detail&amp;ids=1546&amp;article_id=26926 </a:t>
            </a:r>
            <a:br>
              <a:rPr kumimoji="0" lang="zh-TW" altLang="en-US" sz="2200" b="1" i="0" u="sng"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hlinkClick r:id="rId3">
                  <a:extLst>
                    <a:ext uri="{A12FA001-AC4F-418D-AE19-62706E023703}">
                      <ahyp:hlinkClr xmlns:ahyp="http://schemas.microsoft.com/office/drawing/2018/hyperlinkcolor" val="tx"/>
                    </a:ext>
                  </a:extLst>
                </a:hlinkClick>
              </a:rPr>
            </a:br>
            <a:br>
              <a:rPr kumimoji="0" lang="zh-TW" altLang="en-US" sz="2200" b="1" i="0" u="sng"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br>
            <a:endParaRPr kumimoji="0" sz="22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448" name="Google Shape;448;p24"/>
          <p:cNvSpPr/>
          <p:nvPr/>
        </p:nvSpPr>
        <p:spPr>
          <a:xfrm>
            <a:off x="11605192" y="6402770"/>
            <a:ext cx="444294"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t>17</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 name="圖片 2">
            <a:extLst>
              <a:ext uri="{FF2B5EF4-FFF2-40B4-BE49-F238E27FC236}">
                <a16:creationId xmlns:a16="http://schemas.microsoft.com/office/drawing/2014/main" id="{00935EA7-9491-4BB3-BFCE-6426B46153F4}"/>
              </a:ext>
            </a:extLst>
          </p:cNvPr>
          <p:cNvPicPr>
            <a:picLocks noChangeAspect="1"/>
          </p:cNvPicPr>
          <p:nvPr/>
        </p:nvPicPr>
        <p:blipFill>
          <a:blip r:embed="rId4"/>
          <a:stretch>
            <a:fillRect/>
          </a:stretch>
        </p:blipFill>
        <p:spPr>
          <a:xfrm>
            <a:off x="1130074" y="5094669"/>
            <a:ext cx="10571380" cy="1152244"/>
          </a:xfrm>
          <a:prstGeom prst="rect">
            <a:avLst/>
          </a:prstGeom>
        </p:spPr>
      </p:pic>
      <p:pic>
        <p:nvPicPr>
          <p:cNvPr id="6" name="圖片 5">
            <a:extLst>
              <a:ext uri="{FF2B5EF4-FFF2-40B4-BE49-F238E27FC236}">
                <a16:creationId xmlns:a16="http://schemas.microsoft.com/office/drawing/2014/main" id="{B6BCD670-443C-4638-AE69-D3305047B5F5}"/>
              </a:ext>
            </a:extLst>
          </p:cNvPr>
          <p:cNvPicPr>
            <a:picLocks noChangeAspect="1"/>
          </p:cNvPicPr>
          <p:nvPr/>
        </p:nvPicPr>
        <p:blipFill>
          <a:blip r:embed="rId5"/>
          <a:stretch>
            <a:fillRect/>
          </a:stretch>
        </p:blipFill>
        <p:spPr>
          <a:xfrm>
            <a:off x="8770771" y="254984"/>
            <a:ext cx="2930683" cy="1564177"/>
          </a:xfrm>
          <a:prstGeom prst="rect">
            <a:avLst/>
          </a:prstGeom>
        </p:spPr>
      </p:pic>
      <p:sp>
        <p:nvSpPr>
          <p:cNvPr id="8" name="Google Shape;151;p4">
            <a:extLst>
              <a:ext uri="{FF2B5EF4-FFF2-40B4-BE49-F238E27FC236}">
                <a16:creationId xmlns:a16="http://schemas.microsoft.com/office/drawing/2014/main" id="{665CA004-35BA-423A-8129-6D9DEAE640C7}"/>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學習科技組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八</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8" name="Google Shape;208;p9"/>
          <p:cNvSpPr/>
          <p:nvPr/>
        </p:nvSpPr>
        <p:spPr>
          <a:xfrm>
            <a:off x="366944" y="1875577"/>
            <a:ext cx="2339102" cy="46166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a:ln>
                  <a:noFill/>
                </a:ln>
                <a:solidFill>
                  <a:srgbClr val="000000"/>
                </a:solidFill>
                <a:effectLst/>
                <a:uLnTx/>
                <a:uFillTx/>
                <a:latin typeface="Arial"/>
                <a:ea typeface="Arial"/>
                <a:cs typeface="Arial"/>
                <a:sym typeface="Arial"/>
              </a:rPr>
              <a:t>新一代校務系統</a:t>
            </a:r>
            <a:endParaRPr kumimoji="0" sz="2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09" name="Google Shape;209;p9"/>
          <p:cNvSpPr/>
          <p:nvPr/>
        </p:nvSpPr>
        <p:spPr>
          <a:xfrm>
            <a:off x="9398785" y="4564106"/>
            <a:ext cx="1826141" cy="3385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6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教育訓練資料網址</a:t>
            </a:r>
            <a:endParaRPr kumimoji="0" sz="1600" b="0"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210" name="Google Shape;210;p9"/>
          <p:cNvSpPr txBox="1"/>
          <p:nvPr/>
        </p:nvSpPr>
        <p:spPr>
          <a:xfrm>
            <a:off x="371690" y="2398797"/>
            <a:ext cx="7778881" cy="4336300"/>
          </a:xfrm>
          <a:prstGeom prst="rect">
            <a:avLst/>
          </a:prstGeom>
          <a:noFill/>
          <a:ln>
            <a:noFill/>
          </a:ln>
        </p:spPr>
        <p:txBody>
          <a:bodyPr spcFirstLastPara="1" wrap="square" lIns="91425" tIns="45700" rIns="91425" bIns="45700" anchor="t" anchorCtr="0">
            <a:noAutofit/>
          </a:bodyPr>
          <a:lstStyle/>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「新一代校務系統」</a:t>
            </a:r>
            <a:endParaRPr kumimoji="0" sz="2000" b="0" i="0" u="none" strike="noStrike" kern="0" cap="none" spc="0" normalizeH="0" baseline="0" noProof="0" dirty="0">
              <a:ln>
                <a:noFill/>
              </a:ln>
              <a:solidFill>
                <a:srgbClr val="000000"/>
              </a:solidFill>
              <a:effectLst/>
              <a:uLnTx/>
              <a:uFillTx/>
              <a:latin typeface="Arial"/>
              <a:ea typeface="Arial"/>
              <a:cs typeface="Arial"/>
              <a:sym typeface="Arial"/>
            </a:endParaRPr>
          </a:p>
          <a:p>
            <a:pPr marL="685800" lvl="1" indent="-228600">
              <a:lnSpc>
                <a:spcPct val="170000"/>
              </a:lnSpc>
              <a:buSzPts val="2000"/>
              <a:buFont typeface="Noto Sans Symbols"/>
              <a:buChar char="⮚"/>
              <a:defRPr/>
            </a:pP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請先於「校園入口網」</a:t>
            </a:r>
            <a:r>
              <a:rPr lang="en-US" altLang="zh-TW" sz="2000" u="sng" dirty="0">
                <a:solidFill>
                  <a:srgbClr val="0070C0"/>
                </a:solidFill>
                <a:hlinkClick r:id="rId3">
                  <a:extLst>
                    <a:ext uri="{A12FA001-AC4F-418D-AE19-62706E023703}">
                      <ahyp:hlinkClr xmlns:ahyp="http://schemas.microsoft.com/office/drawing/2018/hyperlinkcolor" val="tx"/>
                    </a:ext>
                  </a:extLst>
                </a:hlinkClick>
              </a:rPr>
              <a:t>https://portal.ntus.edu.tw/</a:t>
            </a: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登入</a:t>
            </a:r>
            <a:endParaRPr kumimoji="0" lang="en-US" altLang="zh-TW" sz="2000" b="0" i="0" u="none" strike="noStrike" kern="0" cap="none" spc="0" normalizeH="0" baseline="0" noProof="0" dirty="0">
              <a:ln>
                <a:noFill/>
              </a:ln>
              <a:solidFill>
                <a:srgbClr val="000000"/>
              </a:solidFill>
              <a:effectLst/>
              <a:uLnTx/>
              <a:uFillTx/>
              <a:latin typeface="Arial"/>
              <a:ea typeface="Arial"/>
              <a:cs typeface="Arial"/>
              <a:sym typeface="Arial"/>
            </a:endParaRPr>
          </a:p>
          <a:p>
            <a:pPr marL="685800" lvl="1" indent="-228600">
              <a:lnSpc>
                <a:spcPct val="170000"/>
              </a:lnSpc>
              <a:buSzPts val="2000"/>
              <a:buFont typeface="Noto Sans Symbols"/>
              <a:buChar char="⮚"/>
              <a:defRPr/>
            </a:pP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登入後，請自「應用系統</a:t>
            </a:r>
            <a:r>
              <a:rPr kumimoji="0" lang="en-US" altLang="zh-TW" sz="20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常用系統」中，點選「新一代校務</a:t>
            </a:r>
            <a:endParaRPr kumimoji="0" lang="en-US" altLang="zh-TW" sz="20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1" indent="0" algn="l" defTabSz="914400" rtl="0" eaLnBrk="1" fontAlgn="auto" latinLnBrk="0" hangingPunct="1">
              <a:lnSpc>
                <a:spcPct val="170000"/>
              </a:lnSpc>
              <a:spcBef>
                <a:spcPts val="0"/>
              </a:spcBef>
              <a:spcAft>
                <a:spcPts val="0"/>
              </a:spcAft>
              <a:buClr>
                <a:srgbClr val="000000"/>
              </a:buClr>
              <a:buSzPts val="2000"/>
              <a:buFont typeface="Arial"/>
              <a:buNone/>
              <a:tabLst/>
              <a:defRPr/>
            </a:pPr>
            <a:r>
              <a:rPr kumimoji="0" lang="zh-TW" altLang="en-US" sz="2000" b="0" i="0" u="none" strike="noStrike" kern="0" cap="none" spc="0" normalizeH="0" baseline="0" noProof="0" dirty="0">
                <a:ln>
                  <a:noFill/>
                </a:ln>
                <a:solidFill>
                  <a:srgbClr val="000000"/>
                </a:solidFill>
                <a:effectLst/>
                <a:uLnTx/>
                <a:uFillTx/>
                <a:latin typeface="Arial"/>
                <a:cs typeface="Arial"/>
                <a:sym typeface="Arial"/>
              </a:rPr>
              <a:t>   </a:t>
            </a: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資訊系統」</a:t>
            </a:r>
            <a:endParaRPr kumimoji="0" sz="2000" b="0" i="0" u="none" strike="noStrike" kern="0" cap="none" spc="0" normalizeH="0" baseline="0" noProof="0" dirty="0">
              <a:ln>
                <a:noFill/>
              </a:ln>
              <a:solidFill>
                <a:srgbClr val="000000"/>
              </a:solidFill>
              <a:effectLst/>
              <a:uLnTx/>
              <a:uFillTx/>
              <a:latin typeface="Arial"/>
              <a:ea typeface="Arial"/>
              <a:cs typeface="Arial"/>
              <a:sym typeface="Aria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Arial"/>
                <a:ea typeface="Arial"/>
                <a:cs typeface="Arial"/>
                <a:sym typeface="Arial"/>
              </a:rPr>
              <a:t>教育訓練資料網址：</a:t>
            </a:r>
            <a:r>
              <a:rPr kumimoji="0" lang="en-US" altLang="zh-TW" sz="1800" b="0" i="0" u="none" strike="noStrike" kern="0" cap="none" spc="0" normalizeH="0" baseline="0" noProof="0" dirty="0">
                <a:ln>
                  <a:noFill/>
                </a:ln>
                <a:solidFill>
                  <a:srgbClr val="000000"/>
                </a:solidFill>
                <a:effectLst/>
                <a:uLnTx/>
                <a:uFillTx/>
                <a:latin typeface="Arial"/>
                <a:cs typeface="Arial"/>
                <a:sym typeface="Arial"/>
                <a:hlinkClick r:id="rId4"/>
              </a:rPr>
              <a:t>https://drive.google.com/drive/folders/1WBP04soYt87IqfD7nQMkcPuufhh1zC3J</a:t>
            </a:r>
            <a:endParaRPr kumimoji="0" lang="en-US" altLang="zh-TW" sz="1800" b="0" i="0" u="none" strike="noStrike" kern="0" cap="none" spc="0" normalizeH="0" baseline="0" noProof="0" dirty="0">
              <a:ln>
                <a:noFill/>
              </a:ln>
              <a:solidFill>
                <a:srgbClr val="000000"/>
              </a:solidFill>
              <a:effectLst/>
              <a:uLnTx/>
              <a:uFillTx/>
              <a:latin typeface="Arial"/>
              <a:cs typeface="Arial"/>
              <a:sym typeface="Arial"/>
            </a:endParaRPr>
          </a:p>
          <a:p>
            <a:pPr marL="685800" lvl="1" indent="-228600">
              <a:lnSpc>
                <a:spcPct val="170000"/>
              </a:lnSpc>
              <a:buSzPts val="2000"/>
              <a:buFont typeface="Noto Sans Symbols"/>
              <a:buChar char="⮚"/>
              <a:defRPr/>
            </a:pPr>
            <a:r>
              <a:rPr lang="zh-TW" altLang="en-US" sz="2000" dirty="0"/>
              <a:t>可掃描</a:t>
            </a:r>
            <a:r>
              <a:rPr kumimoji="0" lang="en-US" altLang="zh-TW" sz="20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QR-Code</a:t>
            </a:r>
            <a:r>
              <a:rPr lang="zh-TW" altLang="en-US" sz="2000" dirty="0"/>
              <a:t>進入雲端</a:t>
            </a:r>
            <a:endParaRPr lang="en-US" altLang="zh-TW" sz="2000" dirty="0"/>
          </a:p>
          <a:p>
            <a:pPr marL="457200" lvl="1">
              <a:lnSpc>
                <a:spcPct val="170000"/>
              </a:lnSpc>
              <a:buSzPts val="2000"/>
              <a:defRPr/>
            </a:pPr>
            <a:r>
              <a:rPr lang="zh-TW" altLang="en-US" sz="2000" dirty="0"/>
              <a:t>   查看操作手冊 </a:t>
            </a:r>
            <a:r>
              <a:rPr lang="en-US" altLang="zh-TW" sz="2000" dirty="0"/>
              <a:t>(</a:t>
            </a:r>
            <a:r>
              <a:rPr lang="zh-TW" altLang="en-US" sz="2000" dirty="0"/>
              <a:t>需登入本校</a:t>
            </a:r>
            <a:r>
              <a:rPr lang="en-US" altLang="zh-TW" sz="2000" dirty="0"/>
              <a:t>Google</a:t>
            </a:r>
            <a:r>
              <a:rPr lang="zh-TW" altLang="en-US" sz="2000" dirty="0"/>
              <a:t>帳號</a:t>
            </a:r>
            <a:r>
              <a:rPr lang="en-US" altLang="zh-TW" sz="2000" dirty="0"/>
              <a:t>)</a:t>
            </a:r>
            <a:r>
              <a:rPr lang="zh-TW" altLang="en-US" sz="2000" dirty="0"/>
              <a:t>                                           </a:t>
            </a:r>
            <a:endParaRPr sz="2000" dirty="0"/>
          </a:p>
        </p:txBody>
      </p:sp>
      <p:sp>
        <p:nvSpPr>
          <p:cNvPr id="211" name="Google Shape;211;p9"/>
          <p:cNvSpPr/>
          <p:nvPr/>
        </p:nvSpPr>
        <p:spPr>
          <a:xfrm>
            <a:off x="5725073" y="6520705"/>
            <a:ext cx="1826100" cy="3387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教育訓練資料網址</a:t>
            </a:r>
            <a:endParaRPr kumimoji="0"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pic>
        <p:nvPicPr>
          <p:cNvPr id="212" name="Google Shape;212;p9"/>
          <p:cNvPicPr preferRelativeResize="0"/>
          <p:nvPr/>
        </p:nvPicPr>
        <p:blipFill rotWithShape="1">
          <a:blip r:embed="rId5">
            <a:alphaModFix/>
          </a:blip>
          <a:srcRect r="58977"/>
          <a:stretch/>
        </p:blipFill>
        <p:spPr>
          <a:xfrm>
            <a:off x="8150571" y="2106409"/>
            <a:ext cx="3757117" cy="4201898"/>
          </a:xfrm>
          <a:prstGeom prst="rect">
            <a:avLst/>
          </a:prstGeom>
          <a:noFill/>
          <a:ln>
            <a:noFill/>
          </a:ln>
        </p:spPr>
      </p:pic>
      <p:sp>
        <p:nvSpPr>
          <p:cNvPr id="214" name="Google Shape;214;p9"/>
          <p:cNvSpPr/>
          <p:nvPr/>
        </p:nvSpPr>
        <p:spPr>
          <a:xfrm>
            <a:off x="11625458" y="6402770"/>
            <a:ext cx="483415"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4" name="圖片 3">
            <a:extLst>
              <a:ext uri="{FF2B5EF4-FFF2-40B4-BE49-F238E27FC236}">
                <a16:creationId xmlns:a16="http://schemas.microsoft.com/office/drawing/2014/main" id="{940FE066-4123-49B9-B555-C39B9EDE7A10}"/>
              </a:ext>
            </a:extLst>
          </p:cNvPr>
          <p:cNvPicPr>
            <a:picLocks noChangeAspect="1"/>
          </p:cNvPicPr>
          <p:nvPr/>
        </p:nvPicPr>
        <p:blipFill>
          <a:blip r:embed="rId6"/>
          <a:stretch>
            <a:fillRect/>
          </a:stretch>
        </p:blipFill>
        <p:spPr>
          <a:xfrm>
            <a:off x="6015051" y="5327816"/>
            <a:ext cx="1246144" cy="1246144"/>
          </a:xfrm>
          <a:prstGeom prst="rect">
            <a:avLst/>
          </a:prstGeom>
        </p:spPr>
      </p:pic>
      <p:sp>
        <p:nvSpPr>
          <p:cNvPr id="12" name="Google Shape;151;p4">
            <a:extLst>
              <a:ext uri="{FF2B5EF4-FFF2-40B4-BE49-F238E27FC236}">
                <a16:creationId xmlns:a16="http://schemas.microsoft.com/office/drawing/2014/main" id="{BB509F05-140B-4AB8-AA7A-1ABFAF1099BA}"/>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一</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500"/>
                                  </p:stCondLst>
                                  <p:childTnLst>
                                    <p:set>
                                      <p:cBhvr>
                                        <p:cTn id="6" dur="1" fill="hold">
                                          <p:stCondLst>
                                            <p:cond delay="0"/>
                                          </p:stCondLst>
                                        </p:cTn>
                                        <p:tgtEl>
                                          <p:spTgt spid="209"/>
                                        </p:tgtEl>
                                        <p:attrNameLst>
                                          <p:attrName>style.visibility</p:attrName>
                                        </p:attrNameLst>
                                      </p:cBhvr>
                                      <p:to>
                                        <p:strVal val="visible"/>
                                      </p:to>
                                    </p:set>
                                  </p:childTnLst>
                                </p:cTn>
                              </p:par>
                            </p:childTnLst>
                          </p:cTn>
                        </p:par>
                        <p:par>
                          <p:cTn id="7" fill="hold">
                            <p:stCondLst>
                              <p:cond delay="1"/>
                            </p:stCondLst>
                            <p:childTnLst>
                              <p:par>
                                <p:cTn id="8" presetID="1" presetClass="entr" presetSubtype="0" fill="hold" nodeType="afterEffect">
                                  <p:stCondLst>
                                    <p:cond delay="500"/>
                                  </p:stCondLst>
                                  <p:childTnLst>
                                    <p:set>
                                      <p:cBhvr>
                                        <p:cTn id="9" dur="1" fill="hold">
                                          <p:stCondLst>
                                            <p:cond delay="0"/>
                                          </p:stCondLst>
                                        </p:cTn>
                                        <p:tgtEl>
                                          <p:spTgt spid="2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29" name="Google Shape;229;p10"/>
          <p:cNvSpPr txBox="1"/>
          <p:nvPr/>
        </p:nvSpPr>
        <p:spPr>
          <a:xfrm>
            <a:off x="10386885" y="6397432"/>
            <a:ext cx="946264" cy="365125"/>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br>
            <a: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t>            </a:t>
            </a:r>
            <a:b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br>
            <a: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t>            </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10"/>
          <p:cNvSpPr/>
          <p:nvPr/>
        </p:nvSpPr>
        <p:spPr>
          <a:xfrm>
            <a:off x="11625458" y="6402770"/>
            <a:ext cx="566542"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3" name="Google Shape;208;p9">
            <a:extLst>
              <a:ext uri="{FF2B5EF4-FFF2-40B4-BE49-F238E27FC236}">
                <a16:creationId xmlns:a16="http://schemas.microsoft.com/office/drawing/2014/main" id="{EFACF3D5-EFB3-43CB-8BC1-DF6B9DC6F6E9}"/>
              </a:ext>
            </a:extLst>
          </p:cNvPr>
          <p:cNvSpPr/>
          <p:nvPr/>
        </p:nvSpPr>
        <p:spPr>
          <a:xfrm>
            <a:off x="366944" y="1875577"/>
            <a:ext cx="3150956"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新一代校務系統（續）</a:t>
            </a:r>
            <a:endParaRPr kumimoji="0" sz="2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4" name="Google Shape;210;p9">
            <a:extLst>
              <a:ext uri="{FF2B5EF4-FFF2-40B4-BE49-F238E27FC236}">
                <a16:creationId xmlns:a16="http://schemas.microsoft.com/office/drawing/2014/main" id="{78B78749-6CF5-4550-8DEE-C4EEE59DF10B}"/>
              </a:ext>
            </a:extLst>
          </p:cNvPr>
          <p:cNvSpPr txBox="1"/>
          <p:nvPr/>
        </p:nvSpPr>
        <p:spPr>
          <a:xfrm>
            <a:off x="371691" y="2398797"/>
            <a:ext cx="7165922" cy="4336300"/>
          </a:xfrm>
          <a:prstGeom prst="rect">
            <a:avLst/>
          </a:prstGeom>
          <a:noFill/>
          <a:ln>
            <a:noFill/>
          </a:ln>
        </p:spPr>
        <p:txBody>
          <a:bodyPr spcFirstLastPara="1" wrap="square" lIns="91425" tIns="45700" rIns="91425" bIns="45700" anchor="t" anchorCtr="0">
            <a:noAutofit/>
          </a:bodyPr>
          <a:lstStyle/>
          <a:p>
            <a:pPr marL="228600" lvl="0" indent="-228600">
              <a:lnSpc>
                <a:spcPct val="141666"/>
              </a:lnSpc>
              <a:buSzPts val="2400"/>
              <a:buFont typeface="Noto Sans Symbols"/>
              <a:buChar char="●"/>
              <a:defRPr/>
            </a:pPr>
            <a:r>
              <a:rPr lang="zh-TW" altLang="en-US" sz="2000" dirty="0"/>
              <a:t>教職員到職及離退均需填寫「資訊系統使用權限申請單」，如下</a:t>
            </a:r>
            <a:r>
              <a:rPr lang="en-US" altLang="zh-TW" sz="2000" dirty="0"/>
              <a:t>ISMS</a:t>
            </a:r>
            <a:r>
              <a:rPr lang="zh-TW" altLang="en-US" sz="2000" dirty="0"/>
              <a:t>表單連結：</a:t>
            </a:r>
            <a:endParaRPr lang="en-US" altLang="zh-TW" sz="1800" dirty="0">
              <a:solidFill>
                <a:srgbClr val="0070C0"/>
              </a:solidFill>
            </a:endParaRPr>
          </a:p>
          <a:p>
            <a:pPr marL="685800" lvl="1" indent="-228600">
              <a:lnSpc>
                <a:spcPct val="170000"/>
              </a:lnSpc>
              <a:buSzPts val="2000"/>
              <a:buFont typeface="Noto Sans Symbols"/>
              <a:buChar char="⮚"/>
              <a:defRPr/>
            </a:pPr>
            <a:r>
              <a:rPr lang="en-US" altLang="zh-TW" sz="1800" dirty="0">
                <a:hlinkClick r:id="rId3"/>
              </a:rPr>
              <a:t>https://lis.ntus.edu.tw/index.php?code=list&amp;flag=detail&amp;ids=1043&amp;article_id=14262</a:t>
            </a:r>
            <a:endParaRPr lang="en-US" altLang="zh-TW" sz="1800" dirty="0"/>
          </a:p>
          <a:p>
            <a:pPr marL="228600" indent="-228600">
              <a:lnSpc>
                <a:spcPct val="141666"/>
              </a:lnSpc>
              <a:buSzPts val="2400"/>
              <a:buFont typeface="Noto Sans Symbols"/>
              <a:buChar char="●"/>
              <a:defRPr/>
            </a:pPr>
            <a:r>
              <a:rPr lang="zh-TW" altLang="en-US" sz="2000" dirty="0"/>
              <a:t>在職期間帳號之異動，或系統使用問題，請逕至校務資訊系統填寫「系統需求單」，系統需求單操作說明如下連結：</a:t>
            </a:r>
            <a:endParaRPr lang="en-US" altLang="zh-TW" sz="2000" dirty="0"/>
          </a:p>
          <a:p>
            <a:pPr marL="685800" lvl="1" indent="-228600">
              <a:lnSpc>
                <a:spcPct val="170000"/>
              </a:lnSpc>
              <a:buSzPts val="2000"/>
              <a:buFont typeface="Noto Sans Symbols"/>
              <a:buChar char="⮚"/>
              <a:defRPr/>
            </a:pPr>
            <a:r>
              <a:rPr lang="en-US" altLang="zh-TW" sz="1800" dirty="0">
                <a:solidFill>
                  <a:srgbClr val="0000FF"/>
                </a:solidFill>
                <a:hlinkClick r:id="rId4">
                  <a:extLst>
                    <a:ext uri="{A12FA001-AC4F-418D-AE19-62706E023703}">
                      <ahyp:hlinkClr xmlns:ahyp="http://schemas.microsoft.com/office/drawing/2018/hyperlinkcolor" val="tx"/>
                    </a:ext>
                  </a:extLst>
                </a:hlinkClick>
              </a:rPr>
              <a:t>https://lis.ntus.edu.tw/index.php?code=list&amp;flag=detail&amp;ids=1604&amp;article_id=38375</a:t>
            </a:r>
            <a:endParaRPr lang="en-US" altLang="zh-TW" sz="1800" dirty="0">
              <a:solidFill>
                <a:srgbClr val="0000FF"/>
              </a:solidFil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endParaRPr kumimoji="0" lang="en-US" altLang="zh-TW" sz="2000" b="0" i="0" u="none" strike="noStrike" kern="0" cap="none" spc="0" normalizeH="0" baseline="0" noProof="0" dirty="0">
              <a:ln>
                <a:noFill/>
              </a:ln>
              <a:solidFill>
                <a:srgbClr val="000000"/>
              </a:solidFill>
              <a:effectLst/>
              <a:uLnTx/>
              <a:uFillTx/>
              <a:latin typeface="Arial"/>
              <a:ea typeface="Arial"/>
              <a:cs typeface="Arial"/>
              <a:sym typeface="Arial"/>
            </a:endParaRPr>
          </a:p>
          <a:p>
            <a:pPr lvl="8">
              <a:lnSpc>
                <a:spcPct val="141666"/>
              </a:lnSpc>
              <a:buSzPts val="2400"/>
              <a:defRPr/>
            </a:pPr>
            <a:endParaRPr kumimoji="0" lang="en-US" altLang="zh-TW" sz="20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15" name="Picture 2" descr="QR 碼​影像">
            <a:extLst>
              <a:ext uri="{FF2B5EF4-FFF2-40B4-BE49-F238E27FC236}">
                <a16:creationId xmlns:a16="http://schemas.microsoft.com/office/drawing/2014/main" id="{8D80A916-629A-41B6-8CB1-967B847795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2987" y="2071967"/>
            <a:ext cx="1792942" cy="179294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QR 碼​影像">
            <a:extLst>
              <a:ext uri="{FF2B5EF4-FFF2-40B4-BE49-F238E27FC236}">
                <a16:creationId xmlns:a16="http://schemas.microsoft.com/office/drawing/2014/main" id="{1D181EEB-5D1F-40A9-87D9-DCA88AB7F75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92987" y="4419599"/>
            <a:ext cx="1792942" cy="1792942"/>
          </a:xfrm>
          <a:prstGeom prst="rect">
            <a:avLst/>
          </a:prstGeom>
          <a:noFill/>
          <a:extLst>
            <a:ext uri="{909E8E84-426E-40DD-AFC4-6F175D3DCCD1}">
              <a14:hiddenFill xmlns:a14="http://schemas.microsoft.com/office/drawing/2010/main">
                <a:solidFill>
                  <a:srgbClr val="FFFFFF"/>
                </a:solidFill>
              </a14:hiddenFill>
            </a:ext>
          </a:extLst>
        </p:spPr>
      </p:pic>
      <p:sp>
        <p:nvSpPr>
          <p:cNvPr id="18" name="文字方塊 17">
            <a:extLst>
              <a:ext uri="{FF2B5EF4-FFF2-40B4-BE49-F238E27FC236}">
                <a16:creationId xmlns:a16="http://schemas.microsoft.com/office/drawing/2014/main" id="{84DFFD71-C811-4D4D-880D-9F5CF981D970}"/>
              </a:ext>
            </a:extLst>
          </p:cNvPr>
          <p:cNvSpPr txBox="1"/>
          <p:nvPr/>
        </p:nvSpPr>
        <p:spPr>
          <a:xfrm>
            <a:off x="7806203" y="3864909"/>
            <a:ext cx="3673447" cy="338554"/>
          </a:xfrm>
          <a:prstGeom prst="rect">
            <a:avLst/>
          </a:prstGeom>
          <a:noFill/>
        </p:spPr>
        <p:txBody>
          <a:bodyPr wrap="square">
            <a:spAutoFit/>
          </a:bodyPr>
          <a:lstStyle/>
          <a:p>
            <a:r>
              <a:rPr lang="zh-TW" altLang="en-US" sz="1600" dirty="0"/>
              <a:t>「資訊系統使用權限申請單」下載網頁</a:t>
            </a:r>
          </a:p>
        </p:txBody>
      </p:sp>
      <p:sp>
        <p:nvSpPr>
          <p:cNvPr id="19" name="文字方塊 18">
            <a:extLst>
              <a:ext uri="{FF2B5EF4-FFF2-40B4-BE49-F238E27FC236}">
                <a16:creationId xmlns:a16="http://schemas.microsoft.com/office/drawing/2014/main" id="{B34484A7-60CC-49C2-93D8-4676A1AE64AE}"/>
              </a:ext>
            </a:extLst>
          </p:cNvPr>
          <p:cNvSpPr txBox="1"/>
          <p:nvPr/>
        </p:nvSpPr>
        <p:spPr>
          <a:xfrm>
            <a:off x="8331334" y="6276570"/>
            <a:ext cx="2916247" cy="338554"/>
          </a:xfrm>
          <a:prstGeom prst="rect">
            <a:avLst/>
          </a:prstGeom>
          <a:noFill/>
        </p:spPr>
        <p:txBody>
          <a:bodyPr wrap="square">
            <a:spAutoFit/>
          </a:bodyPr>
          <a:lstStyle/>
          <a:p>
            <a:r>
              <a:rPr lang="zh-TW" altLang="en-US" sz="1600" dirty="0"/>
              <a:t>「系統需求單」操作說明連結</a:t>
            </a:r>
          </a:p>
        </p:txBody>
      </p:sp>
      <p:sp>
        <p:nvSpPr>
          <p:cNvPr id="16" name="Google Shape;151;p4">
            <a:extLst>
              <a:ext uri="{FF2B5EF4-FFF2-40B4-BE49-F238E27FC236}">
                <a16:creationId xmlns:a16="http://schemas.microsoft.com/office/drawing/2014/main" id="{19E2D62D-F277-4DCD-A538-B0E31A193CFC}"/>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二</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0" name="Google Shape;225;p10">
            <a:extLst>
              <a:ext uri="{FF2B5EF4-FFF2-40B4-BE49-F238E27FC236}">
                <a16:creationId xmlns:a16="http://schemas.microsoft.com/office/drawing/2014/main" id="{183E9C25-D798-4AEF-9551-4531F95E4CD5}"/>
              </a:ext>
            </a:extLst>
          </p:cNvPr>
          <p:cNvPicPr preferRelativeResize="0"/>
          <p:nvPr/>
        </p:nvPicPr>
        <p:blipFill rotWithShape="1">
          <a:blip r:embed="rId3">
            <a:alphaModFix/>
          </a:blip>
          <a:srcRect l="2612"/>
          <a:stretch/>
        </p:blipFill>
        <p:spPr>
          <a:xfrm>
            <a:off x="7676133" y="3590204"/>
            <a:ext cx="4202669" cy="2807228"/>
          </a:xfrm>
          <a:prstGeom prst="rect">
            <a:avLst/>
          </a:prstGeom>
          <a:noFill/>
          <a:ln>
            <a:noFill/>
          </a:ln>
        </p:spPr>
      </p:pic>
      <p:sp>
        <p:nvSpPr>
          <p:cNvPr id="243" name="Google Shape;243;p11"/>
          <p:cNvSpPr/>
          <p:nvPr/>
        </p:nvSpPr>
        <p:spPr>
          <a:xfrm>
            <a:off x="11625458" y="6402770"/>
            <a:ext cx="566542"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9" name="Google Shape;220;p10">
            <a:extLst>
              <a:ext uri="{FF2B5EF4-FFF2-40B4-BE49-F238E27FC236}">
                <a16:creationId xmlns:a16="http://schemas.microsoft.com/office/drawing/2014/main" id="{AC562827-DAB6-4883-9352-78EFCD5E6AF9}"/>
              </a:ext>
            </a:extLst>
          </p:cNvPr>
          <p:cNvSpPr txBox="1"/>
          <p:nvPr/>
        </p:nvSpPr>
        <p:spPr>
          <a:xfrm>
            <a:off x="440120" y="1949366"/>
            <a:ext cx="3832583" cy="419980"/>
          </a:xfrm>
          <a:prstGeom prst="rect">
            <a:avLst/>
          </a:prstGeom>
          <a:noFill/>
          <a:ln>
            <a:noFill/>
          </a:ln>
        </p:spPr>
        <p:txBody>
          <a:bodyPr spcFirstLastPara="1" wrap="square" lIns="0" tIns="0" rIns="0" bIns="0" anchor="ctr" anchorCtr="0">
            <a:normAutofit/>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Microsoft JhengHei"/>
              <a:buNone/>
              <a:tabLst/>
              <a:defRPr/>
            </a:pPr>
            <a:r>
              <a:rPr kumimoji="0" lang="zh-TW" altLang="en-US"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rPr>
              <a:t>校園入口網站系統服務</a:t>
            </a:r>
            <a:endParaRPr kumimoji="0" sz="2400" b="1" i="0" u="none" strike="noStrike" kern="0" cap="none" spc="0" normalizeH="0" baseline="0" noProof="0">
              <a:ln>
                <a:noFill/>
              </a:ln>
              <a:solidFill>
                <a:srgbClr val="000000"/>
              </a:solidFill>
              <a:effectLst/>
              <a:uLnTx/>
              <a:uFillTx/>
              <a:latin typeface="Microsoft JhengHei"/>
              <a:ea typeface="Microsoft JhengHei"/>
              <a:cs typeface="Microsoft JhengHei"/>
              <a:sym typeface="Microsoft JhengHei"/>
            </a:endParaRPr>
          </a:p>
        </p:txBody>
      </p:sp>
      <p:sp>
        <p:nvSpPr>
          <p:cNvPr id="10" name="Google Shape;221;p10">
            <a:extLst>
              <a:ext uri="{FF2B5EF4-FFF2-40B4-BE49-F238E27FC236}">
                <a16:creationId xmlns:a16="http://schemas.microsoft.com/office/drawing/2014/main" id="{72CBFB41-0905-48B2-B9CE-1B10DE614505}"/>
              </a:ext>
            </a:extLst>
          </p:cNvPr>
          <p:cNvSpPr txBox="1"/>
          <p:nvPr/>
        </p:nvSpPr>
        <p:spPr>
          <a:xfrm>
            <a:off x="7940780" y="3124522"/>
            <a:ext cx="2031325"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0" i="0" u="none" strike="noStrike" kern="0" cap="none" spc="0" normalizeH="0" baseline="0" noProof="0">
                <a:ln>
                  <a:noFill/>
                </a:ln>
                <a:solidFill>
                  <a:srgbClr val="FF0000"/>
                </a:solidFill>
                <a:effectLst/>
                <a:uLnTx/>
                <a:uFillTx/>
                <a:latin typeface="Arial"/>
                <a:ea typeface="Arial"/>
                <a:cs typeface="Arial"/>
                <a:sym typeface="Arial"/>
              </a:rPr>
              <a:t>忘記密碼怎麼辦？</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1" name="Google Shape;222;p10">
            <a:extLst>
              <a:ext uri="{FF2B5EF4-FFF2-40B4-BE49-F238E27FC236}">
                <a16:creationId xmlns:a16="http://schemas.microsoft.com/office/drawing/2014/main" id="{AFEB5021-30C2-4E0E-A073-7ED56759071F}"/>
              </a:ext>
            </a:extLst>
          </p:cNvPr>
          <p:cNvSpPr/>
          <p:nvPr/>
        </p:nvSpPr>
        <p:spPr>
          <a:xfrm>
            <a:off x="440120" y="2383203"/>
            <a:ext cx="10053024" cy="923330"/>
          </a:xfrm>
          <a:prstGeom prst="rect">
            <a:avLst/>
          </a:prstGeom>
          <a:noFill/>
          <a:ln>
            <a:noFill/>
          </a:ln>
        </p:spPr>
        <p:txBody>
          <a:bodyPr spcFirstLastPara="1" wrap="square" lIns="91425" tIns="45700" rIns="91425" bIns="45700" anchor="t" anchorCtr="0">
            <a:spAutoFit/>
          </a:bodyPr>
          <a:lstStyle/>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本校校園入口網服務整合現行的各項資訊服務</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如：數位學習平台、圖書館查詢系統、悠遊卡掛失系統、</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C</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C</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mail</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、電子公文系統等</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，全校教職員工生可利用整合後的單一帳號密碼存取這些資訊服務，無須記憶多組帳號密碼且不需重覆登入。</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2" name="Google Shape;223;p10">
            <a:extLst>
              <a:ext uri="{FF2B5EF4-FFF2-40B4-BE49-F238E27FC236}">
                <a16:creationId xmlns:a16="http://schemas.microsoft.com/office/drawing/2014/main" id="{CD928DB3-D3A8-4B20-841C-FC7577E46320}"/>
              </a:ext>
            </a:extLst>
          </p:cNvPr>
          <p:cNvSpPr/>
          <p:nvPr/>
        </p:nvSpPr>
        <p:spPr>
          <a:xfrm>
            <a:off x="4913838" y="5647223"/>
            <a:ext cx="2762295" cy="6463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800" b="0" i="0" u="sng" strike="noStrike" kern="0" cap="none" spc="0" normalizeH="0" baseline="0" noProof="0">
                <a:ln>
                  <a:noFill/>
                </a:ln>
                <a:solidFill>
                  <a:srgbClr val="0070C0"/>
                </a:solidFill>
                <a:effectLst/>
                <a:uLnTx/>
                <a:uFillTx/>
                <a:latin typeface="Arial"/>
                <a:ea typeface="Arial"/>
                <a:cs typeface="Arial"/>
                <a:sym typeface="Arial"/>
                <a:hlinkClick r:id="rId4">
                  <a:extLst>
                    <a:ext uri="{A12FA001-AC4F-418D-AE19-62706E023703}">
                      <ahyp:hlinkClr xmlns:ahyp="http://schemas.microsoft.com/office/drawing/2018/hyperlinkcolor" val="tx"/>
                    </a:ext>
                  </a:extLst>
                </a:hlinkClick>
              </a:rPr>
              <a:t>https://portal.ntus.edu.tw/</a:t>
            </a:r>
            <a:endParaRPr kumimoji="0" sz="1800" b="0" i="0" u="none" strike="noStrike" kern="0" cap="none" spc="0" normalizeH="0" baseline="0" noProof="0">
              <a:ln>
                <a:noFill/>
              </a:ln>
              <a:solidFill>
                <a:srgbClr val="0070C0"/>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3" name="Google Shape;224;p10">
            <a:extLst>
              <a:ext uri="{FF2B5EF4-FFF2-40B4-BE49-F238E27FC236}">
                <a16:creationId xmlns:a16="http://schemas.microsoft.com/office/drawing/2014/main" id="{1DFAA765-9DA2-4984-A7C4-840D342B9D3C}"/>
              </a:ext>
            </a:extLst>
          </p:cNvPr>
          <p:cNvSpPr/>
          <p:nvPr/>
        </p:nvSpPr>
        <p:spPr>
          <a:xfrm>
            <a:off x="5233120" y="5203316"/>
            <a:ext cx="2031325"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0" i="0" u="none" strike="noStrike" kern="0" cap="none" spc="0" normalizeH="0" baseline="0" noProof="0">
                <a:ln>
                  <a:noFill/>
                </a:ln>
                <a:solidFill>
                  <a:srgbClr val="0033CC"/>
                </a:solidFill>
                <a:effectLst/>
                <a:uLnTx/>
                <a:uFillTx/>
                <a:latin typeface="Arial"/>
                <a:ea typeface="Arial"/>
                <a:cs typeface="Arial"/>
                <a:sym typeface="Arial"/>
              </a:rPr>
              <a:t>校園入口網站網址</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4" name="Google Shape;226;p10">
            <a:extLst>
              <a:ext uri="{FF2B5EF4-FFF2-40B4-BE49-F238E27FC236}">
                <a16:creationId xmlns:a16="http://schemas.microsoft.com/office/drawing/2014/main" id="{6E1D59D2-52F3-4C60-91E7-EB80069EA29B}"/>
              </a:ext>
            </a:extLst>
          </p:cNvPr>
          <p:cNvSpPr/>
          <p:nvPr/>
        </p:nvSpPr>
        <p:spPr>
          <a:xfrm>
            <a:off x="8192336" y="5467156"/>
            <a:ext cx="747584" cy="186245"/>
          </a:xfrm>
          <a:prstGeom prst="rect">
            <a:avLst/>
          </a:prstGeom>
          <a:noFill/>
          <a:ln w="28575" cap="flat" cmpd="sng">
            <a:solidFill>
              <a:srgbClr val="FF0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5" name="Google Shape;227;p10">
            <a:extLst>
              <a:ext uri="{FF2B5EF4-FFF2-40B4-BE49-F238E27FC236}">
                <a16:creationId xmlns:a16="http://schemas.microsoft.com/office/drawing/2014/main" id="{D2A33A0F-633F-4CAC-9983-8B4586D80518}"/>
              </a:ext>
            </a:extLst>
          </p:cNvPr>
          <p:cNvSpPr/>
          <p:nvPr/>
        </p:nvSpPr>
        <p:spPr>
          <a:xfrm>
            <a:off x="9320919" y="3602723"/>
            <a:ext cx="1917357" cy="1802650"/>
          </a:xfrm>
          <a:prstGeom prst="rect">
            <a:avLst/>
          </a:prstGeom>
          <a:noFill/>
          <a:ln w="28575" cap="flat" cmpd="sng">
            <a:solidFill>
              <a:srgbClr val="FF0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6" name="Google Shape;228;p10">
            <a:extLst>
              <a:ext uri="{FF2B5EF4-FFF2-40B4-BE49-F238E27FC236}">
                <a16:creationId xmlns:a16="http://schemas.microsoft.com/office/drawing/2014/main" id="{93781E99-A3B4-4C6D-AB35-84B23920EAF0}"/>
              </a:ext>
            </a:extLst>
          </p:cNvPr>
          <p:cNvSpPr/>
          <p:nvPr/>
        </p:nvSpPr>
        <p:spPr>
          <a:xfrm rot="-7226288">
            <a:off x="9059196" y="5086830"/>
            <a:ext cx="277733" cy="469557"/>
          </a:xfrm>
          <a:prstGeom prst="downArrow">
            <a:avLst>
              <a:gd name="adj1" fmla="val 50000"/>
              <a:gd name="adj2" fmla="val 50000"/>
            </a:avLst>
          </a:prstGeom>
          <a:solidFill>
            <a:srgbClr val="FF0000"/>
          </a:solidFill>
          <a:ln w="254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7" name="Google Shape;229;p10">
            <a:extLst>
              <a:ext uri="{FF2B5EF4-FFF2-40B4-BE49-F238E27FC236}">
                <a16:creationId xmlns:a16="http://schemas.microsoft.com/office/drawing/2014/main" id="{E24005D5-B8E7-4CC5-9AB2-F1075FB873CC}"/>
              </a:ext>
            </a:extLst>
          </p:cNvPr>
          <p:cNvSpPr txBox="1"/>
          <p:nvPr/>
        </p:nvSpPr>
        <p:spPr>
          <a:xfrm>
            <a:off x="10386885" y="6397432"/>
            <a:ext cx="946264" cy="365125"/>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br>
            <a: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t>            </a:t>
            </a:r>
            <a:b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br>
            <a: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t>            </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18" name="Google Shape;230;p10">
            <a:extLst>
              <a:ext uri="{FF2B5EF4-FFF2-40B4-BE49-F238E27FC236}">
                <a16:creationId xmlns:a16="http://schemas.microsoft.com/office/drawing/2014/main" id="{86290FF5-CF43-4945-8D70-9A6662F3F85E}"/>
              </a:ext>
            </a:extLst>
          </p:cNvPr>
          <p:cNvPicPr preferRelativeResize="0"/>
          <p:nvPr/>
        </p:nvPicPr>
        <p:blipFill rotWithShape="1">
          <a:blip r:embed="rId5">
            <a:alphaModFix/>
          </a:blip>
          <a:srcRect/>
          <a:stretch/>
        </p:blipFill>
        <p:spPr>
          <a:xfrm>
            <a:off x="5404466" y="3421364"/>
            <a:ext cx="1707377" cy="1707377"/>
          </a:xfrm>
          <a:prstGeom prst="rect">
            <a:avLst/>
          </a:prstGeom>
          <a:noFill/>
          <a:ln>
            <a:noFill/>
          </a:ln>
        </p:spPr>
      </p:pic>
      <p:pic>
        <p:nvPicPr>
          <p:cNvPr id="19" name="Google Shape;232;p10">
            <a:extLst>
              <a:ext uri="{FF2B5EF4-FFF2-40B4-BE49-F238E27FC236}">
                <a16:creationId xmlns:a16="http://schemas.microsoft.com/office/drawing/2014/main" id="{A03FB3F9-BA21-4E23-97BA-8DD90B4BCFE8}"/>
              </a:ext>
            </a:extLst>
          </p:cNvPr>
          <p:cNvPicPr preferRelativeResize="0"/>
          <p:nvPr/>
        </p:nvPicPr>
        <p:blipFill>
          <a:blip r:embed="rId6">
            <a:alphaModFix/>
          </a:blip>
          <a:stretch>
            <a:fillRect/>
          </a:stretch>
        </p:blipFill>
        <p:spPr>
          <a:xfrm>
            <a:off x="212400" y="3590208"/>
            <a:ext cx="4609038" cy="2560226"/>
          </a:xfrm>
          <a:prstGeom prst="rect">
            <a:avLst/>
          </a:prstGeom>
          <a:noFill/>
          <a:ln>
            <a:noFill/>
          </a:ln>
        </p:spPr>
      </p:pic>
      <p:sp>
        <p:nvSpPr>
          <p:cNvPr id="21" name="Google Shape;151;p4">
            <a:extLst>
              <a:ext uri="{FF2B5EF4-FFF2-40B4-BE49-F238E27FC236}">
                <a16:creationId xmlns:a16="http://schemas.microsoft.com/office/drawing/2014/main" id="{5CA17F95-F3FB-47D7-8A86-E7B6EEAAE7DA}"/>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三</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54" name="Google Shape;254;p12"/>
          <p:cNvSpPr/>
          <p:nvPr/>
        </p:nvSpPr>
        <p:spPr>
          <a:xfrm>
            <a:off x="11625458" y="6402770"/>
            <a:ext cx="566542"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21</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 name="Google Shape;238;p11">
            <a:extLst>
              <a:ext uri="{FF2B5EF4-FFF2-40B4-BE49-F238E27FC236}">
                <a16:creationId xmlns:a16="http://schemas.microsoft.com/office/drawing/2014/main" id="{979933F0-4D24-4388-9E0D-0FF4D0CB147A}"/>
              </a:ext>
            </a:extLst>
          </p:cNvPr>
          <p:cNvSpPr txBox="1"/>
          <p:nvPr/>
        </p:nvSpPr>
        <p:spPr>
          <a:xfrm>
            <a:off x="707637" y="2015552"/>
            <a:ext cx="3907478" cy="512618"/>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Noto Sans Symbols"/>
              <a:buNone/>
              <a:tabLst/>
              <a:defRPr/>
            </a:pPr>
            <a:r>
              <a:rPr kumimoji="0" lang="zh-TW" altLang="en-US"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校園入口網站系統服務</a:t>
            </a:r>
            <a:r>
              <a:rPr kumimoji="0" lang="en-US" altLang="zh-TW"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a:t>
            </a:r>
            <a:r>
              <a:rPr kumimoji="0" lang="zh-TW" altLang="en-US"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續</a:t>
            </a:r>
            <a:r>
              <a:rPr kumimoji="0" lang="en-US" altLang="zh-TW"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a:t>
            </a:r>
            <a:endParaRPr kumimoji="0" sz="24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p:txBody>
      </p:sp>
      <p:sp>
        <p:nvSpPr>
          <p:cNvPr id="10" name="Google Shape;239;p11">
            <a:extLst>
              <a:ext uri="{FF2B5EF4-FFF2-40B4-BE49-F238E27FC236}">
                <a16:creationId xmlns:a16="http://schemas.microsoft.com/office/drawing/2014/main" id="{F4E73689-237B-4D68-B613-1D8B73DABCB8}"/>
              </a:ext>
            </a:extLst>
          </p:cNvPr>
          <p:cNvSpPr txBox="1"/>
          <p:nvPr/>
        </p:nvSpPr>
        <p:spPr>
          <a:xfrm>
            <a:off x="762000" y="2405605"/>
            <a:ext cx="7953763" cy="3910839"/>
          </a:xfrm>
          <a:prstGeom prst="rect">
            <a:avLst/>
          </a:prstGeom>
          <a:noFill/>
          <a:ln>
            <a:noFill/>
          </a:ln>
        </p:spPr>
        <p:txBody>
          <a:bodyPr spcFirstLastPara="1" wrap="square" lIns="91425" tIns="45700" rIns="91425" bIns="45700" anchor="t" anchorCtr="0">
            <a:noAutofit/>
          </a:bodyPr>
          <a:lstStyle/>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教職員帳號為</a:t>
            </a:r>
            <a:r>
              <a:rPr kumimoji="0" lang="zh-TW" altLang="en-US" sz="2000" b="1" i="0" u="none" strike="noStrike" kern="0" cap="none" spc="0" normalizeH="0" baseline="0" noProof="0" dirty="0">
                <a:ln>
                  <a:noFill/>
                </a:ln>
                <a:solidFill>
                  <a:srgbClr val="FF0066"/>
                </a:solidFill>
                <a:effectLst/>
                <a:uLnTx/>
                <a:uFillTx/>
                <a:latin typeface="微軟正黑體" panose="020B0604030504040204" pitchFamily="34" charset="-120"/>
                <a:ea typeface="微軟正黑體" panose="020B0604030504040204" pitchFamily="34" charset="-120"/>
                <a:sym typeface="Arial"/>
              </a:rPr>
              <a:t>本校郵件</a:t>
            </a:r>
            <a:r>
              <a:rPr kumimoji="0" lang="en-US" altLang="zh-TW"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前帳號（</a:t>
            </a:r>
            <a:r>
              <a:rPr kumimoji="0" lang="zh-TW" altLang="en-US" sz="2000" b="0" i="0" u="none" strike="noStrike" kern="0" cap="none" spc="0" normalizeH="0" baseline="0" noProof="0" dirty="0">
                <a:ln>
                  <a:noFill/>
                </a:ln>
                <a:solidFill>
                  <a:srgbClr val="FF0000"/>
                </a:solidFill>
                <a:effectLst/>
                <a:uLnTx/>
                <a:uFillTx/>
                <a:latin typeface="微軟正黑體" panose="020B0604030504040204" pitchFamily="34" charset="-120"/>
                <a:ea typeface="微軟正黑體" panose="020B0604030504040204" pitchFamily="34" charset="-120"/>
                <a:sym typeface="Arial"/>
              </a:rPr>
              <a:t>本校</a:t>
            </a:r>
            <a:r>
              <a:rPr kumimoji="0" lang="en-US" altLang="zh-TW" sz="2000" b="0" i="0" u="none" strike="noStrike" kern="0" cap="none" spc="0" normalizeH="0" baseline="0" noProof="0" dirty="0">
                <a:ln>
                  <a:noFill/>
                </a:ln>
                <a:solidFill>
                  <a:srgbClr val="FF0000"/>
                </a:solidFill>
                <a:effectLst/>
                <a:uLnTx/>
                <a:uFillTx/>
                <a:latin typeface="微軟正黑體" panose="020B0604030504040204" pitchFamily="34" charset="-120"/>
                <a:ea typeface="微軟正黑體" panose="020B0604030504040204" pitchFamily="34" charset="-120"/>
                <a:sym typeface="Arial"/>
              </a:rPr>
              <a:t>Gmail</a:t>
            </a:r>
            <a:r>
              <a:rPr kumimoji="0" lang="zh-TW" altLang="en-US" sz="2000" b="0" i="0" u="none" strike="noStrike" kern="0" cap="none" spc="0" normalizeH="0" baseline="0" noProof="0" dirty="0">
                <a:ln>
                  <a:noFill/>
                </a:ln>
                <a:solidFill>
                  <a:srgbClr val="FF0000"/>
                </a:solidFill>
                <a:effectLst/>
                <a:uLnTx/>
                <a:uFillTx/>
                <a:latin typeface="微軟正黑體" panose="020B0604030504040204" pitchFamily="34" charset="-120"/>
                <a:ea typeface="微軟正黑體" panose="020B0604030504040204" pitchFamily="34" charset="-120"/>
                <a:sym typeface="Arial"/>
              </a:rPr>
              <a:t>帳號</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），若尚無信箱帳號者請先用職員編號</a:t>
            </a:r>
            <a:r>
              <a:rPr kumimoji="0" lang="en-US" altLang="zh-TW"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數字</a:t>
            </a:r>
            <a:r>
              <a:rPr kumimoji="0" lang="en-US" altLang="zh-TW"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登入，密碼預設為</a:t>
            </a:r>
            <a:r>
              <a:rPr kumimoji="0" lang="zh-TW" altLang="en-US"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身分證後</a:t>
            </a:r>
            <a:r>
              <a:rPr kumimoji="0" lang="en-US" altLang="zh-TW"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6</a:t>
            </a:r>
            <a:r>
              <a:rPr kumimoji="0" lang="zh-TW" altLang="en-US"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碼</a:t>
            </a:r>
            <a:r>
              <a:rPr kumimoji="0" lang="en-US" altLang="zh-TW"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@NTUS</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endParaRPr kumimoji="0"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學生帳號為學號，密碼預設為</a:t>
            </a:r>
            <a:r>
              <a:rPr kumimoji="0" lang="zh-TW" altLang="en-US"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西曆生日</a:t>
            </a:r>
            <a:r>
              <a:rPr kumimoji="0" lang="en-US" altLang="zh-TW"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8</a:t>
            </a:r>
            <a:r>
              <a:rPr kumimoji="0" lang="zh-TW" altLang="en-US"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碼</a:t>
            </a:r>
            <a:r>
              <a:rPr kumimoji="0" lang="en-US" altLang="zh-TW" sz="2000" b="1"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rPr>
              <a:t>@NTUS </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endParaRPr kumimoji="0"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首次登入後，系統將要求強制更改密碼。</a:t>
            </a:r>
            <a:endParaRPr kumimoji="0" lang="en-US" altLang="zh-TW"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如無法登入入口網，請確認已開啟且未阻擋</a:t>
            </a:r>
            <a:r>
              <a:rPr kumimoji="0" lang="en-US" altLang="zh-TW"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Cookie</a:t>
            </a: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功能</a:t>
            </a:r>
            <a:endParaRPr lang="en-US" altLang="zh-TW" sz="2000" dirty="0">
              <a:latin typeface="微軟正黑體" panose="020B0604030504040204" pitchFamily="34" charset="-120"/>
              <a:ea typeface="微軟正黑體" panose="020B0604030504040204" pitchFamily="34" charset="-120"/>
            </a:endParaRPr>
          </a:p>
          <a:p>
            <a:pPr marL="622300" lvl="8" indent="-342900">
              <a:lnSpc>
                <a:spcPct val="141666"/>
              </a:lnSpc>
              <a:buSzPts val="2400"/>
              <a:buFont typeface="Wingdings" panose="05000000000000000000" pitchFamily="2" charset="2"/>
              <a:buChar char="Ø"/>
              <a:defRPr/>
            </a:pPr>
            <a:r>
              <a:rPr lang="zh-TW" altLang="en-US" sz="1600" dirty="0">
                <a:latin typeface="微軟正黑體" panose="020B0604030504040204" pitchFamily="34" charset="-120"/>
                <a:ea typeface="微軟正黑體" panose="020B0604030504040204" pitchFamily="34" charset="-120"/>
              </a:rPr>
              <a:t>以</a:t>
            </a:r>
            <a:r>
              <a:rPr lang="en-US" altLang="zh-TW" sz="1600" dirty="0">
                <a:latin typeface="微軟正黑體" panose="020B0604030504040204" pitchFamily="34" charset="-120"/>
                <a:ea typeface="微軟正黑體" panose="020B0604030504040204" pitchFamily="34" charset="-120"/>
              </a:rPr>
              <a:t>iPhone</a:t>
            </a:r>
            <a:r>
              <a:rPr lang="zh-TW" altLang="en-US" sz="1600" dirty="0">
                <a:latin typeface="微軟正黑體" panose="020B0604030504040204" pitchFamily="34" charset="-120"/>
                <a:ea typeface="微軟正黑體" panose="020B0604030504040204" pitchFamily="34" charset="-120"/>
              </a:rPr>
              <a:t> </a:t>
            </a:r>
            <a:r>
              <a:rPr lang="en-US" altLang="zh-TW" sz="1600" dirty="0">
                <a:latin typeface="微軟正黑體" panose="020B0604030504040204" pitchFamily="34" charset="-120"/>
                <a:ea typeface="微軟正黑體" panose="020B0604030504040204" pitchFamily="34" charset="-120"/>
              </a:rPr>
              <a:t>Safari</a:t>
            </a:r>
            <a:r>
              <a:rPr lang="zh-TW" altLang="en-US" sz="1600" dirty="0">
                <a:latin typeface="微軟正黑體" panose="020B0604030504040204" pitchFamily="34" charset="-120"/>
                <a:ea typeface="微軟正黑體" panose="020B0604030504040204" pitchFamily="34" charset="-120"/>
              </a:rPr>
              <a:t>為例，進入路徑</a:t>
            </a:r>
            <a:r>
              <a:rPr lang="en-US" altLang="zh-TW" sz="1600" dirty="0">
                <a:latin typeface="微軟正黑體" panose="020B0604030504040204" pitchFamily="34" charset="-120"/>
                <a:ea typeface="微軟正黑體" panose="020B0604030504040204" pitchFamily="34" charset="-120"/>
              </a:rPr>
              <a:t>【</a:t>
            </a:r>
            <a:r>
              <a:rPr lang="zh-TW" altLang="en-US" sz="1600" dirty="0">
                <a:latin typeface="微軟正黑體" panose="020B0604030504040204" pitchFamily="34" charset="-120"/>
                <a:ea typeface="微軟正黑體" panose="020B0604030504040204" pitchFamily="34" charset="-120"/>
              </a:rPr>
              <a:t>設定</a:t>
            </a:r>
            <a:r>
              <a:rPr lang="en-US" altLang="zh-TW" sz="1600" dirty="0">
                <a:latin typeface="微軟正黑體" panose="020B0604030504040204" pitchFamily="34" charset="-120"/>
                <a:ea typeface="微軟正黑體" panose="020B0604030504040204" pitchFamily="34" charset="-120"/>
              </a:rPr>
              <a:t>&gt;App&gt;Safari&gt;</a:t>
            </a:r>
            <a:r>
              <a:rPr lang="zh-TW" altLang="en-US" sz="1600" dirty="0">
                <a:latin typeface="微軟正黑體" panose="020B0604030504040204" pitchFamily="34" charset="-120"/>
                <a:ea typeface="微軟正黑體" panose="020B0604030504040204" pitchFamily="34" charset="-120"/>
              </a:rPr>
              <a:t>進階</a:t>
            </a:r>
            <a:r>
              <a:rPr lang="en-US" altLang="zh-TW" sz="1600" dirty="0">
                <a:latin typeface="微軟正黑體" panose="020B0604030504040204" pitchFamily="34" charset="-120"/>
                <a:ea typeface="微軟正黑體" panose="020B0604030504040204" pitchFamily="34" charset="-120"/>
              </a:rPr>
              <a:t>】 </a:t>
            </a:r>
          </a:p>
          <a:p>
            <a:pPr marL="622300" lvl="8" indent="-342900">
              <a:lnSpc>
                <a:spcPct val="141666"/>
              </a:lnSpc>
              <a:buSzPts val="2400"/>
              <a:buFont typeface="Wingdings" panose="05000000000000000000" pitchFamily="2" charset="2"/>
              <a:buChar char="Ø"/>
              <a:defRPr/>
            </a:pPr>
            <a:r>
              <a:rPr lang="zh-TW" altLang="en-US" sz="1600" dirty="0">
                <a:latin typeface="微軟正黑體" panose="020B0604030504040204" pitchFamily="34" charset="-120"/>
                <a:ea typeface="微軟正黑體" panose="020B0604030504040204" pitchFamily="34" charset="-120"/>
              </a:rPr>
              <a:t>選擇關閉「阻擋所有</a:t>
            </a:r>
            <a:r>
              <a:rPr lang="en-US" altLang="zh-TW" sz="1600" dirty="0">
                <a:latin typeface="微軟正黑體" panose="020B0604030504040204" pitchFamily="34" charset="-120"/>
                <a:ea typeface="微軟正黑體" panose="020B0604030504040204" pitchFamily="34" charset="-120"/>
              </a:rPr>
              <a:t>Cookie</a:t>
            </a:r>
            <a:r>
              <a:rPr lang="zh-TW" altLang="en-US" sz="1600" dirty="0">
                <a:latin typeface="微軟正黑體" panose="020B0604030504040204" pitchFamily="34" charset="-120"/>
                <a:ea typeface="微軟正黑體" panose="020B0604030504040204" pitchFamily="34" charset="-120"/>
              </a:rPr>
              <a:t>」設定</a:t>
            </a:r>
            <a:endParaRPr kumimoji="0" sz="16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28600" marR="0" lvl="0" indent="-228600" algn="l" defTabSz="914400" rtl="0" eaLnBrk="1" fontAlgn="auto" latinLnBrk="0" hangingPunct="1">
              <a:lnSpc>
                <a:spcPct val="141666"/>
              </a:lnSpc>
              <a:spcBef>
                <a:spcPts val="0"/>
              </a:spcBef>
              <a:spcAft>
                <a:spcPts val="0"/>
              </a:spcAft>
              <a:buClr>
                <a:srgbClr val="000000"/>
              </a:buClr>
              <a:buSzPts val="2400"/>
              <a:buFont typeface="Noto Sans Symbols"/>
              <a:buChar char="●"/>
              <a:tabLst/>
              <a:defRPr/>
            </a:pPr>
            <a:r>
              <a:rPr kumimoji="0" lang="zh-TW" altLang="en-US"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如有任何校園入口網的問題，請填寫問題提報單如右邊之</a:t>
            </a:r>
            <a:r>
              <a:rPr kumimoji="0" lang="en-US" altLang="zh-TW" sz="20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QR-Code</a:t>
            </a:r>
            <a:endParaRPr kumimoji="0" sz="20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p:txBody>
      </p:sp>
      <p:sp>
        <p:nvSpPr>
          <p:cNvPr id="15" name="Google Shape;241;p11">
            <a:extLst>
              <a:ext uri="{FF2B5EF4-FFF2-40B4-BE49-F238E27FC236}">
                <a16:creationId xmlns:a16="http://schemas.microsoft.com/office/drawing/2014/main" id="{B0070C9C-FAE4-437B-8B8A-0A8AB7D3DA62}"/>
              </a:ext>
            </a:extLst>
          </p:cNvPr>
          <p:cNvSpPr/>
          <p:nvPr/>
        </p:nvSpPr>
        <p:spPr>
          <a:xfrm>
            <a:off x="8851900" y="5947153"/>
            <a:ext cx="2578099" cy="36929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校園入口網問題提報單</a:t>
            </a:r>
            <a:endParaRPr kumimoji="0" sz="14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p:txBody>
      </p:sp>
      <p:pic>
        <p:nvPicPr>
          <p:cNvPr id="16" name="圖片 15">
            <a:extLst>
              <a:ext uri="{FF2B5EF4-FFF2-40B4-BE49-F238E27FC236}">
                <a16:creationId xmlns:a16="http://schemas.microsoft.com/office/drawing/2014/main" id="{D7670613-ABB2-4087-A9FD-00D1AFBD1E00}"/>
              </a:ext>
            </a:extLst>
          </p:cNvPr>
          <p:cNvPicPr>
            <a:picLocks noChangeAspect="1"/>
          </p:cNvPicPr>
          <p:nvPr/>
        </p:nvPicPr>
        <p:blipFill>
          <a:blip r:embed="rId3"/>
          <a:stretch>
            <a:fillRect/>
          </a:stretch>
        </p:blipFill>
        <p:spPr>
          <a:xfrm>
            <a:off x="8851900" y="3263900"/>
            <a:ext cx="2578100" cy="2578100"/>
          </a:xfrm>
          <a:prstGeom prst="rect">
            <a:avLst/>
          </a:prstGeom>
        </p:spPr>
      </p:pic>
      <p:sp>
        <p:nvSpPr>
          <p:cNvPr id="11" name="Google Shape;151;p4">
            <a:extLst>
              <a:ext uri="{FF2B5EF4-FFF2-40B4-BE49-F238E27FC236}">
                <a16:creationId xmlns:a16="http://schemas.microsoft.com/office/drawing/2014/main" id="{F37843A8-9AA7-4650-B718-1EC1420284BC}"/>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四</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8" name="Google Shape;288;p14"/>
          <p:cNvSpPr/>
          <p:nvPr/>
        </p:nvSpPr>
        <p:spPr>
          <a:xfrm>
            <a:off x="11625458" y="6402770"/>
            <a:ext cx="566542"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22</a:t>
            </a:fld>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0" name="Google Shape;249;p12">
            <a:extLst>
              <a:ext uri="{FF2B5EF4-FFF2-40B4-BE49-F238E27FC236}">
                <a16:creationId xmlns:a16="http://schemas.microsoft.com/office/drawing/2014/main" id="{D2BEF2F7-A915-4149-8FDD-DC90E8B5D69E}"/>
              </a:ext>
            </a:extLst>
          </p:cNvPr>
          <p:cNvSpPr txBox="1"/>
          <p:nvPr/>
        </p:nvSpPr>
        <p:spPr>
          <a:xfrm>
            <a:off x="712162" y="1793726"/>
            <a:ext cx="3832583" cy="419980"/>
          </a:xfrm>
          <a:prstGeom prst="rect">
            <a:avLst/>
          </a:prstGeom>
          <a:noFill/>
          <a:ln>
            <a:noFill/>
          </a:ln>
        </p:spPr>
        <p:txBody>
          <a:bodyPr spcFirstLastPara="1" wrap="square" lIns="0" tIns="0" rIns="0" bIns="0" anchor="ctr" anchorCtr="0">
            <a:normAutofit/>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無線網路環境介紹</a:t>
            </a:r>
            <a:endParaRPr kumimoji="0"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13" name="Google Shape;250;p12">
            <a:extLst>
              <a:ext uri="{FF2B5EF4-FFF2-40B4-BE49-F238E27FC236}">
                <a16:creationId xmlns:a16="http://schemas.microsoft.com/office/drawing/2014/main" id="{03AB4B2E-70AF-4765-B9E2-B76273BE6B27}"/>
              </a:ext>
            </a:extLst>
          </p:cNvPr>
          <p:cNvSpPr/>
          <p:nvPr/>
        </p:nvSpPr>
        <p:spPr>
          <a:xfrm>
            <a:off x="712162" y="2126958"/>
            <a:ext cx="10053024" cy="1200329"/>
          </a:xfrm>
          <a:prstGeom prst="rect">
            <a:avLst/>
          </a:prstGeom>
          <a:noFill/>
          <a:ln>
            <a:noFill/>
          </a:ln>
        </p:spPr>
        <p:txBody>
          <a:bodyPr spcFirstLastPara="1" wrap="square" lIns="91425" tIns="45700" rIns="91425" bIns="45700" anchor="t" anchorCtr="0">
            <a:spAutoFit/>
          </a:bodyPr>
          <a:lstStyle/>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本校無線網路服務對象限本校教職員生及學術網路漫遊使用者。</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若其它訪客或工程人員欲使用無線上網，請另洽資訊服務組。</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本校無線網路使用者需遵守教育部校園網路使用規範及本校</a:t>
            </a:r>
            <a:r>
              <a:rPr kumimoji="0" lang="zh-TW" altLang="en-US" sz="1800" b="0" i="0" u="sng" strike="noStrike" kern="0" cap="none" spc="0" normalizeH="0" baseline="0" noProof="0" dirty="0">
                <a:ln>
                  <a:noFill/>
                </a:ln>
                <a:solidFill>
                  <a:srgbClr val="0033CC"/>
                </a:solidFill>
                <a:effectLst/>
                <a:uLnTx/>
                <a:uFillTx/>
                <a:latin typeface="微軟正黑體" panose="020B0604030504040204" pitchFamily="34" charset="-120"/>
                <a:ea typeface="微軟正黑體" panose="020B0604030504040204" pitchFamily="34" charset="-120"/>
                <a:sym typeface="Arial"/>
                <a:hlinkClick r:id="rId3">
                  <a:extLst>
                    <a:ext uri="{A12FA001-AC4F-418D-AE19-62706E023703}">
                      <ahyp:hlinkClr xmlns:ahyp="http://schemas.microsoft.com/office/drawing/2018/hyperlinkcolor" val="tx"/>
                    </a:ext>
                  </a:extLst>
                </a:hlinkClick>
              </a:rPr>
              <a:t>網路流量規範</a:t>
            </a: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本校提供</a:t>
            </a:r>
            <a:r>
              <a:rPr kumimoji="0" lang="en-US" altLang="zh-TW"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2</a:t>
            </a: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種無線上網方式：</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endParaRPr>
          </a:p>
        </p:txBody>
      </p:sp>
      <p:graphicFrame>
        <p:nvGraphicFramePr>
          <p:cNvPr id="14" name="Google Shape;252;p12">
            <a:extLst>
              <a:ext uri="{FF2B5EF4-FFF2-40B4-BE49-F238E27FC236}">
                <a16:creationId xmlns:a16="http://schemas.microsoft.com/office/drawing/2014/main" id="{13FCD80D-23FD-4757-85B6-373646B783B5}"/>
              </a:ext>
            </a:extLst>
          </p:cNvPr>
          <p:cNvGraphicFramePr/>
          <p:nvPr/>
        </p:nvGraphicFramePr>
        <p:xfrm>
          <a:off x="1075937" y="3265230"/>
          <a:ext cx="9583000" cy="3565070"/>
        </p:xfrm>
        <a:graphic>
          <a:graphicData uri="http://schemas.openxmlformats.org/drawingml/2006/table">
            <a:tbl>
              <a:tblPr firstRow="1" firstCol="1" bandRow="1">
                <a:noFill/>
              </a:tblPr>
              <a:tblGrid>
                <a:gridCol w="2032900">
                  <a:extLst>
                    <a:ext uri="{9D8B030D-6E8A-4147-A177-3AD203B41FA5}">
                      <a16:colId xmlns:a16="http://schemas.microsoft.com/office/drawing/2014/main" val="20000"/>
                    </a:ext>
                  </a:extLst>
                </a:gridCol>
                <a:gridCol w="2125875">
                  <a:extLst>
                    <a:ext uri="{9D8B030D-6E8A-4147-A177-3AD203B41FA5}">
                      <a16:colId xmlns:a16="http://schemas.microsoft.com/office/drawing/2014/main" val="20001"/>
                    </a:ext>
                  </a:extLst>
                </a:gridCol>
                <a:gridCol w="1825900">
                  <a:extLst>
                    <a:ext uri="{9D8B030D-6E8A-4147-A177-3AD203B41FA5}">
                      <a16:colId xmlns:a16="http://schemas.microsoft.com/office/drawing/2014/main" val="20002"/>
                    </a:ext>
                  </a:extLst>
                </a:gridCol>
                <a:gridCol w="3598325">
                  <a:extLst>
                    <a:ext uri="{9D8B030D-6E8A-4147-A177-3AD203B41FA5}">
                      <a16:colId xmlns:a16="http://schemas.microsoft.com/office/drawing/2014/main" val="20003"/>
                    </a:ext>
                  </a:extLst>
                </a:gridCol>
              </a:tblGrid>
              <a:tr h="424050">
                <a:tc>
                  <a:txBody>
                    <a:bodyPr/>
                    <a:lstStyle/>
                    <a:p>
                      <a:pPr marL="0" marR="0" lvl="0" indent="0" algn="ctr" rtl="0">
                        <a:spcBef>
                          <a:spcPts val="0"/>
                        </a:spcBef>
                        <a:spcAft>
                          <a:spcPts val="0"/>
                        </a:spcAft>
                        <a:buNone/>
                      </a:pPr>
                      <a:r>
                        <a:rPr lang="zh-TW" sz="1400" u="none" strike="noStrike" cap="none" dirty="0">
                          <a:latin typeface="微軟正黑體" panose="020B0604030504040204" pitchFamily="34" charset="-120"/>
                          <a:ea typeface="微軟正黑體" panose="020B0604030504040204" pitchFamily="34" charset="-120"/>
                        </a:rPr>
                        <a:t>連線名稱</a:t>
                      </a:r>
                      <a:endParaRPr sz="1400" u="none" strike="noStrike" cap="none" dirty="0">
                        <a:latin typeface="微軟正黑體" panose="020B0604030504040204" pitchFamily="34" charset="-120"/>
                        <a:ea typeface="微軟正黑體" panose="020B0604030504040204" pitchFamily="34" charset="-120"/>
                      </a:endParaRPr>
                    </a:p>
                    <a:p>
                      <a:pPr marL="0" marR="0" lvl="0" indent="0" algn="ctr" rtl="0">
                        <a:spcBef>
                          <a:spcPts val="0"/>
                        </a:spcBef>
                        <a:spcAft>
                          <a:spcPts val="0"/>
                        </a:spcAft>
                        <a:buNone/>
                      </a:pPr>
                      <a:r>
                        <a:rPr lang="zh-TW" sz="1400" u="none" strike="noStrike" cap="none" dirty="0">
                          <a:latin typeface="微軟正黑體" panose="020B0604030504040204" pitchFamily="34" charset="-120"/>
                          <a:ea typeface="微軟正黑體" panose="020B0604030504040204" pitchFamily="34" charset="-120"/>
                        </a:rPr>
                        <a:t>(SSID)</a:t>
                      </a:r>
                      <a:endParaRPr sz="1400" u="none" strike="noStrike" cap="none"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400" u="none" strike="noStrike" cap="none" dirty="0">
                          <a:latin typeface="微軟正黑體" panose="020B0604030504040204" pitchFamily="34" charset="-120"/>
                          <a:ea typeface="微軟正黑體" panose="020B0604030504040204" pitchFamily="34" charset="-120"/>
                        </a:rPr>
                        <a:t>適用範圍</a:t>
                      </a:r>
                      <a:endParaRPr sz="1400" u="none" strike="noStrike" cap="none"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400" u="none" strike="noStrike" cap="none">
                          <a:latin typeface="微軟正黑體" panose="020B0604030504040204" pitchFamily="34" charset="-120"/>
                          <a:ea typeface="微軟正黑體" panose="020B0604030504040204" pitchFamily="34" charset="-120"/>
                        </a:rPr>
                        <a:t>認證方式</a:t>
                      </a:r>
                      <a:endParaRPr sz="1400" u="none" strike="noStrike" cap="none">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400" u="none" strike="noStrike" cap="none">
                          <a:latin typeface="微軟正黑體" panose="020B0604030504040204" pitchFamily="34" charset="-120"/>
                          <a:ea typeface="微軟正黑體" panose="020B0604030504040204" pitchFamily="34" charset="-120"/>
                        </a:rPr>
                        <a:t>使用方式</a:t>
                      </a:r>
                      <a:endParaRPr sz="1400" u="none" strike="noStrike" cap="none">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extLst>
                  <a:ext uri="{0D108BD9-81ED-4DB2-BD59-A6C34878D82A}">
                    <a16:rowId xmlns:a16="http://schemas.microsoft.com/office/drawing/2014/main" val="10000"/>
                  </a:ext>
                </a:extLst>
              </a:tr>
              <a:tr h="1727100">
                <a:tc>
                  <a:txBody>
                    <a:bodyPr/>
                    <a:lstStyle/>
                    <a:p>
                      <a:pPr marL="0" marR="0" lvl="0" indent="0" algn="ctr" rtl="0">
                        <a:spcBef>
                          <a:spcPts val="0"/>
                        </a:spcBef>
                        <a:spcAft>
                          <a:spcPts val="0"/>
                        </a:spcAft>
                        <a:buNone/>
                      </a:pPr>
                      <a:r>
                        <a:rPr lang="zh-TW" sz="2000" u="none" strike="noStrike" cap="none">
                          <a:latin typeface="微軟正黑體" panose="020B0604030504040204" pitchFamily="34" charset="-120"/>
                          <a:ea typeface="微軟正黑體" panose="020B0604030504040204" pitchFamily="34" charset="-120"/>
                        </a:rPr>
                        <a:t>eduroam</a:t>
                      </a:r>
                      <a:endParaRPr sz="1200" u="none" strike="noStrike" cap="none">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200" u="none" strike="noStrike" cap="none" dirty="0">
                          <a:latin typeface="微軟正黑體" panose="020B0604030504040204" pitchFamily="34" charset="-120"/>
                          <a:ea typeface="微軟正黑體" panose="020B0604030504040204" pitchFamily="34" charset="-120"/>
                        </a:rPr>
                        <a:t>臺灣學術網路</a:t>
                      </a:r>
                      <a:endParaRPr sz="1200" u="none" strike="noStrike" cap="none" dirty="0">
                        <a:latin typeface="微軟正黑體" panose="020B0604030504040204" pitchFamily="34" charset="-120"/>
                        <a:ea typeface="微軟正黑體" panose="020B0604030504040204" pitchFamily="34" charset="-120"/>
                      </a:endParaRPr>
                    </a:p>
                    <a:p>
                      <a:pPr marL="0" marR="0" lvl="0" indent="0" algn="ctr" rtl="0">
                        <a:spcBef>
                          <a:spcPts val="0"/>
                        </a:spcBef>
                        <a:spcAft>
                          <a:spcPts val="0"/>
                        </a:spcAft>
                        <a:buNone/>
                      </a:pPr>
                      <a:r>
                        <a:rPr lang="zh-TW" sz="1200" u="sng" strike="noStrike" cap="none" dirty="0">
                          <a:solidFill>
                            <a:schemeClr val="hlink"/>
                          </a:solidFill>
                          <a:latin typeface="微軟正黑體" panose="020B0604030504040204" pitchFamily="34" charset="-120"/>
                          <a:ea typeface="微軟正黑體" panose="020B0604030504040204" pitchFamily="34" charset="-120"/>
                          <a:hlinkClick r:id="rId4"/>
                        </a:rPr>
                        <a:t>eduroam漫遊</a:t>
                      </a:r>
                      <a:endParaRPr sz="1200" u="none" strike="noStrike" cap="none"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200" u="none" strike="noStrike" cap="none" dirty="0">
                          <a:latin typeface="微軟正黑體" panose="020B0604030504040204" pitchFamily="34" charset="-120"/>
                          <a:ea typeface="微軟正黑體" panose="020B0604030504040204" pitchFamily="34" charset="-120"/>
                        </a:rPr>
                        <a:t>802.1X認證</a:t>
                      </a:r>
                      <a:endParaRPr sz="1200" u="none" strike="noStrike" cap="none" dirty="0">
                        <a:latin typeface="微軟正黑體" panose="020B0604030504040204" pitchFamily="34" charset="-120"/>
                        <a:ea typeface="微軟正黑體" panose="020B0604030504040204" pitchFamily="34" charset="-120"/>
                      </a:endParaRPr>
                    </a:p>
                    <a:p>
                      <a:pPr marL="0" marR="0" lvl="0" indent="0" algn="ctr" rtl="0">
                        <a:spcBef>
                          <a:spcPts val="0"/>
                        </a:spcBef>
                        <a:spcAft>
                          <a:spcPts val="0"/>
                        </a:spcAft>
                        <a:buNone/>
                      </a:pPr>
                      <a:r>
                        <a:rPr lang="zh-TW" sz="1200" u="none" strike="noStrike" cap="none" dirty="0">
                          <a:latin typeface="微軟正黑體" panose="020B0604030504040204" pitchFamily="34" charset="-120"/>
                          <a:ea typeface="微軟正黑體" panose="020B0604030504040204" pitchFamily="34" charset="-120"/>
                        </a:rPr>
                        <a:t>(安全連線方式)</a:t>
                      </a:r>
                      <a:endParaRPr sz="1200" u="none" strike="noStrike" cap="none"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l" rtl="0">
                        <a:spcBef>
                          <a:spcPts val="0"/>
                        </a:spcBef>
                        <a:spcAft>
                          <a:spcPts val="0"/>
                        </a:spcAft>
                        <a:buNone/>
                      </a:pPr>
                      <a:r>
                        <a:rPr lang="zh-TW" sz="1200" u="none" strike="noStrike" cap="none" dirty="0">
                          <a:latin typeface="微軟正黑體" panose="020B0604030504040204" pitchFamily="34" charset="-120"/>
                          <a:ea typeface="微軟正黑體" panose="020B0604030504040204" pitchFamily="34" charset="-120"/>
                        </a:rPr>
                        <a:t>裝置第一次使用須設定或安裝軟體，再透過本校入口網帳號登入：</a:t>
                      </a:r>
                      <a:endParaRPr sz="1200" dirty="0">
                        <a:latin typeface="微軟正黑體" panose="020B0604030504040204" pitchFamily="34" charset="-120"/>
                        <a:ea typeface="微軟正黑體" panose="020B0604030504040204" pitchFamily="34" charset="-120"/>
                      </a:endParaRPr>
                    </a:p>
                    <a:p>
                      <a:pPr marL="0" marR="0" lvl="0" indent="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教職員帳密：</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altLang="en-US" sz="1200" dirty="0">
                          <a:latin typeface="微軟正黑體" panose="020B0604030504040204" pitchFamily="34" charset="-120"/>
                          <a:ea typeface="微軟正黑體" panose="020B0604030504040204" pitchFamily="34" charset="-120"/>
                        </a:rPr>
                        <a:t>名稱</a:t>
                      </a:r>
                      <a:r>
                        <a:rPr lang="zh-TW" sz="1200" dirty="0">
                          <a:latin typeface="微軟正黑體" panose="020B0604030504040204" pitchFamily="34" charset="-120"/>
                          <a:ea typeface="微軟正黑體" panose="020B0604030504040204" pitchFamily="34" charset="-120"/>
                        </a:rPr>
                        <a:t>：申請帳號（入口網帳號）</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密碼：預設為「身分證後6碼@NTUS」</a:t>
                      </a:r>
                      <a:br>
                        <a:rPr lang="zh-TW" sz="1200" dirty="0">
                          <a:latin typeface="微軟正黑體" panose="020B0604030504040204" pitchFamily="34" charset="-120"/>
                          <a:ea typeface="微軟正黑體" panose="020B0604030504040204" pitchFamily="34" charset="-120"/>
                        </a:rPr>
                      </a:br>
                      <a:r>
                        <a:rPr lang="zh-TW" sz="1200" dirty="0">
                          <a:latin typeface="微軟正黑體" panose="020B0604030504040204" pitchFamily="34" charset="-120"/>
                          <a:ea typeface="微軟正黑體" panose="020B0604030504040204" pitchFamily="34" charset="-120"/>
                        </a:rPr>
                        <a:t>              （或入口網帳號密碼）</a:t>
                      </a:r>
                      <a:endParaRPr sz="1200" dirty="0">
                        <a:latin typeface="微軟正黑體" panose="020B0604030504040204" pitchFamily="34" charset="-120"/>
                        <a:ea typeface="微軟正黑體" panose="020B0604030504040204" pitchFamily="34" charset="-120"/>
                      </a:endParaRPr>
                    </a:p>
                    <a:p>
                      <a:pPr marL="0" marR="0" lvl="0" indent="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學生預設帳密：</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帳號：學號</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密碼：預設為「西曆生日8碼@NTUS」</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           （或入口網帳號密碼）</a:t>
                      </a:r>
                      <a:endParaRPr sz="1200"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extLst>
                  <a:ext uri="{0D108BD9-81ED-4DB2-BD59-A6C34878D82A}">
                    <a16:rowId xmlns:a16="http://schemas.microsoft.com/office/drawing/2014/main" val="10001"/>
                  </a:ext>
                </a:extLst>
              </a:tr>
              <a:tr h="1309550">
                <a:tc>
                  <a:txBody>
                    <a:bodyPr/>
                    <a:lstStyle/>
                    <a:p>
                      <a:pPr marL="0" marR="0" lvl="0" indent="0" algn="ctr" rtl="0">
                        <a:spcBef>
                          <a:spcPts val="0"/>
                        </a:spcBef>
                        <a:spcAft>
                          <a:spcPts val="0"/>
                        </a:spcAft>
                        <a:buNone/>
                      </a:pPr>
                      <a:r>
                        <a:rPr lang="zh-TW" sz="2000">
                          <a:latin typeface="微軟正黑體" panose="020B0604030504040204" pitchFamily="34" charset="-120"/>
                          <a:ea typeface="微軟正黑體" panose="020B0604030504040204" pitchFamily="34" charset="-120"/>
                        </a:rPr>
                        <a:t>NTUS_STAFF</a:t>
                      </a:r>
                      <a:endParaRPr sz="120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200">
                          <a:latin typeface="微軟正黑體" panose="020B0604030504040204" pitchFamily="34" charset="-120"/>
                          <a:ea typeface="微軟正黑體" panose="020B0604030504040204" pitchFamily="34" charset="-120"/>
                        </a:rPr>
                        <a:t>本校教職員工</a:t>
                      </a:r>
                      <a:endParaRPr sz="120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200">
                          <a:latin typeface="微軟正黑體" panose="020B0604030504040204" pitchFamily="34" charset="-120"/>
                          <a:ea typeface="微軟正黑體" panose="020B0604030504040204" pitchFamily="34" charset="-120"/>
                        </a:rPr>
                        <a:t>802.1X認證</a:t>
                      </a:r>
                      <a:endParaRPr sz="1200">
                        <a:latin typeface="微軟正黑體" panose="020B0604030504040204" pitchFamily="34" charset="-120"/>
                        <a:ea typeface="微軟正黑體" panose="020B0604030504040204" pitchFamily="34" charset="-120"/>
                      </a:endParaRPr>
                    </a:p>
                    <a:p>
                      <a:pPr marL="0" marR="0" lvl="0" indent="0" algn="ctr" rtl="0">
                        <a:spcBef>
                          <a:spcPts val="0"/>
                        </a:spcBef>
                        <a:spcAft>
                          <a:spcPts val="0"/>
                        </a:spcAft>
                        <a:buNone/>
                      </a:pPr>
                      <a:r>
                        <a:rPr lang="zh-TW" sz="1200">
                          <a:latin typeface="微軟正黑體" panose="020B0604030504040204" pitchFamily="34" charset="-120"/>
                          <a:ea typeface="微軟正黑體" panose="020B0604030504040204" pitchFamily="34" charset="-120"/>
                        </a:rPr>
                        <a:t>(安全連線方式)</a:t>
                      </a:r>
                      <a:endParaRPr sz="120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裝置第一次使用須設定或安裝軟體，再透過本校AD帳號登入：</a:t>
                      </a:r>
                      <a:endParaRPr sz="1200" dirty="0">
                        <a:latin typeface="微軟正黑體" panose="020B0604030504040204" pitchFamily="34" charset="-120"/>
                        <a:ea typeface="微軟正黑體" panose="020B0604030504040204" pitchFamily="34" charset="-120"/>
                      </a:endParaRPr>
                    </a:p>
                    <a:p>
                      <a:pPr marL="0" marR="0" lvl="0" indent="0" algn="l" rtl="0">
                        <a:spcBef>
                          <a:spcPts val="0"/>
                        </a:spcBef>
                        <a:spcAft>
                          <a:spcPts val="0"/>
                        </a:spcAft>
                        <a:buNone/>
                      </a:pPr>
                      <a:r>
                        <a:rPr lang="zh-TW" sz="1200" dirty="0">
                          <a:latin typeface="微軟正黑體" panose="020B0604030504040204" pitchFamily="34" charset="-120"/>
                          <a:ea typeface="微軟正黑體" panose="020B0604030504040204" pitchFamily="34" charset="-120"/>
                        </a:rPr>
                        <a:t>教職員帳密：</a:t>
                      </a:r>
                      <a:endParaRPr sz="1200" dirty="0">
                        <a:latin typeface="微軟正黑體" panose="020B0604030504040204" pitchFamily="34" charset="-120"/>
                        <a:ea typeface="微軟正黑體" panose="020B0604030504040204" pitchFamily="34" charset="-120"/>
                      </a:endParaRPr>
                    </a:p>
                    <a:p>
                      <a:pPr marL="0" marR="0" lvl="0" indent="152400" algn="l" rtl="0">
                        <a:spcBef>
                          <a:spcPts val="0"/>
                        </a:spcBef>
                        <a:spcAft>
                          <a:spcPts val="0"/>
                        </a:spcAft>
                        <a:buNone/>
                      </a:pPr>
                      <a:r>
                        <a:rPr lang="zh-TW" altLang="en-US" sz="1200" dirty="0">
                          <a:latin typeface="微軟正黑體" panose="020B0604030504040204" pitchFamily="34" charset="-120"/>
                          <a:ea typeface="微軟正黑體" panose="020B0604030504040204" pitchFamily="34" charset="-120"/>
                        </a:rPr>
                        <a:t>名稱</a:t>
                      </a:r>
                      <a:r>
                        <a:rPr lang="zh-TW" sz="1200" dirty="0">
                          <a:latin typeface="微軟正黑體" panose="020B0604030504040204" pitchFamily="34" charset="-120"/>
                          <a:ea typeface="微軟正黑體" panose="020B0604030504040204" pitchFamily="34" charset="-120"/>
                        </a:rPr>
                        <a:t>：申請帳號（入口網帳號）</a:t>
                      </a:r>
                      <a:endParaRPr sz="1200" dirty="0">
                        <a:latin typeface="微軟正黑體" panose="020B0604030504040204" pitchFamily="34" charset="-120"/>
                        <a:ea typeface="微軟正黑體" panose="020B0604030504040204" pitchFamily="34" charset="-120"/>
                      </a:endParaRPr>
                    </a:p>
                    <a:p>
                      <a:pPr marL="0" marR="0" lvl="0" indent="152400" algn="l" rtl="0">
                        <a:lnSpc>
                          <a:spcPct val="100000"/>
                        </a:lnSpc>
                        <a:spcBef>
                          <a:spcPts val="0"/>
                        </a:spcBef>
                        <a:spcAft>
                          <a:spcPts val="0"/>
                        </a:spcAft>
                        <a:buClr>
                          <a:schemeClr val="dk1"/>
                        </a:buClr>
                        <a:buSzPts val="1200"/>
                        <a:buFont typeface="Arial"/>
                        <a:buNone/>
                      </a:pPr>
                      <a:r>
                        <a:rPr lang="zh-TW" sz="1200" dirty="0">
                          <a:latin typeface="微軟正黑體" panose="020B0604030504040204" pitchFamily="34" charset="-120"/>
                          <a:ea typeface="微軟正黑體" panose="020B0604030504040204" pitchFamily="34" charset="-120"/>
                        </a:rPr>
                        <a:t>密碼：預設為「身分證後6碼@NTUS」</a:t>
                      </a:r>
                      <a:br>
                        <a:rPr lang="zh-TW" sz="1200" dirty="0">
                          <a:latin typeface="微軟正黑體" panose="020B0604030504040204" pitchFamily="34" charset="-120"/>
                          <a:ea typeface="微軟正黑體" panose="020B0604030504040204" pitchFamily="34" charset="-120"/>
                        </a:rPr>
                      </a:br>
                      <a:r>
                        <a:rPr lang="zh-TW" sz="1200" dirty="0">
                          <a:latin typeface="微軟正黑體" panose="020B0604030504040204" pitchFamily="34" charset="-120"/>
                          <a:ea typeface="微軟正黑體" panose="020B0604030504040204" pitchFamily="34" charset="-120"/>
                        </a:rPr>
                        <a:t>              （或入口網帳號密碼）</a:t>
                      </a:r>
                      <a:endParaRPr sz="1200"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extLst>
                  <a:ext uri="{0D108BD9-81ED-4DB2-BD59-A6C34878D82A}">
                    <a16:rowId xmlns:a16="http://schemas.microsoft.com/office/drawing/2014/main" val="10002"/>
                  </a:ext>
                </a:extLst>
              </a:tr>
            </a:tbl>
          </a:graphicData>
        </a:graphic>
      </p:graphicFrame>
      <p:sp>
        <p:nvSpPr>
          <p:cNvPr id="9" name="Google Shape;151;p4">
            <a:extLst>
              <a:ext uri="{FF2B5EF4-FFF2-40B4-BE49-F238E27FC236}">
                <a16:creationId xmlns:a16="http://schemas.microsoft.com/office/drawing/2014/main" id="{90AB42B1-F1DE-48E3-8ABE-4AA331E96267}"/>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五</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301" name="Google Shape;301;p15"/>
          <p:cNvSpPr/>
          <p:nvPr/>
        </p:nvSpPr>
        <p:spPr>
          <a:xfrm>
            <a:off x="11625458" y="6402770"/>
            <a:ext cx="566542"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23</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3" name="Google Shape;260;p13">
            <a:extLst>
              <a:ext uri="{FF2B5EF4-FFF2-40B4-BE49-F238E27FC236}">
                <a16:creationId xmlns:a16="http://schemas.microsoft.com/office/drawing/2014/main" id="{7FF396B9-08F0-4AEC-9C1D-39D72A32AE0F}"/>
              </a:ext>
            </a:extLst>
          </p:cNvPr>
          <p:cNvSpPr txBox="1"/>
          <p:nvPr/>
        </p:nvSpPr>
        <p:spPr>
          <a:xfrm>
            <a:off x="929562" y="1915599"/>
            <a:ext cx="3832583" cy="419980"/>
          </a:xfrm>
          <a:prstGeom prst="rect">
            <a:avLst/>
          </a:prstGeom>
          <a:noFill/>
          <a:ln>
            <a:noFill/>
          </a:ln>
        </p:spPr>
        <p:txBody>
          <a:bodyPr spcFirstLastPara="1" wrap="square" lIns="0" tIns="0" rIns="0" bIns="0" anchor="ctr" anchorCtr="0">
            <a:normAutofit/>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無線網路環境設定</a:t>
            </a:r>
            <a:endParaRPr kumimoji="0"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14" name="Google Shape;261;p13">
            <a:extLst>
              <a:ext uri="{FF2B5EF4-FFF2-40B4-BE49-F238E27FC236}">
                <a16:creationId xmlns:a16="http://schemas.microsoft.com/office/drawing/2014/main" id="{5DCED0DC-C033-41A7-921C-3DFEE491DC90}"/>
              </a:ext>
            </a:extLst>
          </p:cNvPr>
          <p:cNvSpPr/>
          <p:nvPr/>
        </p:nvSpPr>
        <p:spPr>
          <a:xfrm>
            <a:off x="927764" y="2335579"/>
            <a:ext cx="10053024" cy="369332"/>
          </a:xfrm>
          <a:prstGeom prst="rect">
            <a:avLst/>
          </a:prstGeom>
          <a:noFill/>
          <a:ln>
            <a:noFill/>
          </a:ln>
        </p:spPr>
        <p:txBody>
          <a:bodyPr spcFirstLastPara="1" wrap="square" lIns="91425" tIns="45700" rIns="91425" bIns="45700" anchor="t" anchorCtr="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以下以安全無線網路連線方式</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(eduroam)</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進行</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windows 10/11</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設定教學說明</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5" name="Google Shape;269;p13">
            <a:extLst>
              <a:ext uri="{FF2B5EF4-FFF2-40B4-BE49-F238E27FC236}">
                <a16:creationId xmlns:a16="http://schemas.microsoft.com/office/drawing/2014/main" id="{59492129-DEE9-422D-9C16-11AC8A93A795}"/>
              </a:ext>
            </a:extLst>
          </p:cNvPr>
          <p:cNvSpPr txBox="1"/>
          <p:nvPr/>
        </p:nvSpPr>
        <p:spPr>
          <a:xfrm>
            <a:off x="1075937" y="5885200"/>
            <a:ext cx="2971615" cy="58473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學生請選擇</a:t>
            </a:r>
            <a:r>
              <a:rPr kumimoji="0" lang="en-US" altLang="zh-TW"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eduroam</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教職員請選擇</a:t>
            </a:r>
            <a:r>
              <a:rPr kumimoji="0" lang="en-US" altLang="zh-TW"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NTUS_STAFF</a:t>
            </a:r>
            <a:endParaRPr kumimoji="0" sz="1600" b="0"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16" name="Google Shape;272;p13">
            <a:extLst>
              <a:ext uri="{FF2B5EF4-FFF2-40B4-BE49-F238E27FC236}">
                <a16:creationId xmlns:a16="http://schemas.microsoft.com/office/drawing/2014/main" id="{EC6B05AD-2CF2-45F3-BCE6-B3F2E2482FB5}"/>
              </a:ext>
            </a:extLst>
          </p:cNvPr>
          <p:cNvSpPr/>
          <p:nvPr/>
        </p:nvSpPr>
        <p:spPr>
          <a:xfrm>
            <a:off x="3975360" y="4295055"/>
            <a:ext cx="947956" cy="436228"/>
          </a:xfrm>
          <a:prstGeom prst="rightArrow">
            <a:avLst>
              <a:gd name="adj1" fmla="val 50000"/>
              <a:gd name="adj2" fmla="val 50000"/>
            </a:avLst>
          </a:prstGeom>
          <a:solidFill>
            <a:srgbClr val="FFC000"/>
          </a:solidFill>
          <a:ln w="25400" cap="flat" cmpd="sng">
            <a:solidFill>
              <a:srgbClr val="FFC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17" name="Google Shape;274;p13">
            <a:extLst>
              <a:ext uri="{FF2B5EF4-FFF2-40B4-BE49-F238E27FC236}">
                <a16:creationId xmlns:a16="http://schemas.microsoft.com/office/drawing/2014/main" id="{F7EC3B07-0592-4210-B0F4-EF9E54239149}"/>
              </a:ext>
            </a:extLst>
          </p:cNvPr>
          <p:cNvPicPr preferRelativeResize="0"/>
          <p:nvPr/>
        </p:nvPicPr>
        <p:blipFill rotWithShape="1">
          <a:blip r:embed="rId3">
            <a:alphaModFix/>
          </a:blip>
          <a:srcRect/>
          <a:stretch/>
        </p:blipFill>
        <p:spPr>
          <a:xfrm>
            <a:off x="1349639" y="2828977"/>
            <a:ext cx="2155998" cy="2932157"/>
          </a:xfrm>
          <a:prstGeom prst="rect">
            <a:avLst/>
          </a:prstGeom>
          <a:noFill/>
          <a:ln>
            <a:noFill/>
          </a:ln>
        </p:spPr>
      </p:pic>
      <p:pic>
        <p:nvPicPr>
          <p:cNvPr id="18" name="圖片 17">
            <a:extLst>
              <a:ext uri="{FF2B5EF4-FFF2-40B4-BE49-F238E27FC236}">
                <a16:creationId xmlns:a16="http://schemas.microsoft.com/office/drawing/2014/main" id="{35BA81CF-4F3E-4ED8-9312-90DB0093F5ED}"/>
              </a:ext>
            </a:extLst>
          </p:cNvPr>
          <p:cNvPicPr>
            <a:picLocks noChangeAspect="1"/>
          </p:cNvPicPr>
          <p:nvPr/>
        </p:nvPicPr>
        <p:blipFill>
          <a:blip r:embed="rId4"/>
          <a:stretch>
            <a:fillRect/>
          </a:stretch>
        </p:blipFill>
        <p:spPr>
          <a:xfrm>
            <a:off x="5323571" y="2828977"/>
            <a:ext cx="3362794" cy="3448531"/>
          </a:xfrm>
          <a:prstGeom prst="rect">
            <a:avLst/>
          </a:prstGeom>
        </p:spPr>
      </p:pic>
      <p:sp>
        <p:nvSpPr>
          <p:cNvPr id="19" name="Google Shape;270;p13">
            <a:extLst>
              <a:ext uri="{FF2B5EF4-FFF2-40B4-BE49-F238E27FC236}">
                <a16:creationId xmlns:a16="http://schemas.microsoft.com/office/drawing/2014/main" id="{C1289EEA-0DA0-43B9-A3F9-F9C236EEFCA3}"/>
              </a:ext>
            </a:extLst>
          </p:cNvPr>
          <p:cNvSpPr/>
          <p:nvPr/>
        </p:nvSpPr>
        <p:spPr>
          <a:xfrm>
            <a:off x="8822966" y="3461878"/>
            <a:ext cx="3374408" cy="203132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教職員帳密：</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152400" algn="l"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b="1" dirty="0">
                <a:solidFill>
                  <a:srgbClr val="FF0000"/>
                </a:solidFill>
                <a:latin typeface="Microsoft JhengHei"/>
                <a:ea typeface="Microsoft JhengHei"/>
                <a:cs typeface="Microsoft JhengHei"/>
                <a:sym typeface="Microsoft JhengHei"/>
              </a:rPr>
              <a:t>名稱</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：申請帳號（入口網帳號）</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15240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密碼：預設為「身分證後</a:t>
            </a:r>
            <a:r>
              <a:rPr kumimoji="0" lang="en-US" altLang="zh-TW"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6</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碼</a:t>
            </a:r>
            <a:r>
              <a:rPr kumimoji="0" lang="en-US" altLang="zh-TW"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@NTUS</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a:t>
            </a:r>
            <a:b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b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              （或入口網帳號密碼）</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學生預設帳密：</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152400" algn="l"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b="1" dirty="0">
                <a:solidFill>
                  <a:srgbClr val="FF0000"/>
                </a:solidFill>
                <a:latin typeface="Microsoft JhengHei"/>
                <a:ea typeface="Microsoft JhengHei"/>
                <a:cs typeface="Microsoft JhengHei"/>
                <a:sym typeface="Microsoft JhengHei"/>
              </a:rPr>
              <a:t>名稱</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：學號</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15240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密碼：預設為「西曆生日</a:t>
            </a:r>
            <a:r>
              <a:rPr kumimoji="0" lang="en-US" altLang="zh-TW"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8</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碼</a:t>
            </a:r>
            <a:r>
              <a:rPr kumimoji="0" lang="en-US" altLang="zh-TW"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@NTUS</a:t>
            </a: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0" marR="0" lvl="0" indent="15240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           （或入口網帳號密碼）</a:t>
            </a:r>
            <a:endParaRPr kumimoji="0" sz="1400" b="1"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p:txBody>
      </p:sp>
      <p:sp>
        <p:nvSpPr>
          <p:cNvPr id="20" name="Google Shape;151;p4">
            <a:extLst>
              <a:ext uri="{FF2B5EF4-FFF2-40B4-BE49-F238E27FC236}">
                <a16:creationId xmlns:a16="http://schemas.microsoft.com/office/drawing/2014/main" id="{956C83ED-2E06-4214-9052-B0CBBE7164D5}"/>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六</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14" name="Google Shape;314;p16"/>
          <p:cNvSpPr/>
          <p:nvPr/>
        </p:nvSpPr>
        <p:spPr>
          <a:xfrm>
            <a:off x="11625458" y="6402770"/>
            <a:ext cx="496915" cy="3693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24</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6" name="Google Shape;283;p14">
            <a:extLst>
              <a:ext uri="{FF2B5EF4-FFF2-40B4-BE49-F238E27FC236}">
                <a16:creationId xmlns:a16="http://schemas.microsoft.com/office/drawing/2014/main" id="{E46662DF-6FBB-4FA0-9E10-9DD19103F356}"/>
              </a:ext>
            </a:extLst>
          </p:cNvPr>
          <p:cNvSpPr/>
          <p:nvPr/>
        </p:nvSpPr>
        <p:spPr>
          <a:xfrm>
            <a:off x="1075937" y="2037432"/>
            <a:ext cx="3993401" cy="52322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800" b="1" i="0" u="none" strike="noStrike" kern="0" cap="none" spc="0" normalizeH="0" baseline="0" noProof="0">
                <a:ln>
                  <a:noFill/>
                </a:ln>
                <a:solidFill>
                  <a:srgbClr val="000000"/>
                </a:solidFill>
                <a:effectLst/>
                <a:uLnTx/>
                <a:uFillTx/>
                <a:latin typeface="Arial"/>
                <a:ea typeface="Arial"/>
                <a:cs typeface="Arial"/>
                <a:sym typeface="Arial"/>
              </a:rPr>
              <a:t>虛擬主機租用辦法</a:t>
            </a:r>
            <a:r>
              <a:rPr kumimoji="0" lang="en-US" altLang="zh-TW" sz="2800" b="1" i="0" u="none" strike="noStrike" kern="0" cap="none" spc="0" normalizeH="0" baseline="0" noProof="0">
                <a:ln>
                  <a:noFill/>
                </a:ln>
                <a:solidFill>
                  <a:srgbClr val="000000"/>
                </a:solidFill>
                <a:effectLst/>
                <a:uLnTx/>
                <a:uFillTx/>
                <a:latin typeface="Arial"/>
                <a:ea typeface="Arial"/>
                <a:cs typeface="Arial"/>
                <a:sym typeface="Arial"/>
              </a:rPr>
              <a:t>(</a:t>
            </a:r>
            <a:r>
              <a:rPr kumimoji="0" lang="zh-TW" altLang="en-US" sz="2800" b="1" i="0" u="none" strike="noStrike" kern="0" cap="none" spc="0" normalizeH="0" baseline="0" noProof="0">
                <a:ln>
                  <a:noFill/>
                </a:ln>
                <a:solidFill>
                  <a:srgbClr val="000000"/>
                </a:solidFill>
                <a:effectLst/>
                <a:uLnTx/>
                <a:uFillTx/>
                <a:latin typeface="Arial"/>
                <a:ea typeface="Arial"/>
                <a:cs typeface="Arial"/>
                <a:sym typeface="Arial"/>
              </a:rPr>
              <a:t>節錄</a:t>
            </a:r>
            <a:r>
              <a:rPr kumimoji="0" lang="en-US" altLang="zh-TW" sz="2800" b="1" i="0" u="none" strike="noStrike" kern="0" cap="none" spc="0" normalizeH="0" baseline="0" noProof="0">
                <a:ln>
                  <a:noFill/>
                </a:ln>
                <a:solidFill>
                  <a:srgbClr val="000000"/>
                </a:solidFill>
                <a:effectLst/>
                <a:uLnTx/>
                <a:uFillTx/>
                <a:latin typeface="Arial"/>
                <a:ea typeface="Arial"/>
                <a:cs typeface="Arial"/>
                <a:sym typeface="Arial"/>
              </a:rPr>
              <a:t>)</a:t>
            </a:r>
            <a:endParaRPr kumimoji="0" sz="2800" b="0" i="0" u="none" strike="noStrike" kern="0" cap="none" spc="0" normalizeH="0" baseline="0" noProof="0">
              <a:ln>
                <a:noFill/>
              </a:ln>
              <a:solidFill>
                <a:srgbClr val="000000"/>
              </a:solidFill>
              <a:effectLst/>
              <a:uLnTx/>
              <a:uFillTx/>
              <a:latin typeface="Arial"/>
              <a:ea typeface="Arial"/>
              <a:cs typeface="Arial"/>
              <a:sym typeface="Arial"/>
            </a:endParaRPr>
          </a:p>
        </p:txBody>
      </p:sp>
      <p:graphicFrame>
        <p:nvGraphicFramePr>
          <p:cNvPr id="17" name="Google Shape;286;p14">
            <a:extLst>
              <a:ext uri="{FF2B5EF4-FFF2-40B4-BE49-F238E27FC236}">
                <a16:creationId xmlns:a16="http://schemas.microsoft.com/office/drawing/2014/main" id="{444D9842-E737-46DF-A1B2-AF7F370BE4D1}"/>
              </a:ext>
            </a:extLst>
          </p:cNvPr>
          <p:cNvGraphicFramePr/>
          <p:nvPr>
            <p:extLst>
              <p:ext uri="{D42A27DB-BD31-4B8C-83A1-F6EECF244321}">
                <p14:modId xmlns:p14="http://schemas.microsoft.com/office/powerpoint/2010/main" val="2482118351"/>
              </p:ext>
            </p:extLst>
          </p:nvPr>
        </p:nvGraphicFramePr>
        <p:xfrm>
          <a:off x="1161347" y="2655043"/>
          <a:ext cx="8682425" cy="3924925"/>
        </p:xfrm>
        <a:graphic>
          <a:graphicData uri="http://schemas.openxmlformats.org/drawingml/2006/table">
            <a:tbl>
              <a:tblPr firstRow="1" firstCol="1" bandRow="1">
                <a:noFill/>
              </a:tblPr>
              <a:tblGrid>
                <a:gridCol w="734575">
                  <a:extLst>
                    <a:ext uri="{9D8B030D-6E8A-4147-A177-3AD203B41FA5}">
                      <a16:colId xmlns:a16="http://schemas.microsoft.com/office/drawing/2014/main" val="20000"/>
                    </a:ext>
                  </a:extLst>
                </a:gridCol>
                <a:gridCol w="1795250">
                  <a:extLst>
                    <a:ext uri="{9D8B030D-6E8A-4147-A177-3AD203B41FA5}">
                      <a16:colId xmlns:a16="http://schemas.microsoft.com/office/drawing/2014/main" val="20001"/>
                    </a:ext>
                  </a:extLst>
                </a:gridCol>
                <a:gridCol w="1736950">
                  <a:extLst>
                    <a:ext uri="{9D8B030D-6E8A-4147-A177-3AD203B41FA5}">
                      <a16:colId xmlns:a16="http://schemas.microsoft.com/office/drawing/2014/main" val="20002"/>
                    </a:ext>
                  </a:extLst>
                </a:gridCol>
                <a:gridCol w="4415650">
                  <a:extLst>
                    <a:ext uri="{9D8B030D-6E8A-4147-A177-3AD203B41FA5}">
                      <a16:colId xmlns:a16="http://schemas.microsoft.com/office/drawing/2014/main" val="20003"/>
                    </a:ext>
                  </a:extLst>
                </a:gridCol>
              </a:tblGrid>
              <a:tr h="629000">
                <a:tc gridSpan="2">
                  <a:txBody>
                    <a:bodyPr/>
                    <a:lstStyle/>
                    <a:p>
                      <a:pPr marL="0" marR="0" lvl="0" indent="0" algn="ctr" rtl="0">
                        <a:spcBef>
                          <a:spcPts val="0"/>
                        </a:spcBef>
                        <a:spcAft>
                          <a:spcPts val="0"/>
                        </a:spcAft>
                        <a:buNone/>
                      </a:pPr>
                      <a:r>
                        <a:rPr lang="zh-TW" sz="1600" b="1" dirty="0">
                          <a:latin typeface="微軟正黑體" panose="020B0604030504040204" pitchFamily="34" charset="-120"/>
                          <a:ea typeface="微軟正黑體" panose="020B0604030504040204" pitchFamily="34" charset="-120"/>
                        </a:rPr>
                        <a:t>方案規格</a:t>
                      </a:r>
                      <a:endParaRPr sz="1600" b="1"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hMerge="1">
                  <a:txBody>
                    <a:bodyPr/>
                    <a:lstStyle/>
                    <a:p>
                      <a:endParaRPr lang="zh-TW"/>
                    </a:p>
                  </a:txBody>
                  <a:tcPr/>
                </a:tc>
                <a:tc>
                  <a:txBody>
                    <a:bodyPr/>
                    <a:lstStyle/>
                    <a:p>
                      <a:pPr marL="0" marR="0" lvl="0" indent="0" algn="ctr" rtl="0">
                        <a:spcBef>
                          <a:spcPts val="0"/>
                        </a:spcBef>
                        <a:spcAft>
                          <a:spcPts val="0"/>
                        </a:spcAft>
                        <a:buNone/>
                      </a:pPr>
                      <a:r>
                        <a:rPr lang="zh-TW" sz="1600" b="1" dirty="0">
                          <a:latin typeface="微軟正黑體" panose="020B0604030504040204" pitchFamily="34" charset="-120"/>
                          <a:ea typeface="微軟正黑體" panose="020B0604030504040204" pitchFamily="34" charset="-120"/>
                        </a:rPr>
                        <a:t>月租費</a:t>
                      </a:r>
                      <a:endParaRPr sz="1600" b="1"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rowSpan="2">
                  <a:txBody>
                    <a:bodyPr/>
                    <a:lstStyle/>
                    <a:p>
                      <a:pPr marL="0" marR="0" lvl="0" indent="0" algn="just" rtl="0">
                        <a:spcBef>
                          <a:spcPts val="0"/>
                        </a:spcBef>
                        <a:spcAft>
                          <a:spcPts val="0"/>
                        </a:spcAft>
                        <a:buNone/>
                      </a:pPr>
                      <a:endParaRPr sz="1600" dirty="0">
                        <a:latin typeface="微軟正黑體" panose="020B0604030504040204" pitchFamily="34" charset="-120"/>
                        <a:ea typeface="微軟正黑體" panose="020B0604030504040204" pitchFamily="34" charset="-120"/>
                      </a:endParaRPr>
                    </a:p>
                    <a:p>
                      <a:pPr marL="0" marR="0" lvl="0" indent="0" algn="just" rtl="0">
                        <a:spcBef>
                          <a:spcPts val="0"/>
                        </a:spcBef>
                        <a:spcAft>
                          <a:spcPts val="0"/>
                        </a:spcAft>
                        <a:buNone/>
                      </a:pPr>
                      <a:r>
                        <a:rPr lang="zh-TW" sz="1600" dirty="0">
                          <a:latin typeface="微軟正黑體" panose="020B0604030504040204" pitchFamily="34" charset="-120"/>
                          <a:ea typeface="微軟正黑體" panose="020B0604030504040204" pitchFamily="34" charset="-120"/>
                        </a:rPr>
                        <a:t>擴充選項：</a:t>
                      </a:r>
                      <a:endParaRPr dirty="0">
                        <a:latin typeface="微軟正黑體" panose="020B0604030504040204" pitchFamily="34" charset="-120"/>
                        <a:ea typeface="微軟正黑體" panose="020B0604030504040204" pitchFamily="34" charset="-120"/>
                      </a:endParaRPr>
                    </a:p>
                    <a:p>
                      <a:pPr marL="342900" marR="0" lvl="0" indent="-342900" algn="just"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1 Core CPU：600/月</a:t>
                      </a:r>
                      <a:endParaRPr dirty="0">
                        <a:latin typeface="微軟正黑體" panose="020B0604030504040204" pitchFamily="34" charset="-120"/>
                        <a:ea typeface="微軟正黑體" panose="020B0604030504040204" pitchFamily="34" charset="-120"/>
                      </a:endParaRPr>
                    </a:p>
                    <a:p>
                      <a:pPr marL="342900" marR="0" lvl="0" indent="-342900" algn="just"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1G 容量RAM：500/月</a:t>
                      </a:r>
                      <a:endParaRPr dirty="0">
                        <a:latin typeface="微軟正黑體" panose="020B0604030504040204" pitchFamily="34" charset="-120"/>
                        <a:ea typeface="微軟正黑體" panose="020B0604030504040204" pitchFamily="34" charset="-120"/>
                      </a:endParaRPr>
                    </a:p>
                    <a:p>
                      <a:pPr marL="342900" marR="0" lvl="0" indent="-342900" algn="just"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10G容量系統碟：300/月</a:t>
                      </a:r>
                      <a:endParaRPr dirty="0">
                        <a:latin typeface="微軟正黑體" panose="020B0604030504040204" pitchFamily="34" charset="-120"/>
                        <a:ea typeface="微軟正黑體" panose="020B0604030504040204" pitchFamily="34" charset="-120"/>
                      </a:endParaRPr>
                    </a:p>
                    <a:p>
                      <a:pPr marL="342900" marR="0" lvl="0" indent="-342900" algn="just"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10G容量高速資料碟(NetAPP)：300/月10G</a:t>
                      </a:r>
                      <a:endParaRPr sz="1600" dirty="0">
                        <a:latin typeface="微軟正黑體" panose="020B0604030504040204" pitchFamily="34" charset="-120"/>
                        <a:ea typeface="微軟正黑體" panose="020B0604030504040204" pitchFamily="34" charset="-120"/>
                      </a:endParaRPr>
                    </a:p>
                    <a:p>
                      <a:pPr marL="342900" marR="0" lvl="0" indent="-342900" algn="just"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容量一般資料碟(NAS)：100/月</a:t>
                      </a:r>
                      <a:endParaRPr sz="1600"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solidFill>
                      <a:schemeClr val="accent6">
                        <a:lumMod val="40000"/>
                        <a:lumOff val="60000"/>
                      </a:schemeClr>
                    </a:solidFill>
                  </a:tcPr>
                </a:tc>
                <a:extLst>
                  <a:ext uri="{0D108BD9-81ED-4DB2-BD59-A6C34878D82A}">
                    <a16:rowId xmlns:a16="http://schemas.microsoft.com/office/drawing/2014/main" val="10000"/>
                  </a:ext>
                </a:extLst>
              </a:tr>
              <a:tr h="1484425">
                <a:tc>
                  <a:txBody>
                    <a:bodyPr/>
                    <a:lstStyle/>
                    <a:p>
                      <a:pPr marL="0" marR="0" lvl="0" indent="0" algn="ctr" rtl="0">
                        <a:spcBef>
                          <a:spcPts val="0"/>
                        </a:spcBef>
                        <a:spcAft>
                          <a:spcPts val="0"/>
                        </a:spcAft>
                        <a:buNone/>
                      </a:pPr>
                      <a:r>
                        <a:rPr lang="zh-TW" sz="1600" b="1" dirty="0">
                          <a:latin typeface="微軟正黑體" panose="020B0604030504040204" pitchFamily="34" charset="-120"/>
                          <a:ea typeface="微軟正黑體" panose="020B0604030504040204" pitchFamily="34" charset="-120"/>
                        </a:rPr>
                        <a:t>規格一</a:t>
                      </a:r>
                      <a:endParaRPr sz="1600" b="1"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a:t>1 Core CPU</a:t>
                      </a:r>
                      <a:endParaRPr sz="1600"/>
                    </a:p>
                    <a:p>
                      <a:pPr marL="0" marR="0" lvl="0" indent="0" algn="ctr" rtl="0">
                        <a:spcBef>
                          <a:spcPts val="0"/>
                        </a:spcBef>
                        <a:spcAft>
                          <a:spcPts val="0"/>
                        </a:spcAft>
                        <a:buNone/>
                      </a:pPr>
                      <a:r>
                        <a:rPr lang="zh-TW" sz="1600"/>
                        <a:t>4G RAM</a:t>
                      </a:r>
                      <a:endParaRPr sz="1600"/>
                    </a:p>
                    <a:p>
                      <a:pPr marL="0" marR="0" lvl="0" indent="0" algn="ctr" rtl="0">
                        <a:spcBef>
                          <a:spcPts val="0"/>
                        </a:spcBef>
                        <a:spcAft>
                          <a:spcPts val="0"/>
                        </a:spcAft>
                        <a:buNone/>
                      </a:pPr>
                      <a:r>
                        <a:rPr lang="zh-TW" sz="1600"/>
                        <a:t>60G HD</a:t>
                      </a:r>
                      <a:endParaRPr sz="1600">
                        <a:latin typeface="Microsoft JhengHei"/>
                        <a:ea typeface="Microsoft JhengHei"/>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dirty="0"/>
                        <a:t>4,400</a:t>
                      </a:r>
                      <a:endParaRPr sz="1600" dirty="0">
                        <a:latin typeface="Microsoft JhengHei"/>
                        <a:ea typeface="Microsoft JhengHei"/>
                        <a:cs typeface="Microsoft JhengHei"/>
                        <a:sym typeface="Microsoft JhengHei"/>
                      </a:endParaRPr>
                    </a:p>
                  </a:txBody>
                  <a:tcPr marL="17775" marR="17775" marT="0" marB="0" anchor="ctr"/>
                </a:tc>
                <a:tc vMerge="1">
                  <a:txBody>
                    <a:bodyPr/>
                    <a:lstStyle/>
                    <a:p>
                      <a:endParaRPr lang="zh-TW"/>
                    </a:p>
                  </a:txBody>
                  <a:tcPr/>
                </a:tc>
                <a:extLst>
                  <a:ext uri="{0D108BD9-81ED-4DB2-BD59-A6C34878D82A}">
                    <a16:rowId xmlns:a16="http://schemas.microsoft.com/office/drawing/2014/main" val="10001"/>
                  </a:ext>
                </a:extLst>
              </a:tr>
              <a:tr h="905750">
                <a:tc>
                  <a:txBody>
                    <a:bodyPr/>
                    <a:lstStyle/>
                    <a:p>
                      <a:pPr marL="0" marR="0" lvl="0" indent="0" algn="ctr" rtl="0">
                        <a:spcBef>
                          <a:spcPts val="0"/>
                        </a:spcBef>
                        <a:spcAft>
                          <a:spcPts val="0"/>
                        </a:spcAft>
                        <a:buNone/>
                      </a:pPr>
                      <a:r>
                        <a:rPr lang="zh-TW" sz="1600" b="1" dirty="0">
                          <a:latin typeface="微軟正黑體" panose="020B0604030504040204" pitchFamily="34" charset="-120"/>
                          <a:ea typeface="微軟正黑體" panose="020B0604030504040204" pitchFamily="34" charset="-120"/>
                        </a:rPr>
                        <a:t>規格二</a:t>
                      </a:r>
                      <a:endParaRPr sz="1600" b="1"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a:t>2 Core CPU</a:t>
                      </a:r>
                      <a:endParaRPr sz="1600"/>
                    </a:p>
                    <a:p>
                      <a:pPr marL="0" marR="0" lvl="0" indent="0" algn="ctr" rtl="0">
                        <a:spcBef>
                          <a:spcPts val="0"/>
                        </a:spcBef>
                        <a:spcAft>
                          <a:spcPts val="0"/>
                        </a:spcAft>
                        <a:buNone/>
                      </a:pPr>
                      <a:r>
                        <a:rPr lang="zh-TW" sz="1600"/>
                        <a:t>8G RAM</a:t>
                      </a:r>
                      <a:endParaRPr sz="1600"/>
                    </a:p>
                    <a:p>
                      <a:pPr marL="0" marR="0" lvl="0" indent="0" algn="ctr" rtl="0">
                        <a:spcBef>
                          <a:spcPts val="0"/>
                        </a:spcBef>
                        <a:spcAft>
                          <a:spcPts val="0"/>
                        </a:spcAft>
                        <a:buNone/>
                      </a:pPr>
                      <a:r>
                        <a:rPr lang="zh-TW" sz="1600"/>
                        <a:t>80G HD</a:t>
                      </a:r>
                      <a:endParaRPr sz="1600">
                        <a:latin typeface="Microsoft JhengHei"/>
                        <a:ea typeface="Microsoft JhengHei"/>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a:t>7,600</a:t>
                      </a:r>
                      <a:endParaRPr sz="1600">
                        <a:latin typeface="Microsoft JhengHei"/>
                        <a:ea typeface="Microsoft JhengHei"/>
                        <a:cs typeface="Microsoft JhengHei"/>
                        <a:sym typeface="Microsoft JhengHei"/>
                      </a:endParaRPr>
                    </a:p>
                  </a:txBody>
                  <a:tcPr marL="17775" marR="17775" marT="0" marB="0" anchor="ctr"/>
                </a:tc>
                <a:tc rowSpan="2">
                  <a:txBody>
                    <a:bodyPr/>
                    <a:lstStyle/>
                    <a:p>
                      <a:pPr marL="0" marR="0" lvl="0" indent="0" algn="l" rtl="0">
                        <a:spcBef>
                          <a:spcPts val="0"/>
                        </a:spcBef>
                        <a:spcAft>
                          <a:spcPts val="0"/>
                        </a:spcAft>
                        <a:buNone/>
                      </a:pPr>
                      <a:r>
                        <a:rPr lang="zh-TW" sz="1600" dirty="0">
                          <a:latin typeface="微軟正黑體" panose="020B0604030504040204" pitchFamily="34" charset="-120"/>
                          <a:ea typeface="微軟正黑體" panose="020B0604030504040204" pitchFamily="34" charset="-120"/>
                        </a:rPr>
                        <a:t>進階服務：</a:t>
                      </a:r>
                      <a:endParaRPr dirty="0">
                        <a:latin typeface="微軟正黑體" panose="020B0604030504040204" pitchFamily="34" charset="-120"/>
                        <a:ea typeface="微軟正黑體" panose="020B0604030504040204" pitchFamily="34" charset="-120"/>
                      </a:endParaRPr>
                    </a:p>
                    <a:p>
                      <a:pPr marL="342900" marR="0" lvl="0" indent="-342900" algn="l"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負載平衡服務(一組虛擬IP)： 1,000/月</a:t>
                      </a:r>
                      <a:endParaRPr dirty="0">
                        <a:latin typeface="微軟正黑體" panose="020B0604030504040204" pitchFamily="34" charset="-120"/>
                        <a:ea typeface="微軟正黑體" panose="020B0604030504040204" pitchFamily="34" charset="-120"/>
                      </a:endParaRPr>
                    </a:p>
                    <a:p>
                      <a:pPr marL="342900" marR="0" lvl="0" indent="-342900" algn="l"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防火牆進階資安防護服務：1,000/月</a:t>
                      </a:r>
                      <a:endParaRPr dirty="0">
                        <a:latin typeface="微軟正黑體" panose="020B0604030504040204" pitchFamily="34" charset="-120"/>
                        <a:ea typeface="微軟正黑體" panose="020B0604030504040204" pitchFamily="34" charset="-120"/>
                      </a:endParaRPr>
                    </a:p>
                    <a:p>
                      <a:pPr marL="342900" marR="0" lvl="0" indent="-342900" algn="l"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Log紀錄存放服務：1,000/月</a:t>
                      </a:r>
                      <a:endParaRPr dirty="0">
                        <a:latin typeface="微軟正黑體" panose="020B0604030504040204" pitchFamily="34" charset="-120"/>
                        <a:ea typeface="微軟正黑體" panose="020B0604030504040204" pitchFamily="34" charset="-120"/>
                      </a:endParaRPr>
                    </a:p>
                    <a:p>
                      <a:pPr marL="342900" marR="0" lvl="0" indent="-342900" algn="l" rtl="0">
                        <a:spcBef>
                          <a:spcPts val="0"/>
                        </a:spcBef>
                        <a:spcAft>
                          <a:spcPts val="0"/>
                        </a:spcAft>
                        <a:buClr>
                          <a:schemeClr val="dk1"/>
                        </a:buClr>
                        <a:buSzPts val="1600"/>
                        <a:buFont typeface="Arial"/>
                        <a:buAutoNum type="arabicPeriod"/>
                      </a:pPr>
                      <a:r>
                        <a:rPr lang="zh-TW" sz="1600" dirty="0">
                          <a:latin typeface="微軟正黑體" panose="020B0604030504040204" pitchFamily="34" charset="-120"/>
                          <a:ea typeface="微軟正黑體" panose="020B0604030504040204" pitchFamily="34" charset="-120"/>
                        </a:rPr>
                        <a:t>異地備援服務： 500/月</a:t>
                      </a:r>
                      <a:endParaRPr sz="1600"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extLst>
                  <a:ext uri="{0D108BD9-81ED-4DB2-BD59-A6C34878D82A}">
                    <a16:rowId xmlns:a16="http://schemas.microsoft.com/office/drawing/2014/main" val="10002"/>
                  </a:ext>
                </a:extLst>
              </a:tr>
              <a:tr h="905750">
                <a:tc>
                  <a:txBody>
                    <a:bodyPr/>
                    <a:lstStyle/>
                    <a:p>
                      <a:pPr marL="0" marR="0" lvl="0" indent="0" algn="ctr" rtl="0">
                        <a:spcBef>
                          <a:spcPts val="0"/>
                        </a:spcBef>
                        <a:spcAft>
                          <a:spcPts val="0"/>
                        </a:spcAft>
                        <a:buNone/>
                      </a:pPr>
                      <a:r>
                        <a:rPr lang="zh-TW" sz="1600" b="1" dirty="0">
                          <a:latin typeface="微軟正黑體" panose="020B0604030504040204" pitchFamily="34" charset="-120"/>
                          <a:ea typeface="微軟正黑體" panose="020B0604030504040204" pitchFamily="34" charset="-120"/>
                        </a:rPr>
                        <a:t>規格三</a:t>
                      </a:r>
                      <a:endParaRPr sz="1600" b="1" dirty="0">
                        <a:latin typeface="微軟正黑體" panose="020B0604030504040204" pitchFamily="34" charset="-120"/>
                        <a:ea typeface="微軟正黑體" panose="020B0604030504040204" pitchFamily="34" charset="-120"/>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a:t>4 Core CPU</a:t>
                      </a:r>
                      <a:endParaRPr sz="1600"/>
                    </a:p>
                    <a:p>
                      <a:pPr marL="0" marR="0" lvl="0" indent="0" algn="ctr" rtl="0">
                        <a:spcBef>
                          <a:spcPts val="0"/>
                        </a:spcBef>
                        <a:spcAft>
                          <a:spcPts val="0"/>
                        </a:spcAft>
                        <a:buNone/>
                      </a:pPr>
                      <a:r>
                        <a:rPr lang="zh-TW" sz="1600"/>
                        <a:t>12G RAM</a:t>
                      </a:r>
                      <a:endParaRPr sz="1600"/>
                    </a:p>
                    <a:p>
                      <a:pPr marL="0" marR="0" lvl="0" indent="0" algn="ctr" rtl="0">
                        <a:spcBef>
                          <a:spcPts val="0"/>
                        </a:spcBef>
                        <a:spcAft>
                          <a:spcPts val="0"/>
                        </a:spcAft>
                        <a:buNone/>
                      </a:pPr>
                      <a:r>
                        <a:rPr lang="zh-TW" sz="1600"/>
                        <a:t>100G HD</a:t>
                      </a:r>
                      <a:endParaRPr sz="1600">
                        <a:latin typeface="Microsoft JhengHei"/>
                        <a:ea typeface="Microsoft JhengHei"/>
                        <a:cs typeface="Microsoft JhengHei"/>
                        <a:sym typeface="Microsoft JhengHei"/>
                      </a:endParaRPr>
                    </a:p>
                  </a:txBody>
                  <a:tcPr marL="17775" marR="17775" marT="0" marB="0" anchor="ctr"/>
                </a:tc>
                <a:tc>
                  <a:txBody>
                    <a:bodyPr/>
                    <a:lstStyle/>
                    <a:p>
                      <a:pPr marL="0" marR="0" lvl="0" indent="0" algn="ctr" rtl="0">
                        <a:spcBef>
                          <a:spcPts val="0"/>
                        </a:spcBef>
                        <a:spcAft>
                          <a:spcPts val="0"/>
                        </a:spcAft>
                        <a:buNone/>
                      </a:pPr>
                      <a:r>
                        <a:rPr lang="zh-TW" sz="1600" dirty="0"/>
                        <a:t>11,400</a:t>
                      </a:r>
                      <a:endParaRPr sz="1600" dirty="0">
                        <a:latin typeface="Microsoft JhengHei"/>
                        <a:ea typeface="Microsoft JhengHei"/>
                        <a:cs typeface="Microsoft JhengHei"/>
                        <a:sym typeface="Microsoft JhengHei"/>
                      </a:endParaRPr>
                    </a:p>
                  </a:txBody>
                  <a:tcPr marL="17775" marR="17775" marT="0" marB="0" anchor="ctr"/>
                </a:tc>
                <a:tc vMerge="1">
                  <a:txBody>
                    <a:bodyPr/>
                    <a:lstStyle/>
                    <a:p>
                      <a:endParaRPr lang="zh-TW"/>
                    </a:p>
                  </a:txBody>
                  <a:tcPr/>
                </a:tc>
                <a:extLst>
                  <a:ext uri="{0D108BD9-81ED-4DB2-BD59-A6C34878D82A}">
                    <a16:rowId xmlns:a16="http://schemas.microsoft.com/office/drawing/2014/main" val="10003"/>
                  </a:ext>
                </a:extLst>
              </a:tr>
            </a:tbl>
          </a:graphicData>
        </a:graphic>
      </p:graphicFrame>
      <p:sp>
        <p:nvSpPr>
          <p:cNvPr id="18" name="Google Shape;284;p14">
            <a:extLst>
              <a:ext uri="{FF2B5EF4-FFF2-40B4-BE49-F238E27FC236}">
                <a16:creationId xmlns:a16="http://schemas.microsoft.com/office/drawing/2014/main" id="{D9C7C15D-B422-4211-85A1-4ED828948BA2}"/>
              </a:ext>
            </a:extLst>
          </p:cNvPr>
          <p:cNvSpPr txBox="1"/>
          <p:nvPr/>
        </p:nvSpPr>
        <p:spPr>
          <a:xfrm>
            <a:off x="10352920" y="4714842"/>
            <a:ext cx="1613072" cy="92333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1" i="0" u="none" strike="noStrike" kern="0" cap="none" spc="0" normalizeH="0" baseline="0" noProof="0" dirty="0">
                <a:ln>
                  <a:noFill/>
                </a:ln>
                <a:solidFill>
                  <a:srgbClr val="000000"/>
                </a:solidFill>
                <a:effectLst/>
                <a:uLnTx/>
                <a:uFillTx/>
                <a:latin typeface="Arial"/>
                <a:ea typeface="Arial"/>
                <a:cs typeface="Arial"/>
                <a:sym typeface="Arial"/>
              </a:rPr>
              <a:t>機房暨虛擬主機服務管理與租用要點</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19" name="Google Shape;287;p14">
            <a:extLst>
              <a:ext uri="{FF2B5EF4-FFF2-40B4-BE49-F238E27FC236}">
                <a16:creationId xmlns:a16="http://schemas.microsoft.com/office/drawing/2014/main" id="{8A413ED6-73F0-4880-915F-F13C59895AF2}"/>
              </a:ext>
            </a:extLst>
          </p:cNvPr>
          <p:cNvPicPr preferRelativeResize="0"/>
          <p:nvPr/>
        </p:nvPicPr>
        <p:blipFill rotWithShape="1">
          <a:blip r:embed="rId3">
            <a:alphaModFix/>
          </a:blip>
          <a:srcRect/>
          <a:stretch/>
        </p:blipFill>
        <p:spPr>
          <a:xfrm>
            <a:off x="10254667" y="2906194"/>
            <a:ext cx="1711325" cy="1711325"/>
          </a:xfrm>
          <a:prstGeom prst="rect">
            <a:avLst/>
          </a:prstGeom>
          <a:noFill/>
          <a:ln>
            <a:noFill/>
          </a:ln>
        </p:spPr>
      </p:pic>
      <p:sp>
        <p:nvSpPr>
          <p:cNvPr id="10" name="Google Shape;151;p4">
            <a:extLst>
              <a:ext uri="{FF2B5EF4-FFF2-40B4-BE49-F238E27FC236}">
                <a16:creationId xmlns:a16="http://schemas.microsoft.com/office/drawing/2014/main" id="{808B6E7D-394F-4CC5-97A1-6432D330AE1B}"/>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七</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23" name="Google Shape;323;g23f11ace035_1_0"/>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25</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7" name="Google Shape;294;p15">
            <a:extLst>
              <a:ext uri="{FF2B5EF4-FFF2-40B4-BE49-F238E27FC236}">
                <a16:creationId xmlns:a16="http://schemas.microsoft.com/office/drawing/2014/main" id="{F1D48120-A6E9-4928-B048-8C7FB02DFF40}"/>
              </a:ext>
            </a:extLst>
          </p:cNvPr>
          <p:cNvSpPr txBox="1"/>
          <p:nvPr/>
        </p:nvSpPr>
        <p:spPr>
          <a:xfrm>
            <a:off x="712162" y="1974788"/>
            <a:ext cx="3832583" cy="419980"/>
          </a:xfrm>
          <a:prstGeom prst="rect">
            <a:avLst/>
          </a:prstGeom>
          <a:noFill/>
          <a:ln>
            <a:noFill/>
          </a:ln>
        </p:spPr>
        <p:txBody>
          <a:bodyPr spcFirstLastPara="1" wrap="square" lIns="0" tIns="0" rIns="0" bIns="0" anchor="ctr" anchorCtr="0">
            <a:normAutofit fontScale="92500"/>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校園網路流量管理規範之宣導</a:t>
            </a:r>
            <a:endParaRPr kumimoji="0"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8" name="Google Shape;295;p15">
            <a:extLst>
              <a:ext uri="{FF2B5EF4-FFF2-40B4-BE49-F238E27FC236}">
                <a16:creationId xmlns:a16="http://schemas.microsoft.com/office/drawing/2014/main" id="{CDB9BA65-0E64-42A3-8743-C2E5E2DD1AF2}"/>
              </a:ext>
            </a:extLst>
          </p:cNvPr>
          <p:cNvSpPr/>
          <p:nvPr/>
        </p:nvSpPr>
        <p:spPr>
          <a:xfrm>
            <a:off x="933975" y="2331516"/>
            <a:ext cx="7867125" cy="1200288"/>
          </a:xfrm>
          <a:prstGeom prst="rect">
            <a:avLst/>
          </a:prstGeom>
          <a:noFill/>
          <a:ln>
            <a:noFill/>
          </a:ln>
        </p:spPr>
        <p:txBody>
          <a:bodyPr spcFirstLastPara="1" wrap="square" lIns="91425" tIns="45700" rIns="91425" bIns="45700" anchor="t" anchorCtr="0">
            <a:spAutoFit/>
          </a:bodyPr>
          <a:lstStyle/>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依據本校網路流量異常管理要點規定，校內每一個</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IP</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，每日網路流量最高八</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GB</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（網路上傳</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下載總流量八</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GB</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），超過後無法對外連線，隔日零時流量歸零。有教學或研究需要，必須先申請核准後方可增加。</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關於網路流量異常相關管理資訊，請參閱網址：</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10" name="Google Shape;298;p15">
            <a:extLst>
              <a:ext uri="{FF2B5EF4-FFF2-40B4-BE49-F238E27FC236}">
                <a16:creationId xmlns:a16="http://schemas.microsoft.com/office/drawing/2014/main" id="{9FE21DB0-20E9-476F-8BC6-233562D69B24}"/>
              </a:ext>
            </a:extLst>
          </p:cNvPr>
          <p:cNvPicPr preferRelativeResize="0"/>
          <p:nvPr/>
        </p:nvPicPr>
        <p:blipFill rotWithShape="1">
          <a:blip r:embed="rId3">
            <a:alphaModFix/>
          </a:blip>
          <a:srcRect/>
          <a:stretch/>
        </p:blipFill>
        <p:spPr>
          <a:xfrm>
            <a:off x="1232724" y="3531845"/>
            <a:ext cx="7271229" cy="3297831"/>
          </a:xfrm>
          <a:prstGeom prst="rect">
            <a:avLst/>
          </a:prstGeom>
          <a:noFill/>
          <a:ln>
            <a:noFill/>
          </a:ln>
        </p:spPr>
      </p:pic>
      <p:pic>
        <p:nvPicPr>
          <p:cNvPr id="11" name="圖片 10">
            <a:extLst>
              <a:ext uri="{FF2B5EF4-FFF2-40B4-BE49-F238E27FC236}">
                <a16:creationId xmlns:a16="http://schemas.microsoft.com/office/drawing/2014/main" id="{7064B9CF-8A04-47D1-A8E5-EB85057834DD}"/>
              </a:ext>
            </a:extLst>
          </p:cNvPr>
          <p:cNvPicPr>
            <a:picLocks noChangeAspect="1"/>
          </p:cNvPicPr>
          <p:nvPr/>
        </p:nvPicPr>
        <p:blipFill>
          <a:blip r:embed="rId4"/>
          <a:stretch>
            <a:fillRect/>
          </a:stretch>
        </p:blipFill>
        <p:spPr>
          <a:xfrm>
            <a:off x="8906892" y="3531845"/>
            <a:ext cx="2718566" cy="2718566"/>
          </a:xfrm>
          <a:prstGeom prst="rect">
            <a:avLst/>
          </a:prstGeom>
        </p:spPr>
      </p:pic>
      <p:sp>
        <p:nvSpPr>
          <p:cNvPr id="12" name="Google Shape;284;p14">
            <a:extLst>
              <a:ext uri="{FF2B5EF4-FFF2-40B4-BE49-F238E27FC236}">
                <a16:creationId xmlns:a16="http://schemas.microsoft.com/office/drawing/2014/main" id="{648DD1A5-2654-4B5A-8A3F-CF31C97E8A5A}"/>
              </a:ext>
            </a:extLst>
          </p:cNvPr>
          <p:cNvSpPr txBox="1"/>
          <p:nvPr/>
        </p:nvSpPr>
        <p:spPr>
          <a:xfrm>
            <a:off x="9459639" y="6395349"/>
            <a:ext cx="1613072"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1" i="0" u="none" strike="noStrike" kern="0" cap="none" spc="0" normalizeH="0" baseline="0" noProof="0" dirty="0">
                <a:ln>
                  <a:noFill/>
                </a:ln>
                <a:solidFill>
                  <a:srgbClr val="000000"/>
                </a:solidFill>
                <a:effectLst/>
                <a:uLnTx/>
                <a:uFillTx/>
                <a:latin typeface="Arial"/>
                <a:ea typeface="Arial"/>
                <a:cs typeface="Arial"/>
                <a:sym typeface="Arial"/>
              </a:rPr>
              <a:t>網路流量管理</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13" name="文字方塊 12">
            <a:extLst>
              <a:ext uri="{FF2B5EF4-FFF2-40B4-BE49-F238E27FC236}">
                <a16:creationId xmlns:a16="http://schemas.microsoft.com/office/drawing/2014/main" id="{89B98A63-1E82-4CC2-A57E-44285623444D}"/>
              </a:ext>
            </a:extLst>
          </p:cNvPr>
          <p:cNvSpPr txBox="1"/>
          <p:nvPr/>
        </p:nvSpPr>
        <p:spPr>
          <a:xfrm>
            <a:off x="8906892" y="2454606"/>
            <a:ext cx="2718566" cy="738664"/>
          </a:xfrm>
          <a:prstGeom prst="rect">
            <a:avLst/>
          </a:prstGeom>
          <a:noFill/>
        </p:spPr>
        <p:txBody>
          <a:bodyPr wrap="square" rtlCol="0">
            <a:spAutoFit/>
          </a:bodyPr>
          <a:lstStyle/>
          <a:p>
            <a:r>
              <a:rPr lang="zh-TW" altLang="en-US" dirty="0"/>
              <a:t>註：本校校園網路流量已依法規第三點進行動態調整，目前公務網路流量最高</a:t>
            </a:r>
            <a:r>
              <a:rPr lang="en-US" altLang="zh-TW" dirty="0"/>
              <a:t>16G</a:t>
            </a:r>
            <a:r>
              <a:rPr lang="zh-TW" altLang="en-US" dirty="0"/>
              <a:t>。</a:t>
            </a:r>
          </a:p>
        </p:txBody>
      </p:sp>
      <p:sp>
        <p:nvSpPr>
          <p:cNvPr id="14" name="Google Shape;151;p4">
            <a:extLst>
              <a:ext uri="{FF2B5EF4-FFF2-40B4-BE49-F238E27FC236}">
                <a16:creationId xmlns:a16="http://schemas.microsoft.com/office/drawing/2014/main" id="{D0E1B859-9D12-466A-ACD6-787E6F84583F}"/>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八</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2" name="Google Shape;323;g23f11ace035_1_0">
            <a:extLst>
              <a:ext uri="{FF2B5EF4-FFF2-40B4-BE49-F238E27FC236}">
                <a16:creationId xmlns:a16="http://schemas.microsoft.com/office/drawing/2014/main" id="{FD894D5A-CB60-0B55-A2E5-C1A39B792675}"/>
              </a:ext>
            </a:extLst>
          </p:cNvPr>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26</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8" name="Google Shape;294;p15">
            <a:extLst>
              <a:ext uri="{FF2B5EF4-FFF2-40B4-BE49-F238E27FC236}">
                <a16:creationId xmlns:a16="http://schemas.microsoft.com/office/drawing/2014/main" id="{E0299211-476C-4737-B6BC-DDBF8D364ECF}"/>
              </a:ext>
            </a:extLst>
          </p:cNvPr>
          <p:cNvSpPr txBox="1"/>
          <p:nvPr/>
        </p:nvSpPr>
        <p:spPr>
          <a:xfrm>
            <a:off x="815617" y="1851988"/>
            <a:ext cx="3832583" cy="419980"/>
          </a:xfrm>
          <a:prstGeom prst="rect">
            <a:avLst/>
          </a:prstGeom>
          <a:noFill/>
          <a:ln>
            <a:noFill/>
          </a:ln>
        </p:spPr>
        <p:txBody>
          <a:bodyPr spcFirstLastPara="1" wrap="square" lIns="0" tIns="0" rIns="0" bIns="0" anchor="ctr" anchorCtr="0">
            <a:normAutofit/>
          </a:bodyPr>
          <a:lstStyle/>
          <a:p>
            <a:pPr marL="0" marR="0" lvl="0" indent="0" algn="l" defTabSz="914400" rtl="0" eaLnBrk="1" fontAlgn="auto" latinLnBrk="0" hangingPunct="1">
              <a:lnSpc>
                <a:spcPct val="90000"/>
              </a:lnSpc>
              <a:spcBef>
                <a:spcPts val="0"/>
              </a:spcBef>
              <a:spcAft>
                <a:spcPts val="0"/>
              </a:spcAft>
              <a:buClr>
                <a:srgbClr val="000000"/>
              </a:buClr>
              <a:buSzPts val="24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校園網路使用規範之宣導</a:t>
            </a:r>
            <a:endParaRPr kumimoji="0"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9" name="Google Shape;295;p15">
            <a:extLst>
              <a:ext uri="{FF2B5EF4-FFF2-40B4-BE49-F238E27FC236}">
                <a16:creationId xmlns:a16="http://schemas.microsoft.com/office/drawing/2014/main" id="{4463FD0E-C092-46C3-9A08-61229E123FD9}"/>
              </a:ext>
            </a:extLst>
          </p:cNvPr>
          <p:cNvSpPr/>
          <p:nvPr/>
        </p:nvSpPr>
        <p:spPr>
          <a:xfrm>
            <a:off x="815617" y="2208446"/>
            <a:ext cx="7867125" cy="1323399"/>
          </a:xfrm>
          <a:prstGeom prst="rect">
            <a:avLst/>
          </a:prstGeom>
          <a:noFill/>
          <a:ln>
            <a:noFill/>
          </a:ln>
        </p:spPr>
        <p:txBody>
          <a:bodyPr spcFirstLastPara="1" wrap="square" lIns="91425" tIns="45700" rIns="91425" bIns="45700" anchor="t" anchorCtr="0">
            <a:spAutoFit/>
          </a:bodyPr>
          <a:lstStyle/>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lang="zh-TW" altLang="en-US" sz="1600" dirty="0"/>
              <a:t>校園網路之建立，係以提供全校教職員工生從事教學、研究、及行政業務等相關活動為目標，任何使用本校位址（</a:t>
            </a:r>
            <a:r>
              <a:rPr lang="en-US" altLang="zh-TW" sz="1600" dirty="0"/>
              <a:t>IP Address</a:t>
            </a:r>
            <a:r>
              <a:rPr lang="zh-TW" altLang="en-US" sz="1600" dirty="0"/>
              <a:t>）或在校園範圍內之資訊設備</a:t>
            </a:r>
            <a:r>
              <a:rPr lang="en-US" altLang="zh-TW" sz="1600" dirty="0"/>
              <a:t>(</a:t>
            </a:r>
            <a:r>
              <a:rPr lang="zh-TW" altLang="en-US" sz="1600" dirty="0"/>
              <a:t>含電腦主機、個人電腦、網路設備等</a:t>
            </a:r>
            <a:r>
              <a:rPr lang="en-US" altLang="zh-TW" sz="1600" dirty="0"/>
              <a:t>)</a:t>
            </a:r>
            <a:r>
              <a:rPr lang="zh-TW" altLang="en-US" sz="1600" dirty="0"/>
              <a:t>皆為本校校園網路之一部份，凡利用上述設施之個人或單位皆為本校校園網路使用者，並遵守本校園網路使用規範。</a:t>
            </a:r>
            <a:endParaRPr lang="en-US" altLang="zh-TW" sz="1600" dirty="0"/>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lang="zh-TW" altLang="en-US" sz="1600" dirty="0"/>
              <a:t>重點規定如下：</a:t>
            </a:r>
            <a:endParaRPr kumimoji="0" sz="16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1" name="Google Shape;284;p14">
            <a:extLst>
              <a:ext uri="{FF2B5EF4-FFF2-40B4-BE49-F238E27FC236}">
                <a16:creationId xmlns:a16="http://schemas.microsoft.com/office/drawing/2014/main" id="{76E308D1-9AB0-4D79-9317-6C40FF2A6E17}"/>
              </a:ext>
            </a:extLst>
          </p:cNvPr>
          <p:cNvSpPr txBox="1"/>
          <p:nvPr/>
        </p:nvSpPr>
        <p:spPr>
          <a:xfrm>
            <a:off x="8018574" y="5144213"/>
            <a:ext cx="2081298"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800" b="1" i="0" u="none" strike="noStrike" kern="0" cap="none" spc="0" normalizeH="0" baseline="0" noProof="0" dirty="0">
                <a:ln>
                  <a:noFill/>
                </a:ln>
                <a:solidFill>
                  <a:srgbClr val="000000"/>
                </a:solidFill>
                <a:effectLst/>
                <a:uLnTx/>
                <a:uFillTx/>
                <a:latin typeface="Arial"/>
                <a:ea typeface="Arial"/>
                <a:cs typeface="Arial"/>
                <a:sym typeface="Arial"/>
              </a:rPr>
              <a:t>校園網路使用規範</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13" name="圖片 12">
            <a:extLst>
              <a:ext uri="{FF2B5EF4-FFF2-40B4-BE49-F238E27FC236}">
                <a16:creationId xmlns:a16="http://schemas.microsoft.com/office/drawing/2014/main" id="{47A83949-DE66-4064-9F56-28BBF33CD84B}"/>
              </a:ext>
            </a:extLst>
          </p:cNvPr>
          <p:cNvPicPr>
            <a:picLocks noChangeAspect="1"/>
          </p:cNvPicPr>
          <p:nvPr/>
        </p:nvPicPr>
        <p:blipFill>
          <a:blip r:embed="rId3"/>
          <a:stretch>
            <a:fillRect/>
          </a:stretch>
        </p:blipFill>
        <p:spPr>
          <a:xfrm>
            <a:off x="8255061" y="3457237"/>
            <a:ext cx="1608324" cy="1608324"/>
          </a:xfrm>
          <a:prstGeom prst="rect">
            <a:avLst/>
          </a:prstGeom>
        </p:spPr>
      </p:pic>
      <p:sp>
        <p:nvSpPr>
          <p:cNvPr id="14" name="文字方塊 13">
            <a:extLst>
              <a:ext uri="{FF2B5EF4-FFF2-40B4-BE49-F238E27FC236}">
                <a16:creationId xmlns:a16="http://schemas.microsoft.com/office/drawing/2014/main" id="{8DD8FDC1-8899-431D-9771-9B0A04D85182}"/>
              </a:ext>
            </a:extLst>
          </p:cNvPr>
          <p:cNvSpPr txBox="1"/>
          <p:nvPr/>
        </p:nvSpPr>
        <p:spPr>
          <a:xfrm>
            <a:off x="10346243" y="5144172"/>
            <a:ext cx="1400175"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1800" b="1" dirty="0">
                <a:solidFill>
                  <a:schemeClr val="tx1"/>
                </a:solidFill>
              </a:rPr>
              <a:t>網路問題</a:t>
            </a:r>
            <a:br>
              <a:rPr lang="en-US" altLang="zh-TW" sz="1800" b="1" dirty="0">
                <a:solidFill>
                  <a:schemeClr val="tx1"/>
                </a:solidFill>
              </a:rPr>
            </a:br>
            <a:r>
              <a:rPr lang="zh-TW" altLang="en-US" sz="1800" b="1" dirty="0">
                <a:solidFill>
                  <a:schemeClr val="tx1"/>
                </a:solidFill>
              </a:rPr>
              <a:t>提報單</a:t>
            </a:r>
            <a:endParaRPr kumimoji="0" lang="zh-TW" altLang="en-US" sz="1800" b="1" i="0" u="none" strike="noStrike" kern="0" cap="none" spc="0" normalizeH="0" baseline="0" noProof="0" dirty="0">
              <a:ln>
                <a:noFill/>
              </a:ln>
              <a:solidFill>
                <a:schemeClr val="tx1"/>
              </a:solidFill>
              <a:effectLst/>
              <a:uLnTx/>
              <a:uFillTx/>
              <a:latin typeface="Arial"/>
              <a:cs typeface="Arial"/>
              <a:sym typeface="Arial"/>
            </a:endParaRPr>
          </a:p>
        </p:txBody>
      </p:sp>
      <p:pic>
        <p:nvPicPr>
          <p:cNvPr id="15" name="圖片 14">
            <a:extLst>
              <a:ext uri="{FF2B5EF4-FFF2-40B4-BE49-F238E27FC236}">
                <a16:creationId xmlns:a16="http://schemas.microsoft.com/office/drawing/2014/main" id="{976B5BD8-D3D3-456A-BB3F-7F893F665FB5}"/>
              </a:ext>
            </a:extLst>
          </p:cNvPr>
          <p:cNvPicPr>
            <a:picLocks noChangeAspect="1"/>
          </p:cNvPicPr>
          <p:nvPr/>
        </p:nvPicPr>
        <p:blipFill>
          <a:blip r:embed="rId4"/>
          <a:stretch>
            <a:fillRect/>
          </a:stretch>
        </p:blipFill>
        <p:spPr>
          <a:xfrm>
            <a:off x="10208318" y="3483237"/>
            <a:ext cx="1608324" cy="1608324"/>
          </a:xfrm>
          <a:prstGeom prst="rect">
            <a:avLst/>
          </a:prstGeom>
        </p:spPr>
      </p:pic>
      <p:pic>
        <p:nvPicPr>
          <p:cNvPr id="4" name="圖片 3">
            <a:extLst>
              <a:ext uri="{FF2B5EF4-FFF2-40B4-BE49-F238E27FC236}">
                <a16:creationId xmlns:a16="http://schemas.microsoft.com/office/drawing/2014/main" id="{772F5DC5-D666-8F78-F237-6FEBBA0985D9}"/>
              </a:ext>
            </a:extLst>
          </p:cNvPr>
          <p:cNvPicPr>
            <a:picLocks noChangeAspect="1"/>
          </p:cNvPicPr>
          <p:nvPr/>
        </p:nvPicPr>
        <p:blipFill>
          <a:blip r:embed="rId5"/>
          <a:stretch>
            <a:fillRect/>
          </a:stretch>
        </p:blipFill>
        <p:spPr>
          <a:xfrm>
            <a:off x="1202759" y="3531845"/>
            <a:ext cx="5587893" cy="3144258"/>
          </a:xfrm>
          <a:prstGeom prst="rect">
            <a:avLst/>
          </a:prstGeom>
        </p:spPr>
      </p:pic>
      <p:sp>
        <p:nvSpPr>
          <p:cNvPr id="16" name="Google Shape;151;p4">
            <a:extLst>
              <a:ext uri="{FF2B5EF4-FFF2-40B4-BE49-F238E27FC236}">
                <a16:creationId xmlns:a16="http://schemas.microsoft.com/office/drawing/2014/main" id="{FD7184EC-FF42-4E90-8D2A-952D06136D77}"/>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九</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384086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307;p16">
            <a:extLst>
              <a:ext uri="{FF2B5EF4-FFF2-40B4-BE49-F238E27FC236}">
                <a16:creationId xmlns:a16="http://schemas.microsoft.com/office/drawing/2014/main" id="{D2BC87AA-1AAE-4DA9-8110-D0CBE6290C81}"/>
              </a:ext>
            </a:extLst>
          </p:cNvPr>
          <p:cNvSpPr txBox="1"/>
          <p:nvPr/>
        </p:nvSpPr>
        <p:spPr>
          <a:xfrm>
            <a:off x="712162" y="1974788"/>
            <a:ext cx="9224318" cy="419980"/>
          </a:xfrm>
          <a:prstGeom prst="rect">
            <a:avLst/>
          </a:prstGeom>
          <a:noFill/>
          <a:ln>
            <a:noFill/>
          </a:ln>
        </p:spPr>
        <p:txBody>
          <a:bodyPr spcFirstLastPara="1" wrap="square" lIns="0" tIns="0" rIns="0" bIns="0" anchor="ctr" anchorCtr="0">
            <a:normAutofit fontScale="97500"/>
          </a:bodyPr>
          <a:lstStyle/>
          <a:p>
            <a:pPr marL="0" marR="0" lvl="0" indent="0" algn="l" defTabSz="914400" rtl="0" eaLnBrk="1" fontAlgn="auto" latinLnBrk="0" hangingPunct="1">
              <a:lnSpc>
                <a:spcPct val="90000"/>
              </a:lnSpc>
              <a:spcBef>
                <a:spcPts val="0"/>
              </a:spcBef>
              <a:spcAft>
                <a:spcPts val="0"/>
              </a:spcAft>
              <a:buClr>
                <a:srgbClr val="000000"/>
              </a:buClr>
              <a:buSzPct val="1000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rPr>
              <a:t>勿於校園網路內使用大陸廠牌資通訊產品（含軟體、硬體及服務）</a:t>
            </a:r>
            <a:endParaRPr kumimoji="0" sz="2400" b="1" i="0" u="none" strike="noStrike" kern="0" cap="none" spc="0" normalizeH="0" baseline="0" noProof="0" dirty="0">
              <a:ln>
                <a:noFill/>
              </a:ln>
              <a:solidFill>
                <a:srgbClr val="000000"/>
              </a:solidFill>
              <a:effectLst/>
              <a:uLnTx/>
              <a:uFillTx/>
              <a:latin typeface="Microsoft JhengHei"/>
              <a:ea typeface="Microsoft JhengHei"/>
              <a:cs typeface="Microsoft JhengHei"/>
              <a:sym typeface="Microsoft JhengHei"/>
            </a:endParaRPr>
          </a:p>
        </p:txBody>
      </p:sp>
      <p:sp>
        <p:nvSpPr>
          <p:cNvPr id="5" name="Google Shape;308;p16">
            <a:extLst>
              <a:ext uri="{FF2B5EF4-FFF2-40B4-BE49-F238E27FC236}">
                <a16:creationId xmlns:a16="http://schemas.microsoft.com/office/drawing/2014/main" id="{AB2D5F0E-091A-4E75-8CBD-60A074D76A88}"/>
              </a:ext>
            </a:extLst>
          </p:cNvPr>
          <p:cNvSpPr/>
          <p:nvPr/>
        </p:nvSpPr>
        <p:spPr>
          <a:xfrm>
            <a:off x="933975" y="2353287"/>
            <a:ext cx="10053024" cy="1477328"/>
          </a:xfrm>
          <a:prstGeom prst="rect">
            <a:avLst/>
          </a:prstGeom>
          <a:noFill/>
          <a:ln>
            <a:noFill/>
          </a:ln>
        </p:spPr>
        <p:txBody>
          <a:bodyPr spcFirstLastPara="1" wrap="square" lIns="91425" tIns="45700" rIns="91425" bIns="45700" anchor="t" anchorCtr="0">
            <a:spAutoFit/>
          </a:bodyPr>
          <a:lstStyle/>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依據教育部</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110</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年</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7</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月</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26</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日臺教資</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四</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字第</a:t>
            </a:r>
            <a:r>
              <a:rPr kumimoji="0" lang="en-US" altLang="zh-TW" sz="1800" b="0" i="0" u="none" strike="noStrike" kern="0" cap="none" spc="0" normalizeH="0" baseline="0" noProof="0" dirty="0">
                <a:ln>
                  <a:noFill/>
                </a:ln>
                <a:solidFill>
                  <a:srgbClr val="000000"/>
                </a:solidFill>
                <a:effectLst/>
                <a:uLnTx/>
                <a:uFillTx/>
                <a:latin typeface="Arial"/>
                <a:ea typeface="Arial"/>
                <a:cs typeface="Arial"/>
                <a:sym typeface="Arial"/>
              </a:rPr>
              <a:t>1100094536</a:t>
            </a: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號函辦理。</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a:p>
            <a:pPr marL="285750" marR="0" lvl="0" indent="-28575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重申各公務機關使用資通訊產品（含軟體、硬體及服務）相關原則：</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公務用之資通訊產品不得使用大陸廠牌，且不得安裝非公務用軟體。</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Arial"/>
                <a:ea typeface="Arial"/>
                <a:cs typeface="Arial"/>
                <a:sym typeface="Arial"/>
              </a:rPr>
              <a:t>個人資通訊設備不得處理公務事務，亦不得與公務環境介接。</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a:ln>
                  <a:noFill/>
                </a:ln>
                <a:solidFill>
                  <a:srgbClr val="000000"/>
                </a:solidFill>
                <a:effectLst/>
                <a:uLnTx/>
                <a:uFillTx/>
                <a:latin typeface="Arial"/>
                <a:ea typeface="Arial"/>
                <a:cs typeface="Arial"/>
                <a:sym typeface="Arial"/>
              </a:rPr>
              <a:t>常見大陸品牌包括（但不限於）：</a:t>
            </a:r>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6" name="Google Shape;309;p16">
            <a:extLst>
              <a:ext uri="{FF2B5EF4-FFF2-40B4-BE49-F238E27FC236}">
                <a16:creationId xmlns:a16="http://schemas.microsoft.com/office/drawing/2014/main" id="{B70CE3C7-ED00-48C1-8A2A-031805B1DA4E}"/>
              </a:ext>
            </a:extLst>
          </p:cNvPr>
          <p:cNvSpPr txBox="1"/>
          <p:nvPr/>
        </p:nvSpPr>
        <p:spPr>
          <a:xfrm>
            <a:off x="1395530" y="3774125"/>
            <a:ext cx="5048814" cy="2462213"/>
          </a:xfrm>
          <a:prstGeom prst="rect">
            <a:avLst/>
          </a:prstGeom>
          <a:noFill/>
          <a:ln>
            <a:noFill/>
          </a:ln>
        </p:spPr>
        <p:txBody>
          <a:bodyPr spcFirstLastPara="1" wrap="square" lIns="91425" tIns="45700" rIns="91425" bIns="45700" anchor="t" anchorCtr="0">
            <a:spAutoFit/>
          </a:bodyPr>
          <a:lstStyle/>
          <a:p>
            <a:pPr marL="285750" marR="0" lvl="0"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硬體</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杭州海康威視數位</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(Hikvision)</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華為技術</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(Huawei)</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深圳大疆創新科技</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(DJI)</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普聯技術</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(TP-Link)</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廣東歐加控股</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廣東行動通訊</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(OPPO)</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小米集團</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(MI)</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浙江大華技術</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(Dahua)</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綠聯科技</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a:t>
            </a:r>
            <a:r>
              <a:rPr kumimoji="0" lang="en-US" altLang="zh-TW" sz="1400" b="0" i="0" u="none" strike="noStrike" kern="0" cap="none" spc="0" normalizeH="0" baseline="0" noProof="0" dirty="0" err="1">
                <a:ln>
                  <a:noFill/>
                </a:ln>
                <a:solidFill>
                  <a:srgbClr val="FF0000"/>
                </a:solidFill>
                <a:effectLst/>
                <a:uLnTx/>
                <a:uFillTx/>
                <a:latin typeface="Microsoft JhengHei"/>
                <a:ea typeface="Microsoft JhengHei"/>
                <a:cs typeface="Microsoft JhengHei"/>
                <a:sym typeface="Microsoft JhengHei"/>
              </a:rPr>
              <a:t>URGreen</a:t>
            </a: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en-US" altLang="zh-TW"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Jetstream</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00"/>
              </a:buClr>
              <a:buSzPts val="1400"/>
              <a:buFont typeface="Noto Sans Symbols"/>
              <a:buChar char="■"/>
              <a:tabLst/>
              <a:defRPr/>
            </a:pPr>
            <a:r>
              <a:rPr kumimoji="0" lang="en-US" altLang="zh-TW" sz="1400" b="0" i="0" u="none" strike="noStrike" kern="0" cap="none" spc="0" normalizeH="0" baseline="0" noProof="0" dirty="0" err="1">
                <a:ln>
                  <a:noFill/>
                </a:ln>
                <a:solidFill>
                  <a:srgbClr val="FF0000"/>
                </a:solidFill>
                <a:effectLst/>
                <a:uLnTx/>
                <a:uFillTx/>
                <a:latin typeface="Microsoft JhengHei"/>
                <a:ea typeface="Microsoft JhengHei"/>
                <a:cs typeface="Microsoft JhengHei"/>
                <a:sym typeface="Microsoft JhengHei"/>
              </a:rPr>
              <a:t>Wavlink</a:t>
            </a:r>
            <a:r>
              <a:rPr kumimoji="0" lang="zh-TW" altLang="en-US" sz="1400" b="0" i="0" u="none" strike="noStrike" kern="0" cap="none" spc="0" normalizeH="0" baseline="0" noProof="0" dirty="0">
                <a:ln>
                  <a:noFill/>
                </a:ln>
                <a:solidFill>
                  <a:srgbClr val="FF0000"/>
                </a:solidFill>
                <a:effectLst/>
                <a:uLnTx/>
                <a:uFillTx/>
                <a:latin typeface="Microsoft JhengHei"/>
                <a:ea typeface="Microsoft JhengHei"/>
                <a:cs typeface="Microsoft JhengHei"/>
                <a:sym typeface="Microsoft JhengHei"/>
              </a:rPr>
              <a:t>等</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7" name="Google Shape;310;p16" descr="Hardware: Hardware Complementario">
            <a:extLst>
              <a:ext uri="{FF2B5EF4-FFF2-40B4-BE49-F238E27FC236}">
                <a16:creationId xmlns:a16="http://schemas.microsoft.com/office/drawing/2014/main" id="{4AF835B9-8C9B-43C3-8093-2098C69BB4B5}"/>
              </a:ext>
            </a:extLst>
          </p:cNvPr>
          <p:cNvPicPr preferRelativeResize="0"/>
          <p:nvPr/>
        </p:nvPicPr>
        <p:blipFill rotWithShape="1">
          <a:blip r:embed="rId3">
            <a:alphaModFix/>
          </a:blip>
          <a:srcRect/>
          <a:stretch/>
        </p:blipFill>
        <p:spPr>
          <a:xfrm>
            <a:off x="209517" y="4467020"/>
            <a:ext cx="1448916" cy="1291866"/>
          </a:xfrm>
          <a:prstGeom prst="rect">
            <a:avLst/>
          </a:prstGeom>
          <a:noFill/>
          <a:ln>
            <a:noFill/>
          </a:ln>
        </p:spPr>
      </p:pic>
      <p:pic>
        <p:nvPicPr>
          <p:cNvPr id="8" name="Google Shape;312;p16" descr="FREE DOWNLOAD SOFTWARE PC | dnztvofficial">
            <a:extLst>
              <a:ext uri="{FF2B5EF4-FFF2-40B4-BE49-F238E27FC236}">
                <a16:creationId xmlns:a16="http://schemas.microsoft.com/office/drawing/2014/main" id="{73A92499-0AF3-4E7C-B969-634A90EF9E8E}"/>
              </a:ext>
            </a:extLst>
          </p:cNvPr>
          <p:cNvPicPr preferRelativeResize="0"/>
          <p:nvPr/>
        </p:nvPicPr>
        <p:blipFill rotWithShape="1">
          <a:blip r:embed="rId4">
            <a:alphaModFix/>
          </a:blip>
          <a:srcRect/>
          <a:stretch/>
        </p:blipFill>
        <p:spPr>
          <a:xfrm rot="-882696">
            <a:off x="9814066" y="3879418"/>
            <a:ext cx="1646842" cy="942431"/>
          </a:xfrm>
          <a:prstGeom prst="rect">
            <a:avLst/>
          </a:prstGeom>
          <a:noFill/>
          <a:ln>
            <a:noFill/>
          </a:ln>
        </p:spPr>
      </p:pic>
      <p:sp>
        <p:nvSpPr>
          <p:cNvPr id="10" name="Google Shape;311;p16">
            <a:extLst>
              <a:ext uri="{FF2B5EF4-FFF2-40B4-BE49-F238E27FC236}">
                <a16:creationId xmlns:a16="http://schemas.microsoft.com/office/drawing/2014/main" id="{2CE57073-ED4F-4ADD-B62F-68C0D97BF282}"/>
              </a:ext>
            </a:extLst>
          </p:cNvPr>
          <p:cNvSpPr txBox="1"/>
          <p:nvPr/>
        </p:nvSpPr>
        <p:spPr>
          <a:xfrm>
            <a:off x="5960487" y="3774125"/>
            <a:ext cx="6161886" cy="2677656"/>
          </a:xfrm>
          <a:prstGeom prst="rect">
            <a:avLst/>
          </a:prstGeom>
          <a:noFill/>
          <a:ln>
            <a:noFill/>
          </a:ln>
        </p:spPr>
        <p:txBody>
          <a:bodyPr spcFirstLastPara="1" wrap="square" lIns="91425" tIns="45700" rIns="91425" bIns="45700" anchor="t" anchorCtr="0">
            <a:spAutoFit/>
          </a:bodyPr>
          <a:lstStyle/>
          <a:p>
            <a:pPr marL="285750" marR="0" lvl="0"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軟體</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a:t>
            </a: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服務</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百度</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(Baidu)</a:t>
            </a: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股份有限公司</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福昕軟件</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(Foxit)</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金山軟件</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(Kingsoft)</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高德軟體</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(AutoNavi)</a:t>
            </a: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有限公司</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方正科技集團股份有限公司</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深圳海聯訊科技股份有限公司</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(Shenzhen </a:t>
            </a:r>
            <a:r>
              <a:rPr kumimoji="0" lang="en-US" altLang="zh-TW" sz="1400" b="0" i="0" u="none" strike="noStrike" kern="0" cap="none" spc="0" normalizeH="0" baseline="0" noProof="0" dirty="0" err="1">
                <a:ln>
                  <a:noFill/>
                </a:ln>
                <a:solidFill>
                  <a:srgbClr val="FF0066"/>
                </a:solidFill>
                <a:effectLst/>
                <a:uLnTx/>
                <a:uFillTx/>
                <a:latin typeface="Microsoft JhengHei"/>
                <a:ea typeface="Microsoft JhengHei"/>
                <a:cs typeface="Microsoft JhengHei"/>
                <a:sym typeface="Microsoft JhengHei"/>
              </a:rPr>
              <a:t>Hirisun</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 Technology Incorporated)</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綠盟科技</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(NSFOCUS)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迅雷網絡技術</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金蝶國際軟體集團有限公司、</a:t>
            </a:r>
            <a:endParaRPr kumimoji="0"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endParaRPr>
          </a:p>
          <a:p>
            <a:pPr marL="742950" marR="0" lvl="1" indent="-285750" algn="l" defTabSz="914400" rtl="0" eaLnBrk="1" fontAlgn="auto" latinLnBrk="0" hangingPunct="1">
              <a:lnSpc>
                <a:spcPct val="100000"/>
              </a:lnSpc>
              <a:spcBef>
                <a:spcPts val="0"/>
              </a:spcBef>
              <a:spcAft>
                <a:spcPts val="0"/>
              </a:spcAft>
              <a:buClr>
                <a:srgbClr val="FF0066"/>
              </a:buClr>
              <a:buSzPts val="1400"/>
              <a:buFont typeface="Noto Sans Symbols"/>
              <a:buChar char="■"/>
              <a:tabLst/>
              <a:defRPr/>
            </a:pP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阿里軟件（上海）有限公司</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a:t>
            </a:r>
            <a:r>
              <a:rPr kumimoji="0" lang="en-US" altLang="zh-TW" sz="1400" b="0" i="0" u="none" strike="noStrike" kern="0" cap="none" spc="0" normalizeH="0" baseline="0" noProof="0" dirty="0" err="1">
                <a:ln>
                  <a:noFill/>
                </a:ln>
                <a:solidFill>
                  <a:srgbClr val="FF0066"/>
                </a:solidFill>
                <a:effectLst/>
                <a:uLnTx/>
                <a:uFillTx/>
                <a:latin typeface="Microsoft JhengHei"/>
                <a:ea typeface="Microsoft JhengHei"/>
                <a:cs typeface="Microsoft JhengHei"/>
                <a:sym typeface="Microsoft JhengHei"/>
              </a:rPr>
              <a:t>Alisoft</a:t>
            </a:r>
            <a:r>
              <a:rPr kumimoji="0" lang="en-US" altLang="zh-TW"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 (Shanghai) Co., Ltd.)</a:t>
            </a:r>
            <a:r>
              <a:rPr kumimoji="0" lang="zh-TW" altLang="en-US" sz="1400" b="0" i="0" u="none" strike="noStrike" kern="0" cap="none" spc="0" normalizeH="0" baseline="0" noProof="0" dirty="0">
                <a:ln>
                  <a:noFill/>
                </a:ln>
                <a:solidFill>
                  <a:srgbClr val="FF0066"/>
                </a:solidFill>
                <a:effectLst/>
                <a:uLnTx/>
                <a:uFillTx/>
                <a:latin typeface="Microsoft JhengHei"/>
                <a:ea typeface="Microsoft JhengHei"/>
                <a:cs typeface="Microsoft JhengHei"/>
                <a:sym typeface="Microsoft JhengHei"/>
              </a:rPr>
              <a:t>等</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11" name="Google Shape;323;g23f11ace035_1_0">
            <a:extLst>
              <a:ext uri="{FF2B5EF4-FFF2-40B4-BE49-F238E27FC236}">
                <a16:creationId xmlns:a16="http://schemas.microsoft.com/office/drawing/2014/main" id="{B9C4E280-6662-468E-A9DD-9B6DB1C2D791}"/>
              </a:ext>
            </a:extLst>
          </p:cNvPr>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27</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2" name="Google Shape;151;p4">
            <a:extLst>
              <a:ext uri="{FF2B5EF4-FFF2-40B4-BE49-F238E27FC236}">
                <a16:creationId xmlns:a16="http://schemas.microsoft.com/office/drawing/2014/main" id="{8C75C841-A96D-4355-ADA9-EF21230BDA32}"/>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十</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137366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320;g23f11ace035_1_0">
            <a:extLst>
              <a:ext uri="{FF2B5EF4-FFF2-40B4-BE49-F238E27FC236}">
                <a16:creationId xmlns:a16="http://schemas.microsoft.com/office/drawing/2014/main" id="{19AF0481-22D3-4CDD-BDC3-B972DA00C70D}"/>
              </a:ext>
            </a:extLst>
          </p:cNvPr>
          <p:cNvSpPr txBox="1"/>
          <p:nvPr/>
        </p:nvSpPr>
        <p:spPr>
          <a:xfrm>
            <a:off x="534362" y="1986233"/>
            <a:ext cx="5000482" cy="686525"/>
          </a:xfrm>
          <a:prstGeom prst="rect">
            <a:avLst/>
          </a:prstGeom>
          <a:noFill/>
          <a:ln>
            <a:noFill/>
          </a:ln>
        </p:spPr>
        <p:txBody>
          <a:bodyPr spcFirstLastPara="1" wrap="square" lIns="0" tIns="0" rIns="0" bIns="0" anchor="ctr" anchorCtr="0">
            <a:normAutofit/>
          </a:bodyPr>
          <a:lstStyle/>
          <a:p>
            <a:pPr marL="0" marR="0" lvl="0" indent="0" algn="l" defTabSz="914400" rtl="0" eaLnBrk="1" fontAlgn="auto" latinLnBrk="0" hangingPunct="1">
              <a:lnSpc>
                <a:spcPct val="90000"/>
              </a:lnSpc>
              <a:spcBef>
                <a:spcPts val="0"/>
              </a:spcBef>
              <a:spcAft>
                <a:spcPts val="0"/>
              </a:spcAft>
              <a:buClr>
                <a:srgbClr val="000000"/>
              </a:buClr>
              <a:buSzPct val="100000"/>
              <a:buFont typeface="Microsoft JhengHei"/>
              <a:buNone/>
              <a:tabLst/>
              <a:defRPr/>
            </a:pPr>
            <a:r>
              <a:rPr kumimoji="0" lang="zh-TW" altLang="en-US"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請配合導入資安弱點掃描</a:t>
            </a:r>
            <a:r>
              <a:rPr kumimoji="0" lang="en-US" altLang="zh-TW"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Agent</a:t>
            </a:r>
            <a:r>
              <a:rPr kumimoji="0" lang="zh-TW" altLang="en-US"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rPr>
              <a:t>並更新及刪除具危害資安之軟體</a:t>
            </a:r>
            <a:endParaRPr kumimoji="0" sz="2400" b="1"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cs typeface="Microsoft JhengHei"/>
              <a:sym typeface="Microsoft JhengHei"/>
            </a:endParaRPr>
          </a:p>
        </p:txBody>
      </p:sp>
      <p:sp>
        <p:nvSpPr>
          <p:cNvPr id="5" name="Google Shape;321;g23f11ace035_1_0">
            <a:extLst>
              <a:ext uri="{FF2B5EF4-FFF2-40B4-BE49-F238E27FC236}">
                <a16:creationId xmlns:a16="http://schemas.microsoft.com/office/drawing/2014/main" id="{2A79746E-3E4C-40D3-BD07-54835639179D}"/>
              </a:ext>
            </a:extLst>
          </p:cNvPr>
          <p:cNvSpPr/>
          <p:nvPr/>
        </p:nvSpPr>
        <p:spPr>
          <a:xfrm>
            <a:off x="534361" y="2672758"/>
            <a:ext cx="4712823" cy="2581750"/>
          </a:xfrm>
          <a:prstGeom prst="rect">
            <a:avLst/>
          </a:prstGeom>
          <a:noFill/>
          <a:ln>
            <a:noFill/>
          </a:ln>
        </p:spPr>
        <p:txBody>
          <a:bodyPr spcFirstLastPara="1" wrap="square" lIns="91425" tIns="45700" rIns="91425" bIns="45700" anchor="t" anchorCtr="0">
            <a:noAutofit/>
          </a:bodyPr>
          <a:lstStyle/>
          <a:p>
            <a:pPr marL="285750" marR="0" lvl="0" indent="-285750" algn="l"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本校依規定須完成資通安全弱點通報機制「全校」導入作業。</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各單位需配合更新及刪除具危害資安軟體，且不得安裝大陸製及非公務用軟體。</a:t>
            </a:r>
            <a:endParaRPr kumimoji="0" sz="14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本處將每個月進行</a:t>
            </a:r>
            <a:r>
              <a:rPr kumimoji="0" lang="en-US" altLang="zh-TW"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VANS</a:t>
            </a: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資安弱點提報，請各單位配合刪除及更新</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zh-TW" altLang="en-US"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rPr>
              <a:t>倘因未能配合導致查核缺失或因之而有資安事件，將視情況輕重，依「公務機關所屬人員資通安全事項獎懲辦法」辦理。</a:t>
            </a:r>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p:txBody>
      </p:sp>
      <p:graphicFrame>
        <p:nvGraphicFramePr>
          <p:cNvPr id="6" name="資料庫圖表 5">
            <a:extLst>
              <a:ext uri="{FF2B5EF4-FFF2-40B4-BE49-F238E27FC236}">
                <a16:creationId xmlns:a16="http://schemas.microsoft.com/office/drawing/2014/main" id="{5E0F027C-A462-4DB0-9180-9BA2C0FBA980}"/>
              </a:ext>
            </a:extLst>
          </p:cNvPr>
          <p:cNvGraphicFramePr/>
          <p:nvPr>
            <p:extLst>
              <p:ext uri="{D42A27DB-BD31-4B8C-83A1-F6EECF244321}">
                <p14:modId xmlns:p14="http://schemas.microsoft.com/office/powerpoint/2010/main" val="1436793551"/>
              </p:ext>
            </p:extLst>
          </p:nvPr>
        </p:nvGraphicFramePr>
        <p:xfrm>
          <a:off x="5818115" y="658300"/>
          <a:ext cx="6090614" cy="5744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文字方塊 6">
            <a:extLst>
              <a:ext uri="{FF2B5EF4-FFF2-40B4-BE49-F238E27FC236}">
                <a16:creationId xmlns:a16="http://schemas.microsoft.com/office/drawing/2014/main" id="{C3235EF8-E620-41AC-AC40-695CB7648F85}"/>
              </a:ext>
            </a:extLst>
          </p:cNvPr>
          <p:cNvSpPr txBox="1"/>
          <p:nvPr/>
        </p:nvSpPr>
        <p:spPr>
          <a:xfrm>
            <a:off x="2751762" y="5648645"/>
            <a:ext cx="2356412" cy="584775"/>
          </a:xfrm>
          <a:prstGeom prst="rect">
            <a:avLst/>
          </a:prstGeom>
          <a:noFill/>
        </p:spPr>
        <p:txBody>
          <a:bodyPr wrap="square" rtlCol="0">
            <a:spAutoFit/>
          </a:bodyPr>
          <a:lstStyle/>
          <a:p>
            <a:r>
              <a:rPr lang="zh-TW" altLang="en-US" sz="1600" b="1" dirty="0">
                <a:latin typeface="微軟正黑體" panose="020B0604030504040204" pitchFamily="34" charset="-120"/>
                <a:ea typeface="微軟正黑體" panose="020B0604030504040204" pitchFamily="34" charset="-120"/>
              </a:rPr>
              <a:t>本校資通安全弱點通報機制</a:t>
            </a:r>
            <a:r>
              <a:rPr lang="en-US" altLang="zh-TW" sz="1600" b="1" dirty="0">
                <a:latin typeface="微軟正黑體" panose="020B0604030504040204" pitchFamily="34" charset="-120"/>
                <a:ea typeface="微軟正黑體" panose="020B0604030504040204" pitchFamily="34" charset="-120"/>
              </a:rPr>
              <a:t>(VANS)</a:t>
            </a:r>
            <a:r>
              <a:rPr lang="zh-TW" altLang="en-US" sz="1600" b="1" dirty="0">
                <a:latin typeface="微軟正黑體" panose="020B0604030504040204" pitchFamily="34" charset="-120"/>
                <a:ea typeface="微軟正黑體" panose="020B0604030504040204" pitchFamily="34" charset="-120"/>
              </a:rPr>
              <a:t>說明網址</a:t>
            </a:r>
          </a:p>
        </p:txBody>
      </p:sp>
      <p:sp>
        <p:nvSpPr>
          <p:cNvPr id="10" name="Google Shape;323;g23f11ace035_1_0">
            <a:extLst>
              <a:ext uri="{FF2B5EF4-FFF2-40B4-BE49-F238E27FC236}">
                <a16:creationId xmlns:a16="http://schemas.microsoft.com/office/drawing/2014/main" id="{1D42A925-307F-4B4A-9B17-42183C2F9815}"/>
              </a:ext>
            </a:extLst>
          </p:cNvPr>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微軟正黑體" panose="020B0604030504040204" pitchFamily="34" charset="-120"/>
                <a:ea typeface="微軟正黑體" panose="020B0604030504040204" pitchFamily="34" charset="-120"/>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28</a:t>
            </a:fld>
            <a:endParaRPr kumimoji="0" sz="1800" b="0" i="0" u="none" strike="noStrike" kern="0" cap="none" spc="0" normalizeH="0" baseline="0" noProof="0" dirty="0">
              <a:ln>
                <a:noFill/>
              </a:ln>
              <a:solidFill>
                <a:srgbClr val="000000"/>
              </a:solidFill>
              <a:effectLst/>
              <a:uLnTx/>
              <a:uFillTx/>
              <a:latin typeface="微軟正黑體" panose="020B0604030504040204" pitchFamily="34" charset="-120"/>
              <a:ea typeface="微軟正黑體" panose="020B0604030504040204" pitchFamily="34" charset="-120"/>
              <a:sym typeface="Arial"/>
            </a:endParaRPr>
          </a:p>
        </p:txBody>
      </p:sp>
      <p:pic>
        <p:nvPicPr>
          <p:cNvPr id="3" name="圖片 2">
            <a:extLst>
              <a:ext uri="{FF2B5EF4-FFF2-40B4-BE49-F238E27FC236}">
                <a16:creationId xmlns:a16="http://schemas.microsoft.com/office/drawing/2014/main" id="{4202B123-FFF2-0377-CDE4-FFDAA3982E5F}"/>
              </a:ext>
            </a:extLst>
          </p:cNvPr>
          <p:cNvPicPr>
            <a:picLocks noChangeAspect="1"/>
          </p:cNvPicPr>
          <p:nvPr/>
        </p:nvPicPr>
        <p:blipFill>
          <a:blip r:embed="rId8"/>
          <a:stretch>
            <a:fillRect/>
          </a:stretch>
        </p:blipFill>
        <p:spPr>
          <a:xfrm>
            <a:off x="1165783" y="5254508"/>
            <a:ext cx="1507320" cy="1507320"/>
          </a:xfrm>
          <a:prstGeom prst="rect">
            <a:avLst/>
          </a:prstGeom>
        </p:spPr>
      </p:pic>
      <p:sp>
        <p:nvSpPr>
          <p:cNvPr id="11" name="Google Shape;151;p4">
            <a:extLst>
              <a:ext uri="{FF2B5EF4-FFF2-40B4-BE49-F238E27FC236}">
                <a16:creationId xmlns:a16="http://schemas.microsoft.com/office/drawing/2014/main" id="{06E5A5E7-5CE2-4910-A96C-FB8CDA18398A}"/>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微軟正黑體" panose="020B0604030504040204" pitchFamily="34" charset="-120"/>
                <a:ea typeface="微軟正黑體" panose="020B0604030504040204" pitchFamily="34" charset="-120"/>
                <a:cs typeface="Microsoft JhengHei"/>
                <a:sym typeface="Microsoft JhengHei"/>
              </a:rPr>
              <a:t>業務宣導</a:t>
            </a:r>
            <a:r>
              <a:rPr lang="en-US" altLang="zh-TW" sz="3200" dirty="0">
                <a:solidFill>
                  <a:srgbClr val="0000FF"/>
                </a:solidFill>
                <a:latin typeface="微軟正黑體" panose="020B0604030504040204" pitchFamily="34" charset="-120"/>
                <a:ea typeface="微軟正黑體" panose="020B0604030504040204" pitchFamily="34" charset="-120"/>
                <a:cs typeface="Microsoft JhengHei"/>
                <a:sym typeface="Microsoft JhengHei"/>
              </a:rPr>
              <a:t>-</a:t>
            </a:r>
            <a:r>
              <a:rPr lang="zh-TW" altLang="en-US" sz="3200" dirty="0">
                <a:solidFill>
                  <a:srgbClr val="0000FF"/>
                </a:solidFill>
                <a:latin typeface="微軟正黑體" panose="020B0604030504040204" pitchFamily="34" charset="-120"/>
                <a:ea typeface="微軟正黑體" panose="020B0604030504040204" pitchFamily="34" charset="-120"/>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微軟正黑體" panose="020B0604030504040204" pitchFamily="34" charset="-120"/>
                <a:ea typeface="微軟正黑體" panose="020B0604030504040204" pitchFamily="34" charset="-120"/>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微軟正黑體" panose="020B0604030504040204" pitchFamily="34" charset="-120"/>
                <a:ea typeface="微軟正黑體" panose="020B0604030504040204" pitchFamily="34" charset="-120"/>
                <a:cs typeface="Microsoft JhengHei"/>
                <a:sym typeface="Microsoft JhengHei"/>
              </a:rPr>
              <a:t>(</a:t>
            </a:r>
            <a:r>
              <a:rPr kumimoji="0" lang="zh-TW" altLang="en-US" sz="3200" b="0" i="0" u="none" strike="noStrike" kern="0" cap="none" spc="0" normalizeH="0" baseline="0" noProof="0" dirty="0">
                <a:ln>
                  <a:noFill/>
                </a:ln>
                <a:solidFill>
                  <a:srgbClr val="0000FF"/>
                </a:solidFill>
                <a:effectLst/>
                <a:uLnTx/>
                <a:uFillTx/>
                <a:latin typeface="微軟正黑體" panose="020B0604030504040204" pitchFamily="34" charset="-120"/>
                <a:ea typeface="微軟正黑體" panose="020B0604030504040204" pitchFamily="34" charset="-120"/>
                <a:cs typeface="Microsoft JhengHei"/>
                <a:sym typeface="Microsoft JhengHei"/>
              </a:rPr>
              <a:t>十一</a:t>
            </a:r>
            <a:r>
              <a:rPr kumimoji="0" lang="en-US" altLang="zh-TW" sz="3200" b="0" i="0" u="none" strike="noStrike" kern="0" cap="none" spc="0" normalizeH="0" baseline="0" noProof="0" dirty="0">
                <a:ln>
                  <a:noFill/>
                </a:ln>
                <a:solidFill>
                  <a:srgbClr val="0000FF"/>
                </a:solidFill>
                <a:effectLst/>
                <a:uLnTx/>
                <a:uFillTx/>
                <a:latin typeface="微軟正黑體" panose="020B0604030504040204" pitchFamily="34" charset="-120"/>
                <a:ea typeface="微軟正黑體" panose="020B0604030504040204" pitchFamily="34" charset="-120"/>
                <a:cs typeface="Microsoft JhengHei"/>
                <a:sym typeface="Microsoft JhengHei"/>
              </a:rPr>
              <a:t>)</a:t>
            </a:r>
            <a:endParaRPr lang="zh-TW" altLang="en-US" sz="3200" dirty="0">
              <a:solidFill>
                <a:srgbClr val="FFFFFF"/>
              </a:solidFill>
              <a:latin typeface="微軟正黑體" panose="020B0604030504040204" pitchFamily="34" charset="-120"/>
              <a:ea typeface="微軟正黑體" panose="020B0604030504040204" pitchFamily="34" charset="-120"/>
              <a:cs typeface="Corbel"/>
              <a:sym typeface="Corbel"/>
            </a:endParaRPr>
          </a:p>
        </p:txBody>
      </p:sp>
    </p:spTree>
    <p:extLst>
      <p:ext uri="{BB962C8B-B14F-4D97-AF65-F5344CB8AC3E}">
        <p14:creationId xmlns:p14="http://schemas.microsoft.com/office/powerpoint/2010/main" val="3235796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307;p16">
            <a:extLst>
              <a:ext uri="{FF2B5EF4-FFF2-40B4-BE49-F238E27FC236}">
                <a16:creationId xmlns:a16="http://schemas.microsoft.com/office/drawing/2014/main" id="{0BFD3387-C2A8-4F96-9500-5D9B39C11A1C}"/>
              </a:ext>
            </a:extLst>
          </p:cNvPr>
          <p:cNvSpPr txBox="1"/>
          <p:nvPr/>
        </p:nvSpPr>
        <p:spPr>
          <a:xfrm>
            <a:off x="712162" y="1974788"/>
            <a:ext cx="9224318" cy="632226"/>
          </a:xfrm>
          <a:prstGeom prst="rect">
            <a:avLst/>
          </a:prstGeom>
          <a:noFill/>
          <a:ln>
            <a:noFill/>
          </a:ln>
        </p:spPr>
        <p:txBody>
          <a:bodyPr spcFirstLastPara="1" wrap="square" lIns="0" tIns="0" rIns="0" bIns="0" anchor="ctr" anchorCtr="0">
            <a:normAutofit fontScale="97500"/>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本校</a:t>
            </a:r>
            <a:r>
              <a:rPr kumimoji="0" lang="en-US" altLang="zh-TW"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DNS</a:t>
            </a:r>
            <a:r>
              <a:rPr kumimoji="0" lang="zh-TW" altLang="en-US"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主機及其它可信度高之</a:t>
            </a:r>
            <a:r>
              <a:rPr kumimoji="0" lang="en-US" altLang="zh-TW"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DNS</a:t>
            </a:r>
            <a:r>
              <a:rPr kumimoji="0" lang="zh-TW" altLang="en-US"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主機</a:t>
            </a:r>
            <a:endParaRPr kumimoji="0" lang="en-US" altLang="zh-TW"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endParaRPr>
          </a:p>
        </p:txBody>
      </p:sp>
      <p:sp>
        <p:nvSpPr>
          <p:cNvPr id="5" name="Google Shape;308;p16">
            <a:extLst>
              <a:ext uri="{FF2B5EF4-FFF2-40B4-BE49-F238E27FC236}">
                <a16:creationId xmlns:a16="http://schemas.microsoft.com/office/drawing/2014/main" id="{E5BF1D11-E009-4056-A683-120002FBE5E2}"/>
              </a:ext>
            </a:extLst>
          </p:cNvPr>
          <p:cNvSpPr/>
          <p:nvPr/>
        </p:nvSpPr>
        <p:spPr>
          <a:xfrm>
            <a:off x="941465" y="3429000"/>
            <a:ext cx="10053024" cy="2677616"/>
          </a:xfrm>
          <a:prstGeom prst="rect">
            <a:avLst/>
          </a:prstGeom>
          <a:noFill/>
          <a:ln>
            <a:noFill/>
          </a:ln>
        </p:spPr>
        <p:txBody>
          <a:bodyPr spcFirstLastPara="1" wrap="square" lIns="91425" tIns="45700" rIns="91425" bIns="45700" anchor="t" anchorCtr="0">
            <a:spAutoFit/>
          </a:bodyPr>
          <a:lstStyle/>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endParaRPr kumimoji="0" lang="en-US" altLang="zh-TW" sz="1800" b="0" i="0" u="none" strike="noStrike" kern="0" cap="none" spc="0" normalizeH="0" baseline="0" noProof="0" dirty="0">
              <a:ln>
                <a:noFill/>
              </a:ln>
              <a:solidFill>
                <a:srgbClr val="000000"/>
              </a:solidFill>
              <a:effectLst/>
              <a:uLnTx/>
              <a:uFillTx/>
              <a:latin typeface="Arial"/>
              <a:ea typeface="微軟正黑體" panose="020B0604030504040204" pitchFamily="34" charset="-120"/>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可參考以下主機進行設定：</a:t>
            </a:r>
            <a:endParaRPr kumimoji="0" lang="zh-TW" altLang="zh-TW" sz="25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本校</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 DNS</a:t>
            </a:r>
            <a:r>
              <a:rPr kumimoji="0" lang="zh-TW" altLang="en-US" sz="25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（建議使用）</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163.17.100.3</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163.17.100.5</a:t>
            </a:r>
            <a:endParaRPr kumimoji="0" lang="zh-TW" altLang="zh-TW" sz="25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教育部</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 DNS</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140.111.233.5</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163.28.6.1</a:t>
            </a:r>
            <a:endParaRPr kumimoji="0" lang="zh-TW" altLang="zh-TW" sz="25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中華電信</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 DNS</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168.95.1.1</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168.95.192.1</a:t>
            </a:r>
            <a:endParaRPr kumimoji="0" lang="zh-TW" altLang="zh-TW" sz="25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a:p>
            <a:pPr marL="800100" marR="0" lvl="1" indent="-342900" algn="just" defTabSz="914400" rtl="0" eaLnBrk="1" fontAlgn="auto" latinLnBrk="0" hangingPunct="1">
              <a:lnSpc>
                <a:spcPct val="100000"/>
              </a:lnSpc>
              <a:spcBef>
                <a:spcPts val="0"/>
              </a:spcBef>
              <a:spcAft>
                <a:spcPts val="0"/>
              </a:spcAft>
              <a:buClr>
                <a:srgbClr val="000000"/>
              </a:buClr>
              <a:buSzPts val="1800"/>
              <a:buFont typeface="Noto Sans Symbols"/>
              <a:buChar char="■"/>
              <a:tabLst/>
              <a:defRPr/>
            </a:pP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其它可信度之公開</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 DNS</a:t>
            </a:r>
            <a:r>
              <a:rPr kumimoji="0" lang="zh-TW"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Google DNS</a:t>
            </a: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Cloudflare DNS</a:t>
            </a: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Open DNS</a:t>
            </a: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lang="en-US" altLang="zh-TW" sz="2500" b="1" kern="100" dirty="0">
                <a:latin typeface="Calibri" panose="020F0502020204030204" pitchFamily="34" charset="0"/>
                <a:ea typeface="微軟正黑體" panose="020B0604030504040204" pitchFamily="34" charset="-120"/>
                <a:cs typeface="Times New Roman" panose="02020603050405020304" pitchFamily="18" charset="0"/>
              </a:rPr>
              <a:t>Quad9 DNS</a:t>
            </a: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r>
              <a:rPr kumimoji="0" lang="en-US" altLang="zh-TW"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Next DNS</a:t>
            </a:r>
            <a:r>
              <a:rPr kumimoji="0" lang="zh-TW" altLang="en-US" sz="25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等</a:t>
            </a:r>
            <a:endParaRPr kumimoji="0" lang="zh-TW" altLang="zh-TW" sz="25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p:txBody>
      </p:sp>
      <p:sp>
        <p:nvSpPr>
          <p:cNvPr id="6" name="文字方塊 5">
            <a:extLst>
              <a:ext uri="{FF2B5EF4-FFF2-40B4-BE49-F238E27FC236}">
                <a16:creationId xmlns:a16="http://schemas.microsoft.com/office/drawing/2014/main" id="{4721FD2B-BEEF-4C8B-8681-E2B12A309938}"/>
              </a:ext>
            </a:extLst>
          </p:cNvPr>
          <p:cNvSpPr txBox="1"/>
          <p:nvPr/>
        </p:nvSpPr>
        <p:spPr>
          <a:xfrm>
            <a:off x="605599" y="2533430"/>
            <a:ext cx="11369149"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依資通安全法施行細則第</a:t>
            </a:r>
            <a:r>
              <a:rPr kumimoji="0" lang="en-US"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6</a:t>
            </a: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條規定</a:t>
            </a: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a:t>
            </a:r>
            <a:endParaRPr kumimoji="0" lang="en-US"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除</a:t>
            </a: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提供</a:t>
            </a: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本校</a:t>
            </a:r>
            <a:r>
              <a:rPr kumimoji="0" lang="en-US"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DNS</a:t>
            </a: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外，亦提供</a:t>
            </a: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公開</a:t>
            </a: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安全</a:t>
            </a: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且可信之</a:t>
            </a:r>
            <a:r>
              <a:rPr kumimoji="0" lang="zh-TW" altLang="en-US"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公開</a:t>
            </a:r>
            <a:r>
              <a:rPr kumimoji="0" lang="en-US"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DNS </a:t>
            </a:r>
            <a:r>
              <a:rPr kumimoji="0" lang="zh-TW" altLang="zh-TW" sz="3200" b="1" i="0" u="none" strike="noStrike" kern="100" cap="none" spc="0" normalizeH="0" baseline="0" noProof="0" dirty="0">
                <a:ln>
                  <a:noFill/>
                </a:ln>
                <a:solidFill>
                  <a:srgbClr val="FF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主機</a:t>
            </a:r>
            <a:endParaRPr kumimoji="0" lang="zh-TW" altLang="zh-TW" sz="3200" b="0" i="0" u="none" strike="noStrike" kern="100" cap="none" spc="0" normalizeH="0" baseline="0" noProof="0" dirty="0">
              <a:ln>
                <a:noFill/>
              </a:ln>
              <a:solidFill>
                <a:srgbClr val="000000"/>
              </a:solidFill>
              <a:effectLst/>
              <a:uLnTx/>
              <a:uFillTx/>
              <a:latin typeface="Calibri" panose="020F0502020204030204" pitchFamily="34" charset="0"/>
              <a:ea typeface="新細明體" panose="02020500000000000000" pitchFamily="18" charset="-120"/>
              <a:cs typeface="Times New Roman" panose="02020603050405020304" pitchFamily="18" charset="0"/>
              <a:sym typeface="Arial"/>
            </a:endParaRPr>
          </a:p>
        </p:txBody>
      </p:sp>
      <p:sp>
        <p:nvSpPr>
          <p:cNvPr id="8" name="文字方塊 7">
            <a:extLst>
              <a:ext uri="{FF2B5EF4-FFF2-40B4-BE49-F238E27FC236}">
                <a16:creationId xmlns:a16="http://schemas.microsoft.com/office/drawing/2014/main" id="{1ABE6486-83D1-4B0F-BFC2-E73805EF7CF8}"/>
              </a:ext>
            </a:extLst>
          </p:cNvPr>
          <p:cNvSpPr txBox="1"/>
          <p:nvPr/>
        </p:nvSpPr>
        <p:spPr>
          <a:xfrm>
            <a:off x="5203343" y="6064216"/>
            <a:ext cx="677140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600" b="1" i="0" u="none" strike="noStrike" kern="0" cap="none" spc="0" normalizeH="0" baseline="0" noProof="0" dirty="0">
                <a:ln>
                  <a:noFill/>
                </a:ln>
                <a:solidFill>
                  <a:srgbClr val="FF0000"/>
                </a:solidFill>
                <a:effectLst/>
                <a:uLnTx/>
                <a:uFillTx/>
                <a:latin typeface="Arial"/>
                <a:cs typeface="Arial"/>
                <a:sym typeface="Arial"/>
              </a:rPr>
              <a:t>若有其它安全且具可信度之公開</a:t>
            </a:r>
            <a:r>
              <a:rPr kumimoji="0" lang="en-US" altLang="zh-TW" sz="1600" b="1" i="0" u="none" strike="noStrike" kern="0" cap="none" spc="0" normalizeH="0" baseline="0" noProof="0" dirty="0">
                <a:ln>
                  <a:noFill/>
                </a:ln>
                <a:solidFill>
                  <a:srgbClr val="FF0000"/>
                </a:solidFill>
                <a:effectLst/>
                <a:uLnTx/>
                <a:uFillTx/>
                <a:latin typeface="Arial"/>
                <a:cs typeface="Arial"/>
                <a:sym typeface="Arial"/>
              </a:rPr>
              <a:t>DNS</a:t>
            </a:r>
            <a:r>
              <a:rPr kumimoji="0" lang="zh-TW" altLang="en-US" sz="1600" b="1" i="0" u="none" strike="noStrike" kern="0" cap="none" spc="0" normalizeH="0" baseline="0" noProof="0" dirty="0">
                <a:ln>
                  <a:noFill/>
                </a:ln>
                <a:solidFill>
                  <a:srgbClr val="FF0000"/>
                </a:solidFill>
                <a:effectLst/>
                <a:uLnTx/>
                <a:uFillTx/>
                <a:latin typeface="Arial"/>
                <a:cs typeface="Arial"/>
                <a:sym typeface="Arial"/>
              </a:rPr>
              <a:t>主機，請逕洽圖書資訊處資訊服務組</a:t>
            </a:r>
          </a:p>
        </p:txBody>
      </p:sp>
      <p:sp>
        <p:nvSpPr>
          <p:cNvPr id="9" name="Google Shape;323;g23f11ace035_1_0">
            <a:extLst>
              <a:ext uri="{FF2B5EF4-FFF2-40B4-BE49-F238E27FC236}">
                <a16:creationId xmlns:a16="http://schemas.microsoft.com/office/drawing/2014/main" id="{A99F22B2-CDB0-433B-8E7B-B86459E7764A}"/>
              </a:ext>
            </a:extLst>
          </p:cNvPr>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29</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0" name="Google Shape;151;p4">
            <a:extLst>
              <a:ext uri="{FF2B5EF4-FFF2-40B4-BE49-F238E27FC236}">
                <a16:creationId xmlns:a16="http://schemas.microsoft.com/office/drawing/2014/main" id="{4ACDCC14-3F28-459B-81EB-1DFBD3F429B8}"/>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十二</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977883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307;p16">
            <a:extLst>
              <a:ext uri="{FF2B5EF4-FFF2-40B4-BE49-F238E27FC236}">
                <a16:creationId xmlns:a16="http://schemas.microsoft.com/office/drawing/2014/main" id="{43ABE9B6-2BA2-442B-8C2E-BFE56C10DE15}"/>
              </a:ext>
            </a:extLst>
          </p:cNvPr>
          <p:cNvSpPr txBox="1"/>
          <p:nvPr/>
        </p:nvSpPr>
        <p:spPr>
          <a:xfrm>
            <a:off x="712161" y="1974788"/>
            <a:ext cx="10282327" cy="632226"/>
          </a:xfrm>
          <a:prstGeom prst="rect">
            <a:avLst/>
          </a:prstGeom>
          <a:noFill/>
          <a:ln>
            <a:noFill/>
          </a:ln>
        </p:spPr>
        <p:txBody>
          <a:bodyPr spcFirstLastPara="1" wrap="square" lIns="0" tIns="0" rIns="0" bIns="0" anchor="ctr" anchorCtr="0">
            <a:normAutofit fontScale="97500"/>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rPr>
              <a:t>本校校園網路、校園入口網及校務資訊系統滿意度調查表</a:t>
            </a:r>
            <a:endParaRPr kumimoji="0" lang="en-US" altLang="zh-TW" sz="3000" b="1" i="0" u="none" strike="noStrike" kern="100" cap="none" spc="0" normalizeH="0" baseline="0" noProof="0" dirty="0">
              <a:ln>
                <a:noFill/>
              </a:ln>
              <a:solidFill>
                <a:srgbClr val="000000"/>
              </a:solidFill>
              <a:effectLst/>
              <a:uLnTx/>
              <a:uFillTx/>
              <a:latin typeface="Calibri" panose="020F0502020204030204" pitchFamily="34" charset="0"/>
              <a:ea typeface="微軟正黑體" panose="020B0604030504040204" pitchFamily="34" charset="-120"/>
              <a:cs typeface="Times New Roman" panose="02020603050405020304" pitchFamily="18" charset="0"/>
              <a:sym typeface="Arial"/>
            </a:endParaRPr>
          </a:p>
        </p:txBody>
      </p:sp>
      <p:pic>
        <p:nvPicPr>
          <p:cNvPr id="6" name="圖片 5">
            <a:extLst>
              <a:ext uri="{FF2B5EF4-FFF2-40B4-BE49-F238E27FC236}">
                <a16:creationId xmlns:a16="http://schemas.microsoft.com/office/drawing/2014/main" id="{A47FB6EA-803D-43F2-8B78-51EC3FBC6DDE}"/>
              </a:ext>
            </a:extLst>
          </p:cNvPr>
          <p:cNvPicPr>
            <a:picLocks noChangeAspect="1"/>
          </p:cNvPicPr>
          <p:nvPr/>
        </p:nvPicPr>
        <p:blipFill>
          <a:blip r:embed="rId3"/>
          <a:stretch>
            <a:fillRect/>
          </a:stretch>
        </p:blipFill>
        <p:spPr>
          <a:xfrm>
            <a:off x="635961" y="2789360"/>
            <a:ext cx="3429000" cy="3429000"/>
          </a:xfrm>
          <a:prstGeom prst="rect">
            <a:avLst/>
          </a:prstGeom>
        </p:spPr>
      </p:pic>
      <p:pic>
        <p:nvPicPr>
          <p:cNvPr id="7" name="圖片 6">
            <a:extLst>
              <a:ext uri="{FF2B5EF4-FFF2-40B4-BE49-F238E27FC236}">
                <a16:creationId xmlns:a16="http://schemas.microsoft.com/office/drawing/2014/main" id="{1235F409-BB7F-4178-B092-C9BF34F6F69E}"/>
              </a:ext>
            </a:extLst>
          </p:cNvPr>
          <p:cNvPicPr>
            <a:picLocks noChangeAspect="1"/>
          </p:cNvPicPr>
          <p:nvPr/>
        </p:nvPicPr>
        <p:blipFill>
          <a:blip r:embed="rId4"/>
          <a:stretch>
            <a:fillRect/>
          </a:stretch>
        </p:blipFill>
        <p:spPr>
          <a:xfrm>
            <a:off x="4380119" y="2789359"/>
            <a:ext cx="3429001" cy="3429001"/>
          </a:xfrm>
          <a:prstGeom prst="rect">
            <a:avLst/>
          </a:prstGeom>
        </p:spPr>
      </p:pic>
      <p:pic>
        <p:nvPicPr>
          <p:cNvPr id="8" name="圖片 7">
            <a:extLst>
              <a:ext uri="{FF2B5EF4-FFF2-40B4-BE49-F238E27FC236}">
                <a16:creationId xmlns:a16="http://schemas.microsoft.com/office/drawing/2014/main" id="{D72C6922-54AB-4084-B0E5-2709F482CA9E}"/>
              </a:ext>
            </a:extLst>
          </p:cNvPr>
          <p:cNvPicPr>
            <a:picLocks noChangeAspect="1"/>
          </p:cNvPicPr>
          <p:nvPr/>
        </p:nvPicPr>
        <p:blipFill>
          <a:blip r:embed="rId5"/>
          <a:stretch>
            <a:fillRect/>
          </a:stretch>
        </p:blipFill>
        <p:spPr>
          <a:xfrm>
            <a:off x="8124278" y="2789358"/>
            <a:ext cx="3429002" cy="3429002"/>
          </a:xfrm>
          <a:prstGeom prst="rect">
            <a:avLst/>
          </a:prstGeom>
        </p:spPr>
      </p:pic>
      <p:sp>
        <p:nvSpPr>
          <p:cNvPr id="9" name="Google Shape;284;p14">
            <a:extLst>
              <a:ext uri="{FF2B5EF4-FFF2-40B4-BE49-F238E27FC236}">
                <a16:creationId xmlns:a16="http://schemas.microsoft.com/office/drawing/2014/main" id="{7D86CEE7-62AD-44DF-9477-33AA7EAF2029}"/>
              </a:ext>
            </a:extLst>
          </p:cNvPr>
          <p:cNvSpPr txBox="1"/>
          <p:nvPr/>
        </p:nvSpPr>
        <p:spPr>
          <a:xfrm>
            <a:off x="1309812" y="6261094"/>
            <a:ext cx="2081298" cy="46162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校園網路</a:t>
            </a:r>
            <a:endParaRPr kumimoji="0" sz="1800" b="0" i="0" u="none" strike="noStrike" kern="0" cap="none" spc="0" normalizeH="0" baseline="0" noProof="0" dirty="0">
              <a:ln>
                <a:noFill/>
              </a:ln>
              <a:solidFill>
                <a:srgbClr val="000000"/>
              </a:solidFill>
              <a:effectLst/>
              <a:uLnTx/>
              <a:uFillTx/>
              <a:latin typeface="Arial"/>
              <a:cs typeface="Arial"/>
              <a:sym typeface="Arial"/>
            </a:endParaRPr>
          </a:p>
        </p:txBody>
      </p:sp>
      <p:sp>
        <p:nvSpPr>
          <p:cNvPr id="10" name="Google Shape;284;p14">
            <a:extLst>
              <a:ext uri="{FF2B5EF4-FFF2-40B4-BE49-F238E27FC236}">
                <a16:creationId xmlns:a16="http://schemas.microsoft.com/office/drawing/2014/main" id="{2A46BCA6-AFAF-4A41-A3C3-518212C33EDF}"/>
              </a:ext>
            </a:extLst>
          </p:cNvPr>
          <p:cNvSpPr txBox="1"/>
          <p:nvPr/>
        </p:nvSpPr>
        <p:spPr>
          <a:xfrm>
            <a:off x="4957874" y="6261094"/>
            <a:ext cx="2081298" cy="46162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校園入口網</a:t>
            </a:r>
            <a:endParaRPr kumimoji="0" sz="1800" b="0" i="0" u="none" strike="noStrike" kern="0" cap="none" spc="0" normalizeH="0" baseline="0" noProof="0" dirty="0">
              <a:ln>
                <a:noFill/>
              </a:ln>
              <a:solidFill>
                <a:srgbClr val="000000"/>
              </a:solidFill>
              <a:effectLst/>
              <a:uLnTx/>
              <a:uFillTx/>
              <a:latin typeface="Arial"/>
              <a:cs typeface="Arial"/>
              <a:sym typeface="Arial"/>
            </a:endParaRPr>
          </a:p>
        </p:txBody>
      </p:sp>
      <p:sp>
        <p:nvSpPr>
          <p:cNvPr id="11" name="Google Shape;284;p14">
            <a:extLst>
              <a:ext uri="{FF2B5EF4-FFF2-40B4-BE49-F238E27FC236}">
                <a16:creationId xmlns:a16="http://schemas.microsoft.com/office/drawing/2014/main" id="{6CF3287D-F86B-48EE-83C8-69A370A6661F}"/>
              </a:ext>
            </a:extLst>
          </p:cNvPr>
          <p:cNvSpPr txBox="1"/>
          <p:nvPr/>
        </p:nvSpPr>
        <p:spPr>
          <a:xfrm>
            <a:off x="8798130" y="6261094"/>
            <a:ext cx="2081298" cy="46162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dirty="0">
                <a:ln>
                  <a:noFill/>
                </a:ln>
                <a:solidFill>
                  <a:srgbClr val="000000"/>
                </a:solidFill>
                <a:effectLst/>
                <a:uLnTx/>
                <a:uFillTx/>
                <a:latin typeface="Arial"/>
                <a:ea typeface="Arial"/>
                <a:cs typeface="Arial"/>
                <a:sym typeface="Arial"/>
              </a:rPr>
              <a:t>校務資訊系統</a:t>
            </a:r>
            <a:endParaRPr kumimoji="0" sz="1800" b="0" i="0" u="none" strike="noStrike" kern="0" cap="none" spc="0" normalizeH="0" baseline="0" noProof="0" dirty="0">
              <a:ln>
                <a:noFill/>
              </a:ln>
              <a:solidFill>
                <a:srgbClr val="000000"/>
              </a:solidFill>
              <a:effectLst/>
              <a:uLnTx/>
              <a:uFillTx/>
              <a:latin typeface="Arial"/>
              <a:cs typeface="Arial"/>
              <a:sym typeface="Arial"/>
            </a:endParaRPr>
          </a:p>
        </p:txBody>
      </p:sp>
      <p:sp>
        <p:nvSpPr>
          <p:cNvPr id="12" name="Google Shape;323;g23f11ace035_1_0">
            <a:extLst>
              <a:ext uri="{FF2B5EF4-FFF2-40B4-BE49-F238E27FC236}">
                <a16:creationId xmlns:a16="http://schemas.microsoft.com/office/drawing/2014/main" id="{4564FFD6-BDFB-417D-9880-EE5A08333F0A}"/>
              </a:ext>
            </a:extLst>
          </p:cNvPr>
          <p:cNvSpPr/>
          <p:nvPr/>
        </p:nvSpPr>
        <p:spPr>
          <a:xfrm>
            <a:off x="11625458" y="6402770"/>
            <a:ext cx="566542" cy="45523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altLang="zh-TW" sz="18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30</a:t>
            </a:fld>
            <a:endParaRPr kumimoji="0" sz="18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3" name="Google Shape;151;p4">
            <a:extLst>
              <a:ext uri="{FF2B5EF4-FFF2-40B4-BE49-F238E27FC236}">
                <a16:creationId xmlns:a16="http://schemas.microsoft.com/office/drawing/2014/main" id="{8003A6FD-5FB0-4C25-A4B5-5E5201E3E984}"/>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十三</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1774505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2" name="Google Shape;352;p25"/>
          <p:cNvSpPr txBox="1"/>
          <p:nvPr/>
        </p:nvSpPr>
        <p:spPr>
          <a:xfrm>
            <a:off x="7120518" y="197806"/>
            <a:ext cx="2783846" cy="338866"/>
          </a:xfrm>
          <a:prstGeom prst="rect">
            <a:avLst/>
          </a:prstGeom>
          <a:noFill/>
          <a:ln>
            <a:noFill/>
          </a:ln>
        </p:spPr>
        <p:txBody>
          <a:bodyPr spcFirstLastPara="1" wrap="square" lIns="91425" tIns="45700" rIns="91425" bIns="45700" anchor="ctr" anchorCtr="0">
            <a:noAutofit/>
          </a:bodyPr>
          <a:lstStyle/>
          <a:p>
            <a:pPr marL="0" marR="0" lvl="0" indent="0" algn="l" rtl="0">
              <a:lnSpc>
                <a:spcPct val="85000"/>
              </a:lnSpc>
              <a:spcBef>
                <a:spcPts val="0"/>
              </a:spcBef>
              <a:spcAft>
                <a:spcPts val="0"/>
              </a:spcAft>
              <a:buClr>
                <a:srgbClr val="000000"/>
              </a:buClr>
              <a:buSzPts val="2400"/>
              <a:buFont typeface="Microsoft JhengHei"/>
              <a:buNone/>
            </a:pPr>
            <a:r>
              <a:rPr lang="zh-TW" sz="2000" b="1" i="0" u="none" strike="noStrike" cap="none" dirty="0">
                <a:solidFill>
                  <a:srgbClr val="000000"/>
                </a:solidFill>
                <a:latin typeface="Microsoft JhengHei"/>
                <a:ea typeface="Microsoft JhengHei"/>
                <a:cs typeface="Microsoft JhengHei"/>
                <a:sym typeface="Microsoft JhengHei"/>
              </a:rPr>
              <a:t>資訊安全管理（ISMS）</a:t>
            </a:r>
            <a:endParaRPr sz="1200" b="0" i="0" u="none" strike="noStrike" cap="none" dirty="0">
              <a:solidFill>
                <a:srgbClr val="000000"/>
              </a:solidFill>
              <a:latin typeface="Arial"/>
              <a:ea typeface="Arial"/>
              <a:cs typeface="Arial"/>
              <a:sym typeface="Arial"/>
            </a:endParaRPr>
          </a:p>
        </p:txBody>
      </p:sp>
      <p:sp>
        <p:nvSpPr>
          <p:cNvPr id="353" name="Google Shape;353;p25"/>
          <p:cNvSpPr txBox="1"/>
          <p:nvPr/>
        </p:nvSpPr>
        <p:spPr>
          <a:xfrm>
            <a:off x="20404" y="2083550"/>
            <a:ext cx="12192001" cy="4774449"/>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rgbClr val="FFC000"/>
              </a:buClr>
              <a:buSzPts val="2200"/>
              <a:buFont typeface="Noto Sans Symbols"/>
              <a:buNone/>
            </a:pPr>
            <a:br>
              <a:rPr lang="zh-TW" sz="2200" b="1" i="0" u="none" strike="noStrike" cap="none">
                <a:solidFill>
                  <a:srgbClr val="000000"/>
                </a:solidFill>
                <a:latin typeface="DFKai-SB"/>
                <a:ea typeface="DFKai-SB"/>
                <a:cs typeface="DFKai-SB"/>
                <a:sym typeface="DFKai-SB"/>
              </a:rPr>
            </a:br>
            <a:endParaRPr sz="2200" b="1" i="0" u="none" strike="noStrike" cap="none" dirty="0">
              <a:solidFill>
                <a:srgbClr val="000000"/>
              </a:solidFill>
              <a:latin typeface="DFKai-SB"/>
              <a:ea typeface="DFKai-SB"/>
              <a:cs typeface="DFKai-SB"/>
              <a:sym typeface="DFKai-SB"/>
            </a:endParaRPr>
          </a:p>
        </p:txBody>
      </p:sp>
      <p:sp>
        <p:nvSpPr>
          <p:cNvPr id="354" name="Google Shape;354;p25"/>
          <p:cNvSpPr txBox="1"/>
          <p:nvPr/>
        </p:nvSpPr>
        <p:spPr>
          <a:xfrm>
            <a:off x="171404" y="2651381"/>
            <a:ext cx="7829596" cy="4206618"/>
          </a:xfrm>
          <a:prstGeom prst="rect">
            <a:avLst/>
          </a:prstGeom>
          <a:noFill/>
          <a:ln>
            <a:noFill/>
          </a:ln>
        </p:spPr>
        <p:txBody>
          <a:bodyPr spcFirstLastPara="1" wrap="square" lIns="91425" tIns="45700" rIns="91425" bIns="45700" anchor="t" anchorCtr="0">
            <a:normAutofit/>
          </a:bodyPr>
          <a:lstStyle/>
          <a:p>
            <a:pPr marL="182880" marR="0" lvl="0" indent="-182880" algn="just" rtl="0">
              <a:lnSpc>
                <a:spcPct val="90000"/>
              </a:lnSpc>
              <a:spcBef>
                <a:spcPts val="0"/>
              </a:spcBef>
              <a:spcAft>
                <a:spcPts val="0"/>
              </a:spcAft>
              <a:buClr>
                <a:srgbClr val="FFC000"/>
              </a:buClr>
              <a:buSzPts val="2000"/>
              <a:buFont typeface="Noto Sans Symbols"/>
              <a:buChar char="●"/>
            </a:pPr>
            <a:endParaRPr lang="en-US" altLang="zh-TW" sz="2000" b="0" i="0" u="none" strike="noStrike" cap="none" dirty="0">
              <a:solidFill>
                <a:srgbClr val="000000"/>
              </a:solidFill>
              <a:latin typeface="Microsoft JhengHei"/>
              <a:ea typeface="Microsoft JhengHei"/>
              <a:cs typeface="Microsoft JhengHei"/>
              <a:sym typeface="Microsoft JhengHei"/>
            </a:endParaRPr>
          </a:p>
          <a:p>
            <a:pPr marL="180000" indent="-180000" algn="just">
              <a:lnSpc>
                <a:spcPct val="120000"/>
              </a:lnSpc>
              <a:buClr>
                <a:srgbClr val="FFC000"/>
              </a:buClr>
              <a:buSzPts val="2000"/>
              <a:buFont typeface="Noto Sans Symbols"/>
              <a:buChar char="●"/>
            </a:pPr>
            <a:r>
              <a:rPr lang="zh-TW" altLang="en-US" sz="2200" dirty="0">
                <a:latin typeface="Microsoft JhengHei"/>
                <a:ea typeface="Microsoft JhengHei"/>
                <a:cs typeface="Microsoft JhengHei"/>
                <a:sym typeface="Microsoft JhengHei"/>
              </a:rPr>
              <a:t>本校已全校導入資訊安全管理制度</a:t>
            </a:r>
            <a:r>
              <a:rPr lang="en-US" altLang="zh-TW" sz="2200" dirty="0">
                <a:latin typeface="Microsoft JhengHei"/>
                <a:ea typeface="Microsoft JhengHei"/>
                <a:cs typeface="Microsoft JhengHei"/>
                <a:sym typeface="Microsoft JhengHei"/>
              </a:rPr>
              <a:t>(ISMS)</a:t>
            </a:r>
            <a:r>
              <a:rPr lang="zh-TW" altLang="en-US" sz="2200" dirty="0">
                <a:latin typeface="Microsoft JhengHei"/>
                <a:ea typeface="Microsoft JhengHei"/>
                <a:cs typeface="Microsoft JhengHei"/>
                <a:sym typeface="Microsoft JhengHei"/>
              </a:rPr>
              <a:t>，敬請各位師長暨同仁進行教學或處理行政事務時，對於資通安全管理法及其相關子法之各項法令規定務必遵循，日常作業使用</a:t>
            </a:r>
            <a:r>
              <a:rPr lang="en-US" altLang="zh-TW" sz="2200" dirty="0">
                <a:latin typeface="Microsoft JhengHei"/>
                <a:ea typeface="Microsoft JhengHei"/>
                <a:cs typeface="Microsoft JhengHei"/>
                <a:sym typeface="Microsoft JhengHei"/>
              </a:rPr>
              <a:t>ISMS</a:t>
            </a:r>
            <a:r>
              <a:rPr lang="zh-TW" altLang="en-US" sz="2200" dirty="0">
                <a:latin typeface="Microsoft JhengHei"/>
                <a:ea typeface="Microsoft JhengHei"/>
                <a:cs typeface="Microsoft JhengHei"/>
                <a:sym typeface="Microsoft JhengHei"/>
              </a:rPr>
              <a:t>之第</a:t>
            </a:r>
            <a:r>
              <a:rPr lang="en-US" altLang="zh-TW" sz="2200" dirty="0">
                <a:latin typeface="Microsoft JhengHei"/>
                <a:ea typeface="Microsoft JhengHei"/>
                <a:cs typeface="Microsoft JhengHei"/>
                <a:sym typeface="Microsoft JhengHei"/>
              </a:rPr>
              <a:t>4</a:t>
            </a:r>
            <a:r>
              <a:rPr lang="zh-TW" altLang="en-US" sz="2200" dirty="0">
                <a:latin typeface="Microsoft JhengHei"/>
                <a:ea typeface="Microsoft JhengHei"/>
                <a:cs typeface="Microsoft JhengHei"/>
                <a:sym typeface="Microsoft JhengHei"/>
              </a:rPr>
              <a:t>階文件表單作為執行記錄，並避免違法。</a:t>
            </a:r>
          </a:p>
          <a:p>
            <a:pPr marL="180000" lvl="0" indent="-180000" algn="just">
              <a:lnSpc>
                <a:spcPct val="120000"/>
              </a:lnSpc>
              <a:buClr>
                <a:srgbClr val="FFC000"/>
              </a:buClr>
              <a:buSzPts val="2000"/>
              <a:buFont typeface="Noto Sans Symbols"/>
              <a:buChar char="●"/>
            </a:pPr>
            <a:r>
              <a:rPr lang="zh-TW" sz="2200" b="0" i="0" u="none" strike="noStrike" cap="none" dirty="0">
                <a:solidFill>
                  <a:srgbClr val="000000"/>
                </a:solidFill>
                <a:latin typeface="Microsoft JhengHei"/>
                <a:ea typeface="Microsoft JhengHei"/>
                <a:cs typeface="Microsoft JhengHei"/>
                <a:sym typeface="Microsoft JhengHei"/>
              </a:rPr>
              <a:t>依據資通安全責任等級分級辦法規定，全校每人每年必須接受</a:t>
            </a:r>
            <a:r>
              <a:rPr lang="zh-TW" sz="2200" b="1" i="0" u="none" strike="noStrike" cap="none" dirty="0">
                <a:solidFill>
                  <a:srgbClr val="FF0000"/>
                </a:solidFill>
                <a:latin typeface="Microsoft JhengHei"/>
                <a:ea typeface="Microsoft JhengHei"/>
                <a:cs typeface="Microsoft JhengHei"/>
                <a:sym typeface="Microsoft JhengHei"/>
              </a:rPr>
              <a:t>3小時</a:t>
            </a:r>
            <a:r>
              <a:rPr lang="zh-TW" sz="2200" b="0" i="0" u="none" strike="noStrike" cap="none" dirty="0">
                <a:solidFill>
                  <a:srgbClr val="000000"/>
                </a:solidFill>
                <a:latin typeface="Microsoft JhengHei"/>
                <a:ea typeface="Microsoft JhengHei"/>
                <a:cs typeface="Microsoft JhengHei"/>
                <a:sym typeface="Microsoft JhengHei"/>
              </a:rPr>
              <a:t>以上之一般資通安全教育訓練。</a:t>
            </a:r>
            <a:endParaRPr sz="2200" b="0" i="0" u="none" strike="noStrike" cap="none" dirty="0">
              <a:solidFill>
                <a:srgbClr val="000000"/>
              </a:solidFill>
              <a:latin typeface="Microsoft JhengHei"/>
              <a:ea typeface="Microsoft JhengHei"/>
              <a:cs typeface="Microsoft JhengHei"/>
              <a:sym typeface="Microsoft JhengHei"/>
            </a:endParaRPr>
          </a:p>
          <a:p>
            <a:pPr marL="180000" marR="0" lvl="0" indent="-180000" algn="just" rtl="0">
              <a:lnSpc>
                <a:spcPct val="120000"/>
              </a:lnSpc>
              <a:buClr>
                <a:srgbClr val="FFC000"/>
              </a:buClr>
              <a:buSzPts val="2000"/>
              <a:buFont typeface="Noto Sans Symbols"/>
              <a:buChar char="●"/>
            </a:pPr>
            <a:r>
              <a:rPr lang="zh-TW" sz="2200" b="0" i="0" u="none" strike="noStrike" cap="none" dirty="0">
                <a:solidFill>
                  <a:srgbClr val="000000"/>
                </a:solidFill>
                <a:latin typeface="Microsoft JhengHei"/>
                <a:ea typeface="Microsoft JhengHei"/>
                <a:cs typeface="Microsoft JhengHei"/>
                <a:sym typeface="Microsoft JhengHei"/>
              </a:rPr>
              <a:t>若有任何資安問題或資安事件可疑事件，請洽</a:t>
            </a:r>
            <a:r>
              <a:rPr lang="zh-TW" altLang="en-US" sz="2200" b="0" i="0" u="none" strike="noStrike" cap="none" dirty="0">
                <a:solidFill>
                  <a:srgbClr val="000000"/>
                </a:solidFill>
                <a:latin typeface="Microsoft JhengHei"/>
                <a:ea typeface="Microsoft JhengHei"/>
                <a:cs typeface="Microsoft JhengHei"/>
                <a:sym typeface="Microsoft JhengHei"/>
              </a:rPr>
              <a:t>資訊服務</a:t>
            </a:r>
            <a:r>
              <a:rPr lang="zh-TW" sz="2200" b="0" i="0" u="none" strike="noStrike" cap="none" dirty="0">
                <a:solidFill>
                  <a:srgbClr val="000000"/>
                </a:solidFill>
                <a:latin typeface="Microsoft JhengHei"/>
                <a:ea typeface="Microsoft JhengHei"/>
                <a:cs typeface="Microsoft JhengHei"/>
                <a:sym typeface="Microsoft JhengHei"/>
              </a:rPr>
              <a:t>組。</a:t>
            </a:r>
            <a:endParaRPr sz="2200" b="0" i="0" u="none" strike="noStrike" cap="none" dirty="0">
              <a:solidFill>
                <a:srgbClr val="000000"/>
              </a:solidFill>
              <a:latin typeface="Microsoft JhengHei"/>
              <a:ea typeface="Microsoft JhengHei"/>
              <a:cs typeface="Microsoft JhengHei"/>
              <a:sym typeface="Microsoft JhengHei"/>
            </a:endParaRPr>
          </a:p>
        </p:txBody>
      </p:sp>
      <p:sp>
        <p:nvSpPr>
          <p:cNvPr id="355" name="Google Shape;355;p25"/>
          <p:cNvSpPr/>
          <p:nvPr/>
        </p:nvSpPr>
        <p:spPr>
          <a:xfrm>
            <a:off x="3251463" y="2275440"/>
            <a:ext cx="2134808" cy="461665"/>
          </a:xfrm>
          <a:prstGeom prst="rect">
            <a:avLst/>
          </a:prstGeom>
          <a:noFill/>
          <a:ln>
            <a:noFill/>
          </a:ln>
        </p:spPr>
        <p:txBody>
          <a:bodyPr spcFirstLastPara="1" wrap="square" lIns="91425" tIns="45700" rIns="91425" bIns="45700" anchor="t" anchorCtr="0">
            <a:spAutoFit/>
          </a:bodyPr>
          <a:lstStyle/>
          <a:p>
            <a:pPr marR="0" lvl="0" algn="l" rtl="0">
              <a:lnSpc>
                <a:spcPct val="100000"/>
              </a:lnSpc>
              <a:spcBef>
                <a:spcPts val="0"/>
              </a:spcBef>
              <a:spcAft>
                <a:spcPts val="0"/>
              </a:spcAft>
              <a:buClr>
                <a:srgbClr val="000000"/>
              </a:buClr>
              <a:buSzPts val="2400"/>
            </a:pPr>
            <a:r>
              <a:rPr lang="zh-TW" sz="2400" b="1" i="0" u="none" strike="noStrike" cap="none" dirty="0">
                <a:solidFill>
                  <a:srgbClr val="000000"/>
                </a:solidFill>
                <a:latin typeface="Microsoft JhengHei"/>
                <a:ea typeface="Microsoft JhengHei"/>
                <a:cs typeface="Microsoft JhengHei"/>
                <a:sym typeface="Microsoft JhengHei"/>
              </a:rPr>
              <a:t>資訊安全宣導</a:t>
            </a:r>
            <a:endParaRPr sz="1600" b="1" i="0" u="none" strike="noStrike" cap="none" dirty="0">
              <a:solidFill>
                <a:srgbClr val="000000"/>
              </a:solidFill>
              <a:latin typeface="Microsoft JhengHei"/>
              <a:ea typeface="Microsoft JhengHei"/>
              <a:cs typeface="Microsoft JhengHei"/>
              <a:sym typeface="Microsoft JhengHei"/>
            </a:endParaRPr>
          </a:p>
        </p:txBody>
      </p:sp>
      <p:sp>
        <p:nvSpPr>
          <p:cNvPr id="356" name="Google Shape;356;p25"/>
          <p:cNvSpPr txBox="1"/>
          <p:nvPr/>
        </p:nvSpPr>
        <p:spPr>
          <a:xfrm>
            <a:off x="7120518" y="482968"/>
            <a:ext cx="3308156" cy="1268867"/>
          </a:xfrm>
          <a:prstGeom prst="rect">
            <a:avLst/>
          </a:prstGeom>
          <a:noFill/>
          <a:ln>
            <a:noFill/>
          </a:ln>
        </p:spPr>
        <p:txBody>
          <a:bodyPr spcFirstLastPara="1" wrap="square" lIns="91425" tIns="45700" rIns="91425" bIns="45700" anchor="t" anchorCtr="0">
            <a:noAutofit/>
          </a:bodyPr>
          <a:lstStyle/>
          <a:p>
            <a:pPr lvl="0">
              <a:buClr>
                <a:srgbClr val="FFC000"/>
              </a:buClr>
              <a:buSzPts val="1600"/>
            </a:pPr>
            <a:r>
              <a:rPr lang="zh-TW" altLang="en-US" sz="1600" b="1" dirty="0">
                <a:solidFill>
                  <a:srgbClr val="FF0000"/>
                </a:solidFill>
                <a:latin typeface="Microsoft JhengHei"/>
                <a:ea typeface="Microsoft JhengHei"/>
                <a:cs typeface="Microsoft JhengHei"/>
                <a:sym typeface="Microsoft JhengHei"/>
              </a:rPr>
              <a:t>公務機密不留意，對人對己都不利。</a:t>
            </a:r>
            <a:endParaRPr sz="1600" b="1" i="0" u="none" strike="noStrike" cap="none" dirty="0">
              <a:solidFill>
                <a:srgbClr val="FF0000"/>
              </a:solidFill>
              <a:latin typeface="Microsoft JhengHei"/>
              <a:ea typeface="Microsoft JhengHei"/>
              <a:cs typeface="Microsoft JhengHei"/>
              <a:sym typeface="Microsoft JhengHei"/>
            </a:endParaRPr>
          </a:p>
          <a:p>
            <a:pPr lvl="0">
              <a:buClr>
                <a:srgbClr val="FFC000"/>
              </a:buClr>
              <a:buSzPts val="1600"/>
            </a:pPr>
            <a:r>
              <a:rPr lang="zh-TW" altLang="en-US" sz="1600" b="1" dirty="0">
                <a:solidFill>
                  <a:srgbClr val="FF0000"/>
                </a:solidFill>
                <a:latin typeface="Microsoft JhengHei"/>
                <a:ea typeface="Microsoft JhengHei"/>
                <a:cs typeface="Microsoft JhengHei"/>
                <a:sym typeface="Microsoft JhengHei"/>
              </a:rPr>
              <a:t>密碼設定好簡單，被人盜用隨意搬。</a:t>
            </a:r>
            <a:endParaRPr sz="1600" b="0" i="0" u="none" strike="noStrike" cap="none" dirty="0">
              <a:solidFill>
                <a:srgbClr val="000000"/>
              </a:solidFill>
              <a:latin typeface="Arial"/>
              <a:ea typeface="Arial"/>
              <a:cs typeface="Arial"/>
              <a:sym typeface="Arial"/>
            </a:endParaRPr>
          </a:p>
          <a:p>
            <a:pPr lvl="0">
              <a:buClr>
                <a:srgbClr val="FFC000"/>
              </a:buClr>
              <a:buSzPts val="1600"/>
            </a:pPr>
            <a:r>
              <a:rPr lang="zh-TW" altLang="en-US" sz="1600" b="1" dirty="0">
                <a:solidFill>
                  <a:srgbClr val="FF0000"/>
                </a:solidFill>
                <a:latin typeface="Microsoft JhengHei"/>
                <a:ea typeface="Microsoft JhengHei"/>
                <a:cs typeface="Microsoft JhengHei"/>
                <a:sym typeface="Microsoft JhengHei"/>
              </a:rPr>
              <a:t>平時不練資安功，駭客入侵一場空。</a:t>
            </a:r>
            <a:endParaRPr lang="en-US" altLang="zh-TW" sz="1600" b="1" dirty="0">
              <a:solidFill>
                <a:srgbClr val="FF0000"/>
              </a:solidFill>
              <a:latin typeface="Microsoft JhengHei"/>
              <a:ea typeface="Microsoft JhengHei"/>
              <a:cs typeface="Microsoft JhengHei"/>
              <a:sym typeface="Microsoft JhengHei"/>
            </a:endParaRPr>
          </a:p>
          <a:p>
            <a:pPr lvl="0">
              <a:buClr>
                <a:srgbClr val="FFC000"/>
              </a:buClr>
              <a:buSzPts val="1600"/>
            </a:pPr>
            <a:r>
              <a:rPr lang="zh-TW" altLang="en-US" sz="1600" b="1" dirty="0">
                <a:solidFill>
                  <a:srgbClr val="FF0000"/>
                </a:solidFill>
                <a:latin typeface="Microsoft JhengHei"/>
                <a:ea typeface="Microsoft JhengHei"/>
              </a:rPr>
              <a:t>網路漫遊無國界，慎防機密由此洩</a:t>
            </a:r>
            <a:r>
              <a:rPr lang="zh-TW" altLang="zh-TW" sz="1600" b="1" dirty="0">
                <a:solidFill>
                  <a:srgbClr val="FF0000"/>
                </a:solidFill>
                <a:latin typeface="Microsoft JhengHei"/>
                <a:ea typeface="Microsoft JhengHei"/>
                <a:cs typeface="Microsoft JhengHei"/>
                <a:sym typeface="Microsoft JhengHei"/>
              </a:rPr>
              <a:t>。</a:t>
            </a:r>
            <a:endParaRPr lang="en-US" altLang="zh-TW" sz="1600" b="1" dirty="0">
              <a:solidFill>
                <a:srgbClr val="FF0000"/>
              </a:solidFill>
              <a:latin typeface="Microsoft JhengHei"/>
              <a:ea typeface="Microsoft JhengHei"/>
              <a:cs typeface="Microsoft JhengHei"/>
              <a:sym typeface="Microsoft JhengHei"/>
            </a:endParaRPr>
          </a:p>
          <a:p>
            <a:pPr lvl="0">
              <a:buClr>
                <a:srgbClr val="FFC000"/>
              </a:buClr>
              <a:buSzPts val="1600"/>
            </a:pPr>
            <a:r>
              <a:rPr lang="zh-TW" altLang="zh-TW" sz="1600" b="1" dirty="0">
                <a:solidFill>
                  <a:srgbClr val="FF0000"/>
                </a:solidFill>
                <a:latin typeface="Microsoft JhengHei"/>
                <a:ea typeface="Microsoft JhengHei"/>
                <a:cs typeface="Microsoft JhengHei"/>
                <a:sym typeface="Microsoft JhengHei"/>
              </a:rPr>
              <a:t>持續營運</a:t>
            </a:r>
            <a:r>
              <a:rPr lang="zh-TW" altLang="en-US" sz="1600" b="1" dirty="0">
                <a:solidFill>
                  <a:srgbClr val="FF0000"/>
                </a:solidFill>
                <a:latin typeface="Microsoft JhengHei"/>
                <a:ea typeface="Microsoft JhengHei"/>
                <a:cs typeface="Microsoft JhengHei"/>
                <a:sym typeface="Microsoft JhengHei"/>
              </a:rPr>
              <a:t>演練早</a:t>
            </a:r>
            <a:r>
              <a:rPr lang="zh-TW" altLang="zh-TW" sz="1600" b="1" dirty="0">
                <a:solidFill>
                  <a:srgbClr val="FF0000"/>
                </a:solidFill>
                <a:latin typeface="Microsoft JhengHei"/>
                <a:ea typeface="Microsoft JhengHei"/>
                <a:cs typeface="Microsoft JhengHei"/>
                <a:sym typeface="Microsoft JhengHei"/>
              </a:rPr>
              <a:t>，迅速災害復原</a:t>
            </a:r>
            <a:r>
              <a:rPr lang="zh-TW" altLang="en-US" sz="1600" b="1" dirty="0">
                <a:solidFill>
                  <a:srgbClr val="FF0000"/>
                </a:solidFill>
                <a:latin typeface="Microsoft JhengHei"/>
                <a:ea typeface="Microsoft JhengHei"/>
                <a:cs typeface="Microsoft JhengHei"/>
                <a:sym typeface="Microsoft JhengHei"/>
              </a:rPr>
              <a:t>好</a:t>
            </a:r>
            <a:r>
              <a:rPr lang="zh-TW" altLang="zh-TW" sz="1600" b="1" dirty="0">
                <a:solidFill>
                  <a:srgbClr val="FF0000"/>
                </a:solidFill>
                <a:latin typeface="Microsoft JhengHei"/>
                <a:ea typeface="Microsoft JhengHei"/>
                <a:cs typeface="Microsoft JhengHei"/>
                <a:sym typeface="Microsoft JhengHei"/>
              </a:rPr>
              <a:t>。</a:t>
            </a:r>
            <a:br>
              <a:rPr lang="en-US" altLang="zh-TW" sz="1600" b="1" dirty="0">
                <a:solidFill>
                  <a:srgbClr val="FF0000"/>
                </a:solidFill>
                <a:latin typeface="Microsoft JhengHei"/>
                <a:ea typeface="Microsoft JhengHei"/>
                <a:cs typeface="Microsoft JhengHei"/>
                <a:sym typeface="Microsoft JhengHei"/>
              </a:rPr>
            </a:br>
            <a:endParaRPr sz="1600" b="1" dirty="0">
              <a:solidFill>
                <a:srgbClr val="FF0000"/>
              </a:solidFill>
              <a:latin typeface="Microsoft JhengHei"/>
              <a:ea typeface="Microsoft JhengHei"/>
              <a:sym typeface="Microsoft JhengHei"/>
            </a:endParaRPr>
          </a:p>
        </p:txBody>
      </p:sp>
      <p:sp>
        <p:nvSpPr>
          <p:cNvPr id="360" name="Google Shape;360;p25"/>
          <p:cNvSpPr/>
          <p:nvPr/>
        </p:nvSpPr>
        <p:spPr>
          <a:xfrm>
            <a:off x="11625448" y="6402775"/>
            <a:ext cx="566700" cy="369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rgbClr val="000000"/>
                </a:solidFill>
                <a:latin typeface="Arial"/>
                <a:ea typeface="Arial"/>
                <a:cs typeface="Arial"/>
                <a:sym typeface="Arial"/>
              </a:rPr>
              <a:t>31</a:t>
            </a:fld>
            <a:endParaRPr sz="1800" b="0" i="0" u="none" strike="noStrike" cap="none">
              <a:solidFill>
                <a:srgbClr val="000000"/>
              </a:solidFill>
              <a:latin typeface="Arial"/>
              <a:ea typeface="Arial"/>
              <a:cs typeface="Arial"/>
              <a:sym typeface="Arial"/>
            </a:endParaRPr>
          </a:p>
        </p:txBody>
      </p:sp>
      <p:sp>
        <p:nvSpPr>
          <p:cNvPr id="4" name="文字方塊 3">
            <a:extLst>
              <a:ext uri="{FF2B5EF4-FFF2-40B4-BE49-F238E27FC236}">
                <a16:creationId xmlns:a16="http://schemas.microsoft.com/office/drawing/2014/main" id="{DB74F5F7-F84F-738D-A4F8-F77518054D47}"/>
              </a:ext>
            </a:extLst>
          </p:cNvPr>
          <p:cNvSpPr txBox="1"/>
          <p:nvPr/>
        </p:nvSpPr>
        <p:spPr>
          <a:xfrm>
            <a:off x="8021257" y="5648829"/>
            <a:ext cx="4152853" cy="844462"/>
          </a:xfrm>
          <a:prstGeom prst="rect">
            <a:avLst/>
          </a:prstGeom>
          <a:noFill/>
        </p:spPr>
        <p:txBody>
          <a:bodyPr wrap="square">
            <a:spAutoFit/>
          </a:bodyPr>
          <a:lstStyle/>
          <a:p>
            <a:pPr lvl="0">
              <a:lnSpc>
                <a:spcPct val="120000"/>
              </a:lnSpc>
              <a:buClr>
                <a:srgbClr val="FFC000"/>
              </a:buClr>
              <a:buSzPts val="2000"/>
            </a:pPr>
            <a:r>
              <a:rPr lang="zh-TW" altLang="en-US" sz="1400" b="0" i="0" u="none" strike="noStrike" cap="none" dirty="0">
                <a:solidFill>
                  <a:srgbClr val="000000"/>
                </a:solidFill>
                <a:latin typeface="Microsoft JhengHei"/>
                <a:ea typeface="Microsoft JhengHei"/>
                <a:cs typeface="Microsoft JhengHei"/>
                <a:sym typeface="Microsoft JhengHei"/>
              </a:rPr>
              <a:t>相關最新資訊安全資訊，請連結本校資安專區 ：</a:t>
            </a:r>
            <a:r>
              <a:rPr lang="zh-TW" altLang="en-US" sz="1400" b="0" i="0" u="none" strike="noStrike" cap="none" dirty="0">
                <a:solidFill>
                  <a:srgbClr val="0033CC"/>
                </a:solidFill>
                <a:latin typeface="Microsoft JhengHei"/>
                <a:ea typeface="Microsoft JhengHei"/>
                <a:cs typeface="Microsoft JhengHei"/>
                <a:sym typeface="Microsoft JhengHei"/>
              </a:rPr>
              <a:t> </a:t>
            </a:r>
            <a:br>
              <a:rPr lang="zh-TW" altLang="en-US" sz="1400" dirty="0">
                <a:solidFill>
                  <a:srgbClr val="0033CC"/>
                </a:solidFill>
                <a:latin typeface="Microsoft JhengHei"/>
                <a:ea typeface="Microsoft JhengHei"/>
                <a:cs typeface="Microsoft JhengHei"/>
                <a:sym typeface="Microsoft JhengHei"/>
              </a:rPr>
            </a:br>
            <a:r>
              <a:rPr lang="en-US" altLang="zh-TW" sz="1400" dirty="0">
                <a:solidFill>
                  <a:srgbClr val="0033CC"/>
                </a:solidFill>
                <a:latin typeface="Microsoft JhengHei"/>
                <a:ea typeface="Microsoft JhengHei"/>
                <a:cs typeface="Microsoft JhengHei"/>
                <a:sym typeface="Microsoft JhengHei"/>
              </a:rPr>
              <a:t>https://www.ntus.edu.tw/index.php?act=article&amp;code=detail&amp;ids=15</a:t>
            </a:r>
            <a:endParaRPr lang="zh-TW" altLang="en-US" sz="1200" b="1" i="0" u="none" strike="noStrike" cap="none" dirty="0">
              <a:solidFill>
                <a:srgbClr val="0033CC"/>
              </a:solidFill>
              <a:latin typeface="Microsoft JhengHei"/>
              <a:ea typeface="Microsoft JhengHei"/>
              <a:cs typeface="Microsoft JhengHei"/>
              <a:sym typeface="Microsoft JhengHei"/>
            </a:endParaRPr>
          </a:p>
        </p:txBody>
      </p:sp>
      <p:pic>
        <p:nvPicPr>
          <p:cNvPr id="6" name="圖片 5" descr="一張含有 螢幕擷取畫面, 樣式, 圓形, 黑與白 的圖片&#10;&#10;AI 產生的內容可能不正確。">
            <a:extLst>
              <a:ext uri="{FF2B5EF4-FFF2-40B4-BE49-F238E27FC236}">
                <a16:creationId xmlns:a16="http://schemas.microsoft.com/office/drawing/2014/main" id="{83A0ED23-740A-FA12-6E01-EEA5A2EA5438}"/>
              </a:ext>
            </a:extLst>
          </p:cNvPr>
          <p:cNvPicPr>
            <a:picLocks noChangeAspect="1"/>
          </p:cNvPicPr>
          <p:nvPr/>
        </p:nvPicPr>
        <p:blipFill>
          <a:blip r:embed="rId3"/>
          <a:stretch>
            <a:fillRect/>
          </a:stretch>
        </p:blipFill>
        <p:spPr>
          <a:xfrm>
            <a:off x="8602597" y="2460120"/>
            <a:ext cx="3022851" cy="3022851"/>
          </a:xfrm>
          <a:prstGeom prst="rect">
            <a:avLst/>
          </a:prstGeom>
        </p:spPr>
      </p:pic>
      <p:sp>
        <p:nvSpPr>
          <p:cNvPr id="12" name="Google Shape;151;p4">
            <a:extLst>
              <a:ext uri="{FF2B5EF4-FFF2-40B4-BE49-F238E27FC236}">
                <a16:creationId xmlns:a16="http://schemas.microsoft.com/office/drawing/2014/main" id="{E60A4CD9-FF6A-47F5-88BF-249DFB0E58A2}"/>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十四</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0">
          <a:extLst>
            <a:ext uri="{FF2B5EF4-FFF2-40B4-BE49-F238E27FC236}">
              <a16:creationId xmlns:a16="http://schemas.microsoft.com/office/drawing/2014/main" id="{E441A381-E789-8329-105C-2F50C34DC1A2}"/>
            </a:ext>
          </a:extLst>
        </p:cNvPr>
        <p:cNvGrpSpPr/>
        <p:nvPr/>
      </p:nvGrpSpPr>
      <p:grpSpPr>
        <a:xfrm>
          <a:off x="0" y="0"/>
          <a:ext cx="0" cy="0"/>
          <a:chOff x="0" y="0"/>
          <a:chExt cx="0" cy="0"/>
        </a:xfrm>
      </p:grpSpPr>
      <p:sp>
        <p:nvSpPr>
          <p:cNvPr id="353" name="Google Shape;353;p25">
            <a:extLst>
              <a:ext uri="{FF2B5EF4-FFF2-40B4-BE49-F238E27FC236}">
                <a16:creationId xmlns:a16="http://schemas.microsoft.com/office/drawing/2014/main" id="{6D12355B-54E9-7913-DC73-FAF1A5FD5997}"/>
              </a:ext>
            </a:extLst>
          </p:cNvPr>
          <p:cNvSpPr txBox="1"/>
          <p:nvPr/>
        </p:nvSpPr>
        <p:spPr>
          <a:xfrm>
            <a:off x="0" y="1906752"/>
            <a:ext cx="12192001" cy="4774449"/>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20000"/>
              </a:lnSpc>
              <a:spcBef>
                <a:spcPts val="0"/>
              </a:spcBef>
              <a:spcAft>
                <a:spcPts val="0"/>
              </a:spcAft>
              <a:buClr>
                <a:srgbClr val="FFC000"/>
              </a:buClr>
              <a:buSzPts val="2000"/>
              <a:buFont typeface="Arial"/>
              <a:buNone/>
              <a:tabLst/>
              <a:defRPr/>
            </a:pPr>
            <a:endParaRPr kumimoji="0" lang="zh-TW" altLang="en-US" sz="1200" b="1" i="0" u="none" strike="noStrike" kern="0" cap="none" spc="0" normalizeH="0" baseline="0" noProof="0" dirty="0">
              <a:ln>
                <a:noFill/>
              </a:ln>
              <a:solidFill>
                <a:srgbClr val="0033CC"/>
              </a:solidFill>
              <a:effectLst/>
              <a:uLnTx/>
              <a:uFillTx/>
              <a:latin typeface="Microsoft JhengHei"/>
              <a:ea typeface="Microsoft JhengHei"/>
              <a:cs typeface="Microsoft JhengHei"/>
              <a:sym typeface="Microsoft JhengHei"/>
            </a:endParaRPr>
          </a:p>
        </p:txBody>
      </p:sp>
      <p:sp>
        <p:nvSpPr>
          <p:cNvPr id="354" name="Google Shape;354;p25">
            <a:extLst>
              <a:ext uri="{FF2B5EF4-FFF2-40B4-BE49-F238E27FC236}">
                <a16:creationId xmlns:a16="http://schemas.microsoft.com/office/drawing/2014/main" id="{ED7DC6C2-A340-819A-02BE-8EE2F1FD7C51}"/>
              </a:ext>
            </a:extLst>
          </p:cNvPr>
          <p:cNvSpPr txBox="1"/>
          <p:nvPr/>
        </p:nvSpPr>
        <p:spPr>
          <a:xfrm>
            <a:off x="177627" y="2955725"/>
            <a:ext cx="8012042" cy="3748469"/>
          </a:xfrm>
          <a:prstGeom prst="rect">
            <a:avLst/>
          </a:prstGeom>
          <a:noFill/>
          <a:ln>
            <a:noFill/>
          </a:ln>
        </p:spPr>
        <p:txBody>
          <a:bodyPr spcFirstLastPara="1" wrap="square" lIns="91425" tIns="45700" rIns="91425" bIns="45700" anchor="t" anchorCtr="0">
            <a:normAutofit/>
          </a:bodyPr>
          <a:lstStyle/>
          <a:p>
            <a:pPr marL="180000" indent="-180000" algn="just">
              <a:lnSpc>
                <a:spcPct val="120000"/>
              </a:lnSpc>
              <a:buClr>
                <a:srgbClr val="FFC000"/>
              </a:buClr>
              <a:buSzPts val="2000"/>
              <a:buFont typeface="Noto Sans Symbols"/>
              <a:buChar char="●"/>
            </a:pPr>
            <a:r>
              <a:rPr lang="zh-TW" altLang="en-US" sz="2200" dirty="0">
                <a:latin typeface="Microsoft JhengHei"/>
                <a:ea typeface="Microsoft JhengHei"/>
                <a:cs typeface="Microsoft JhengHei"/>
                <a:sym typeface="Microsoft JhengHei"/>
              </a:rPr>
              <a:t>本校已全校導入個人資料管理制度</a:t>
            </a:r>
            <a:r>
              <a:rPr lang="en-US" altLang="zh-TW" sz="2200" dirty="0">
                <a:latin typeface="Microsoft JhengHei"/>
                <a:ea typeface="Microsoft JhengHei"/>
                <a:cs typeface="Microsoft JhengHei"/>
                <a:sym typeface="Microsoft JhengHei"/>
              </a:rPr>
              <a:t>(PIMS)</a:t>
            </a:r>
            <a:r>
              <a:rPr lang="zh-TW" altLang="en-US" sz="2200" dirty="0">
                <a:latin typeface="Microsoft JhengHei"/>
                <a:ea typeface="Microsoft JhengHei"/>
                <a:cs typeface="Microsoft JhengHei"/>
                <a:sym typeface="Microsoft JhengHei"/>
              </a:rPr>
              <a:t>，敬請各位師長暨同仁進行教學或處理行政事務時，對於資通安全管理法及其相關子法之各項法令規定務必遵循，日常作業使用</a:t>
            </a:r>
            <a:r>
              <a:rPr lang="en-US" altLang="zh-TW" sz="2200" dirty="0">
                <a:latin typeface="Microsoft JhengHei"/>
                <a:ea typeface="Microsoft JhengHei"/>
                <a:cs typeface="Microsoft JhengHei"/>
                <a:sym typeface="Microsoft JhengHei"/>
              </a:rPr>
              <a:t>PIMS</a:t>
            </a:r>
            <a:r>
              <a:rPr lang="zh-TW" altLang="en-US" sz="2200" dirty="0">
                <a:latin typeface="Microsoft JhengHei"/>
                <a:ea typeface="Microsoft JhengHei"/>
                <a:cs typeface="Microsoft JhengHei"/>
                <a:sym typeface="Microsoft JhengHei"/>
              </a:rPr>
              <a:t>之第</a:t>
            </a:r>
            <a:r>
              <a:rPr lang="en-US" altLang="zh-TW" sz="2200" dirty="0">
                <a:latin typeface="Microsoft JhengHei"/>
                <a:ea typeface="Microsoft JhengHei"/>
                <a:cs typeface="Microsoft JhengHei"/>
                <a:sym typeface="Microsoft JhengHei"/>
              </a:rPr>
              <a:t>4</a:t>
            </a:r>
            <a:r>
              <a:rPr lang="zh-TW" altLang="en-US" sz="2200" dirty="0">
                <a:latin typeface="Microsoft JhengHei"/>
                <a:ea typeface="Microsoft JhengHei"/>
                <a:cs typeface="Microsoft JhengHei"/>
                <a:sym typeface="Microsoft JhengHei"/>
              </a:rPr>
              <a:t>階文件表單作為執行記錄，並避免違法。</a:t>
            </a:r>
          </a:p>
        </p:txBody>
      </p:sp>
      <p:sp>
        <p:nvSpPr>
          <p:cNvPr id="358" name="Google Shape;358;p25">
            <a:extLst>
              <a:ext uri="{FF2B5EF4-FFF2-40B4-BE49-F238E27FC236}">
                <a16:creationId xmlns:a16="http://schemas.microsoft.com/office/drawing/2014/main" id="{03A00454-845C-D10F-FAA5-A1B67A4F3A3D}"/>
              </a:ext>
            </a:extLst>
          </p:cNvPr>
          <p:cNvSpPr txBox="1"/>
          <p:nvPr/>
        </p:nvSpPr>
        <p:spPr>
          <a:xfrm>
            <a:off x="3254189" y="2176581"/>
            <a:ext cx="2716305" cy="630130"/>
          </a:xfrm>
          <a:prstGeom prst="rect">
            <a:avLst/>
          </a:prstGeom>
          <a:noFill/>
          <a:ln>
            <a:noFill/>
          </a:ln>
        </p:spPr>
        <p:txBody>
          <a:bodyPr spcFirstLastPara="1" wrap="square" lIns="91425" tIns="45700" rIns="91425" bIns="45700" anchor="ctr" anchorCtr="0">
            <a:noAutofit/>
          </a:bodyPr>
          <a:lstStyle/>
          <a:p>
            <a:pPr marR="0" lvl="0" algn="l" rtl="0">
              <a:lnSpc>
                <a:spcPct val="85000"/>
              </a:lnSpc>
              <a:spcBef>
                <a:spcPts val="0"/>
              </a:spcBef>
              <a:spcAft>
                <a:spcPts val="0"/>
              </a:spcAft>
              <a:buClr>
                <a:srgbClr val="000000"/>
              </a:buClr>
              <a:buSzPts val="2400"/>
            </a:pPr>
            <a:r>
              <a:rPr lang="zh-TW" sz="2400" b="1" i="0" u="none" strike="noStrike" cap="none" dirty="0">
                <a:solidFill>
                  <a:srgbClr val="000000"/>
                </a:solidFill>
                <a:latin typeface="Microsoft JhengHei"/>
                <a:ea typeface="Microsoft JhengHei"/>
                <a:cs typeface="Microsoft JhengHei"/>
                <a:sym typeface="Microsoft JhengHei"/>
              </a:rPr>
              <a:t>個人資料保護宣導</a:t>
            </a:r>
            <a:endParaRPr sz="2800" b="1" i="0" u="none" strike="noStrike" cap="none" dirty="0">
              <a:solidFill>
                <a:srgbClr val="000000"/>
              </a:solidFill>
              <a:latin typeface="Microsoft JhengHei"/>
              <a:ea typeface="Microsoft JhengHei"/>
              <a:cs typeface="Microsoft JhengHei"/>
              <a:sym typeface="Microsoft JhengHei"/>
            </a:endParaRPr>
          </a:p>
        </p:txBody>
      </p:sp>
      <p:sp>
        <p:nvSpPr>
          <p:cNvPr id="359" name="Google Shape;359;p25">
            <a:extLst>
              <a:ext uri="{FF2B5EF4-FFF2-40B4-BE49-F238E27FC236}">
                <a16:creationId xmlns:a16="http://schemas.microsoft.com/office/drawing/2014/main" id="{6C6605D2-4070-C35A-0E87-98B8BF3ACC95}"/>
              </a:ext>
            </a:extLst>
          </p:cNvPr>
          <p:cNvSpPr/>
          <p:nvPr/>
        </p:nvSpPr>
        <p:spPr>
          <a:xfrm>
            <a:off x="403412" y="2549767"/>
            <a:ext cx="7646894" cy="1384954"/>
          </a:xfrm>
          <a:prstGeom prst="rect">
            <a:avLst/>
          </a:prstGeom>
          <a:noFill/>
          <a:ln>
            <a:noFill/>
          </a:ln>
        </p:spPr>
        <p:txBody>
          <a:bodyPr spcFirstLastPara="1" wrap="square" lIns="91425" tIns="45700" rIns="91425" bIns="45700" anchor="t" anchorCtr="0">
            <a:spAutoFit/>
          </a:bodyPr>
          <a:lstStyle/>
          <a:p>
            <a:pPr marL="180000" lvl="0" indent="-180000">
              <a:buClr>
                <a:srgbClr val="FFC000"/>
              </a:buClr>
              <a:buSzPts val="2000"/>
              <a:buFont typeface="Noto Sans Symbols"/>
              <a:buChar char="●"/>
            </a:pPr>
            <a:endParaRPr lang="en-US" altLang="zh-TW" sz="2200" dirty="0">
              <a:latin typeface="Microsoft JhengHei"/>
              <a:ea typeface="Microsoft JhengHei"/>
              <a:cs typeface="Microsoft JhengHei"/>
              <a:sym typeface="Microsoft JhengHei"/>
            </a:endParaRPr>
          </a:p>
          <a:p>
            <a:pPr marL="180000" lvl="0" indent="-180000">
              <a:buClr>
                <a:srgbClr val="FFC000"/>
              </a:buClr>
              <a:buSzPts val="2000"/>
              <a:buFont typeface="Noto Sans Symbols"/>
              <a:buChar char="●"/>
            </a:pPr>
            <a:endParaRPr lang="en-US" altLang="zh-TW" sz="2200" dirty="0">
              <a:latin typeface="Microsoft JhengHei"/>
              <a:ea typeface="Microsoft JhengHei"/>
              <a:cs typeface="Microsoft JhengHei"/>
              <a:sym typeface="Microsoft JhengHei"/>
            </a:endParaRPr>
          </a:p>
          <a:p>
            <a:pPr marL="180000" marR="0" lvl="0" indent="-180000" rtl="0">
              <a:lnSpc>
                <a:spcPct val="100000"/>
              </a:lnSpc>
              <a:spcBef>
                <a:spcPts val="0"/>
              </a:spcBef>
              <a:spcAft>
                <a:spcPts val="0"/>
              </a:spcAft>
              <a:buClr>
                <a:srgbClr val="FFC000"/>
              </a:buClr>
              <a:buSzPts val="2000"/>
              <a:buFont typeface="Noto Sans Symbols"/>
              <a:buChar char="●"/>
            </a:pPr>
            <a:endParaRPr lang="en-US" altLang="zh-TW" sz="2000" b="1" i="0" u="none" strike="noStrike" cap="none" dirty="0">
              <a:solidFill>
                <a:srgbClr val="000000"/>
              </a:solidFill>
              <a:latin typeface="Microsoft JhengHei"/>
              <a:ea typeface="Microsoft JhengHei"/>
              <a:cs typeface="Microsoft JhengHei"/>
              <a:sym typeface="Microsoft JhengHei"/>
            </a:endParaRPr>
          </a:p>
          <a:p>
            <a:pPr marL="180000" marR="0" lvl="0" indent="-180000" rtl="0">
              <a:lnSpc>
                <a:spcPct val="100000"/>
              </a:lnSpc>
              <a:spcBef>
                <a:spcPts val="0"/>
              </a:spcBef>
              <a:spcAft>
                <a:spcPts val="0"/>
              </a:spcAft>
              <a:buClr>
                <a:srgbClr val="FFC000"/>
              </a:buClr>
              <a:buSzPts val="2000"/>
              <a:buFont typeface="Noto Sans Symbols"/>
              <a:buChar char="●"/>
            </a:pPr>
            <a:endParaRPr sz="2000" b="0" i="0" u="none" strike="noStrike" cap="none" dirty="0">
              <a:solidFill>
                <a:srgbClr val="000000"/>
              </a:solidFill>
              <a:latin typeface="Microsoft JhengHei"/>
              <a:ea typeface="Microsoft JhengHei"/>
              <a:cs typeface="Microsoft JhengHei"/>
              <a:sym typeface="Microsoft JhengHei"/>
            </a:endParaRPr>
          </a:p>
        </p:txBody>
      </p:sp>
      <p:sp>
        <p:nvSpPr>
          <p:cNvPr id="360" name="Google Shape;360;p25">
            <a:extLst>
              <a:ext uri="{FF2B5EF4-FFF2-40B4-BE49-F238E27FC236}">
                <a16:creationId xmlns:a16="http://schemas.microsoft.com/office/drawing/2014/main" id="{1511F994-AF54-7EAD-634E-FA75EF034AA0}"/>
              </a:ext>
            </a:extLst>
          </p:cNvPr>
          <p:cNvSpPr/>
          <p:nvPr/>
        </p:nvSpPr>
        <p:spPr>
          <a:xfrm>
            <a:off x="11625448" y="6402775"/>
            <a:ext cx="566700" cy="369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fld id="{00000000-1234-1234-1234-123412341234}" type="slidenum">
              <a:rPr lang="en-US" altLang="zh-TW" sz="1800" b="0" i="0" u="none" strike="noStrike" cap="none">
                <a:solidFill>
                  <a:srgbClr val="000000"/>
                </a:solidFill>
                <a:latin typeface="Arial"/>
                <a:ea typeface="Arial"/>
                <a:cs typeface="Arial"/>
                <a:sym typeface="Arial"/>
              </a:rPr>
              <a:t>32</a:t>
            </a:fld>
            <a:endParaRPr sz="1800" b="0" i="0" u="none" strike="noStrike" cap="none" dirty="0">
              <a:solidFill>
                <a:srgbClr val="000000"/>
              </a:solidFill>
              <a:latin typeface="Arial"/>
              <a:ea typeface="Arial"/>
              <a:cs typeface="Arial"/>
              <a:sym typeface="Arial"/>
            </a:endParaRPr>
          </a:p>
        </p:txBody>
      </p:sp>
      <p:sp>
        <p:nvSpPr>
          <p:cNvPr id="361" name="Google Shape;361;p25">
            <a:extLst>
              <a:ext uri="{FF2B5EF4-FFF2-40B4-BE49-F238E27FC236}">
                <a16:creationId xmlns:a16="http://schemas.microsoft.com/office/drawing/2014/main" id="{BC15C3B0-65C0-FD98-2B5D-4CB989879597}"/>
              </a:ext>
            </a:extLst>
          </p:cNvPr>
          <p:cNvSpPr txBox="1"/>
          <p:nvPr/>
        </p:nvSpPr>
        <p:spPr>
          <a:xfrm>
            <a:off x="7256564" y="197806"/>
            <a:ext cx="2710047" cy="350854"/>
          </a:xfrm>
          <a:prstGeom prst="rect">
            <a:avLst/>
          </a:prstGeom>
          <a:noFill/>
          <a:ln>
            <a:noFill/>
          </a:ln>
        </p:spPr>
        <p:txBody>
          <a:bodyPr spcFirstLastPara="1" wrap="square" lIns="91425" tIns="45700" rIns="91425" bIns="45700" anchor="ctr" anchorCtr="0">
            <a:noAutofit/>
          </a:bodyPr>
          <a:lstStyle/>
          <a:p>
            <a:pPr marL="0" marR="0" lvl="0" indent="0" algn="l" rtl="0">
              <a:lnSpc>
                <a:spcPct val="85000"/>
              </a:lnSpc>
              <a:spcBef>
                <a:spcPts val="0"/>
              </a:spcBef>
              <a:spcAft>
                <a:spcPts val="0"/>
              </a:spcAft>
              <a:buClr>
                <a:srgbClr val="000000"/>
              </a:buClr>
              <a:buSzPts val="2400"/>
              <a:buFont typeface="Microsoft JhengHei"/>
              <a:buNone/>
            </a:pPr>
            <a:r>
              <a:rPr lang="zh-TW" sz="2000" b="1" i="0" u="none" strike="noStrike" cap="none" dirty="0">
                <a:solidFill>
                  <a:srgbClr val="000000"/>
                </a:solidFill>
                <a:latin typeface="Microsoft JhengHei"/>
                <a:ea typeface="Microsoft JhengHei"/>
                <a:cs typeface="Microsoft JhengHei"/>
                <a:sym typeface="Microsoft JhengHei"/>
              </a:rPr>
              <a:t>個人資料保護（PIMS）</a:t>
            </a:r>
            <a:endParaRPr sz="1200" b="0" i="0" u="none" strike="noStrike" cap="none" dirty="0">
              <a:solidFill>
                <a:srgbClr val="000000"/>
              </a:solidFill>
              <a:latin typeface="Arial"/>
              <a:ea typeface="Arial"/>
              <a:cs typeface="Arial"/>
              <a:sym typeface="Arial"/>
            </a:endParaRPr>
          </a:p>
        </p:txBody>
      </p:sp>
      <p:sp>
        <p:nvSpPr>
          <p:cNvPr id="362" name="Google Shape;362;p25">
            <a:extLst>
              <a:ext uri="{FF2B5EF4-FFF2-40B4-BE49-F238E27FC236}">
                <a16:creationId xmlns:a16="http://schemas.microsoft.com/office/drawing/2014/main" id="{7A620599-10C1-9113-E2F0-F7ED3B06ACA1}"/>
              </a:ext>
            </a:extLst>
          </p:cNvPr>
          <p:cNvSpPr txBox="1"/>
          <p:nvPr/>
        </p:nvSpPr>
        <p:spPr>
          <a:xfrm>
            <a:off x="7256564" y="513618"/>
            <a:ext cx="3313669" cy="1238855"/>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FFC000"/>
              </a:buClr>
              <a:buSzPts val="1600"/>
              <a:buFont typeface="Arial"/>
              <a:buNone/>
            </a:pPr>
            <a:r>
              <a:rPr lang="zh-TW" sz="1600" b="1" i="0" u="none" strike="noStrike" cap="none" dirty="0">
                <a:solidFill>
                  <a:srgbClr val="FF0000"/>
                </a:solidFill>
                <a:latin typeface="Microsoft JhengHei"/>
                <a:ea typeface="Microsoft JhengHei"/>
                <a:cs typeface="Microsoft JhengHei"/>
                <a:sym typeface="Microsoft JhengHei"/>
              </a:rPr>
              <a:t>個人資料保護好，安全使用無煩惱。</a:t>
            </a:r>
            <a:endParaRPr sz="1600" b="1" i="0" u="none" strike="noStrike" cap="none" dirty="0">
              <a:solidFill>
                <a:srgbClr val="FF0000"/>
              </a:solidFill>
              <a:latin typeface="Microsoft JhengHei"/>
              <a:ea typeface="Microsoft JhengHei"/>
              <a:cs typeface="Microsoft JhengHei"/>
              <a:sym typeface="Microsoft JhengHei"/>
            </a:endParaRPr>
          </a:p>
          <a:p>
            <a:pPr marL="0" marR="0" lvl="0" indent="0" algn="l" rtl="0">
              <a:lnSpc>
                <a:spcPct val="100000"/>
              </a:lnSpc>
              <a:spcBef>
                <a:spcPts val="0"/>
              </a:spcBef>
              <a:spcAft>
                <a:spcPts val="0"/>
              </a:spcAft>
              <a:buClr>
                <a:srgbClr val="FFC000"/>
              </a:buClr>
              <a:buSzPts val="1600"/>
              <a:buFont typeface="Arial"/>
              <a:buNone/>
            </a:pPr>
            <a:r>
              <a:rPr lang="zh-TW" sz="1600" b="1" i="0" u="none" strike="noStrike" cap="none" dirty="0">
                <a:solidFill>
                  <a:srgbClr val="FF0000"/>
                </a:solidFill>
                <a:latin typeface="Microsoft JhengHei"/>
                <a:ea typeface="Microsoft JhengHei"/>
                <a:cs typeface="Microsoft JhengHei"/>
                <a:sym typeface="Microsoft JhengHei"/>
              </a:rPr>
              <a:t>網路傳輸無國界，個人資料須警戒。</a:t>
            </a:r>
            <a:endParaRPr dirty="0"/>
          </a:p>
          <a:p>
            <a:pPr marL="0" marR="0" lvl="0" indent="0" algn="l" rtl="0">
              <a:lnSpc>
                <a:spcPct val="100000"/>
              </a:lnSpc>
              <a:spcBef>
                <a:spcPts val="0"/>
              </a:spcBef>
              <a:spcAft>
                <a:spcPts val="0"/>
              </a:spcAft>
              <a:buClr>
                <a:srgbClr val="FFC000"/>
              </a:buClr>
              <a:buSzPts val="1600"/>
              <a:buFont typeface="Arial"/>
              <a:buNone/>
            </a:pPr>
            <a:r>
              <a:rPr lang="zh-TW" sz="1600" b="1" i="0" u="none" strike="noStrike" cap="none" dirty="0">
                <a:solidFill>
                  <a:srgbClr val="FF0000"/>
                </a:solidFill>
                <a:latin typeface="Microsoft JhengHei"/>
                <a:ea typeface="Microsoft JhengHei"/>
                <a:cs typeface="Microsoft JhengHei"/>
                <a:sym typeface="Microsoft JhengHei"/>
              </a:rPr>
              <a:t>公文櫥櫃收拾好，機密不漏免煩惱。</a:t>
            </a:r>
            <a:endParaRPr dirty="0"/>
          </a:p>
          <a:p>
            <a:pPr marL="0" marR="0" lvl="0" indent="0" algn="l" rtl="0">
              <a:lnSpc>
                <a:spcPct val="100000"/>
              </a:lnSpc>
              <a:spcBef>
                <a:spcPts val="0"/>
              </a:spcBef>
              <a:spcAft>
                <a:spcPts val="0"/>
              </a:spcAft>
              <a:buClr>
                <a:srgbClr val="FFC000"/>
              </a:buClr>
              <a:buSzPts val="1600"/>
              <a:buFont typeface="Arial"/>
              <a:buNone/>
            </a:pPr>
            <a:r>
              <a:rPr lang="zh-TW" sz="1600" b="1" i="0" u="none" strike="noStrike" cap="none" dirty="0">
                <a:solidFill>
                  <a:srgbClr val="FF0000"/>
                </a:solidFill>
                <a:latin typeface="Microsoft JhengHei"/>
                <a:ea typeface="Microsoft JhengHei"/>
                <a:cs typeface="Microsoft JhengHei"/>
                <a:sym typeface="Microsoft JhengHei"/>
              </a:rPr>
              <a:t>互聯網上路路通，個人資料勿放鬆。</a:t>
            </a:r>
            <a:endParaRPr dirty="0"/>
          </a:p>
          <a:p>
            <a:pPr marL="0" marR="0" lvl="0" indent="0" algn="l" rtl="0">
              <a:lnSpc>
                <a:spcPct val="100000"/>
              </a:lnSpc>
              <a:spcBef>
                <a:spcPts val="0"/>
              </a:spcBef>
              <a:spcAft>
                <a:spcPts val="0"/>
              </a:spcAft>
              <a:buClr>
                <a:srgbClr val="FFC000"/>
              </a:buClr>
              <a:buSzPts val="1600"/>
              <a:buFont typeface="Arial"/>
              <a:buNone/>
            </a:pPr>
            <a:r>
              <a:rPr lang="zh-TW" sz="1600" b="1" i="0" u="none" strike="noStrike" cap="none" dirty="0">
                <a:solidFill>
                  <a:srgbClr val="FF0000"/>
                </a:solidFill>
                <a:latin typeface="Microsoft JhengHei"/>
                <a:ea typeface="Microsoft JhengHei"/>
                <a:cs typeface="Microsoft JhengHei"/>
                <a:sym typeface="Microsoft JhengHei"/>
              </a:rPr>
              <a:t>機密檔案沒管好，不慎洩密增煩惱。</a:t>
            </a:r>
            <a:endParaRPr sz="1600" b="1" i="0" u="none" strike="noStrike" cap="none" dirty="0">
              <a:solidFill>
                <a:srgbClr val="FF0000"/>
              </a:solidFill>
              <a:latin typeface="Microsoft JhengHei"/>
              <a:ea typeface="Microsoft JhengHei"/>
              <a:cs typeface="Microsoft JhengHei"/>
              <a:sym typeface="Microsoft JhengHei"/>
            </a:endParaRPr>
          </a:p>
        </p:txBody>
      </p:sp>
      <p:pic>
        <p:nvPicPr>
          <p:cNvPr id="12" name="圖片 11" descr="一張含有 螢幕擷取畫面, 樣式, 圓形, 黑與白 的圖片&#10;&#10;AI 產生的內容可能不正確。">
            <a:extLst>
              <a:ext uri="{FF2B5EF4-FFF2-40B4-BE49-F238E27FC236}">
                <a16:creationId xmlns:a16="http://schemas.microsoft.com/office/drawing/2014/main" id="{77C1E5E6-7183-4DA5-9063-458ECD724A66}"/>
              </a:ext>
            </a:extLst>
          </p:cNvPr>
          <p:cNvPicPr>
            <a:picLocks noChangeAspect="1"/>
          </p:cNvPicPr>
          <p:nvPr/>
        </p:nvPicPr>
        <p:blipFill>
          <a:blip r:embed="rId3"/>
          <a:stretch>
            <a:fillRect/>
          </a:stretch>
        </p:blipFill>
        <p:spPr>
          <a:xfrm>
            <a:off x="8609728" y="2230807"/>
            <a:ext cx="3022851" cy="3022851"/>
          </a:xfrm>
          <a:prstGeom prst="rect">
            <a:avLst/>
          </a:prstGeom>
        </p:spPr>
      </p:pic>
      <p:sp>
        <p:nvSpPr>
          <p:cNvPr id="2" name="文字方塊 1">
            <a:extLst>
              <a:ext uri="{FF2B5EF4-FFF2-40B4-BE49-F238E27FC236}">
                <a16:creationId xmlns:a16="http://schemas.microsoft.com/office/drawing/2014/main" id="{67F74EB7-CF85-4886-BCD2-BD6BA848E04C}"/>
              </a:ext>
            </a:extLst>
          </p:cNvPr>
          <p:cNvSpPr txBox="1"/>
          <p:nvPr/>
        </p:nvSpPr>
        <p:spPr>
          <a:xfrm>
            <a:off x="8189669" y="5486839"/>
            <a:ext cx="4002331" cy="738664"/>
          </a:xfrm>
          <a:prstGeom prst="rect">
            <a:avLst/>
          </a:prstGeom>
          <a:noFill/>
        </p:spPr>
        <p:txBody>
          <a:bodyPr wrap="square" rtlCol="0">
            <a:spAutoFit/>
          </a:bodyPr>
          <a:lstStyle/>
          <a:p>
            <a:pPr>
              <a:buClr>
                <a:srgbClr val="FFC000"/>
              </a:buClr>
              <a:buSzPts val="2000"/>
            </a:pPr>
            <a:r>
              <a:rPr lang="zh-TW" altLang="en-US" sz="1400" dirty="0">
                <a:latin typeface="Microsoft JhengHei"/>
                <a:ea typeface="Microsoft JhengHei"/>
                <a:cs typeface="Microsoft JhengHei"/>
                <a:sym typeface="Microsoft JhengHei"/>
              </a:rPr>
              <a:t>相關最新資訊安全資訊，請連結本校資安專區 ：</a:t>
            </a:r>
            <a:r>
              <a:rPr lang="zh-TW" altLang="en-US" sz="1400" dirty="0">
                <a:solidFill>
                  <a:srgbClr val="0033CC"/>
                </a:solidFill>
                <a:latin typeface="Microsoft JhengHei"/>
                <a:ea typeface="Microsoft JhengHei"/>
                <a:cs typeface="Microsoft JhengHei"/>
                <a:sym typeface="Microsoft JhengHei"/>
              </a:rPr>
              <a:t> </a:t>
            </a:r>
            <a:br>
              <a:rPr lang="zh-TW" altLang="en-US" sz="1400" dirty="0">
                <a:solidFill>
                  <a:srgbClr val="0033CC"/>
                </a:solidFill>
                <a:latin typeface="Microsoft JhengHei"/>
                <a:ea typeface="Microsoft JhengHei"/>
                <a:cs typeface="Microsoft JhengHei"/>
                <a:sym typeface="Microsoft JhengHei"/>
              </a:rPr>
            </a:br>
            <a:r>
              <a:rPr lang="en-US" altLang="zh-TW" sz="1400" dirty="0">
                <a:solidFill>
                  <a:srgbClr val="0033CC"/>
                </a:solidFill>
                <a:latin typeface="Microsoft JhengHei"/>
                <a:ea typeface="Microsoft JhengHei"/>
                <a:cs typeface="Microsoft JhengHei"/>
                <a:sym typeface="Microsoft JhengHei"/>
              </a:rPr>
              <a:t>https://www.ntus.edu.tw/index.php?act=article&amp;code=detail&amp;ids=15</a:t>
            </a:r>
            <a:endParaRPr lang="zh-TW" altLang="en-US" sz="1400" b="1" dirty="0">
              <a:solidFill>
                <a:srgbClr val="0033CC"/>
              </a:solidFill>
              <a:latin typeface="Microsoft JhengHei"/>
              <a:ea typeface="Microsoft JhengHei"/>
              <a:cs typeface="Microsoft JhengHei"/>
              <a:sym typeface="Microsoft JhengHei"/>
            </a:endParaRPr>
          </a:p>
        </p:txBody>
      </p:sp>
      <p:sp>
        <p:nvSpPr>
          <p:cNvPr id="13" name="Google Shape;151;p4">
            <a:extLst>
              <a:ext uri="{FF2B5EF4-FFF2-40B4-BE49-F238E27FC236}">
                <a16:creationId xmlns:a16="http://schemas.microsoft.com/office/drawing/2014/main" id="{89E46979-45FD-4E24-B440-854680F5A18E}"/>
              </a:ext>
            </a:extLst>
          </p:cNvPr>
          <p:cNvSpPr txBox="1">
            <a:spLocks/>
          </p:cNvSpPr>
          <p:nvPr/>
        </p:nvSpPr>
        <p:spPr>
          <a:xfrm>
            <a:off x="514800" y="493920"/>
            <a:ext cx="9622440" cy="675000"/>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nSpc>
                <a:spcPct val="85000"/>
              </a:lnSpc>
              <a:buClr>
                <a:srgbClr val="0000FF"/>
              </a:buClr>
              <a:buSzPts val="3200"/>
              <a:buFont typeface="Microsoft JhengHei"/>
              <a:buNone/>
            </a:pPr>
            <a:r>
              <a:rPr lang="zh-TW" altLang="en-US" sz="3200" dirty="0">
                <a:solidFill>
                  <a:srgbClr val="0000FF"/>
                </a:solidFill>
                <a:latin typeface="Microsoft JhengHei"/>
                <a:ea typeface="Microsoft JhengHei"/>
                <a:cs typeface="Microsoft JhengHei"/>
                <a:sym typeface="Microsoft JhengHei"/>
              </a:rPr>
              <a:t>業務宣導</a:t>
            </a:r>
            <a:r>
              <a:rPr lang="en-US" altLang="zh-TW" sz="3200" dirty="0">
                <a:solidFill>
                  <a:srgbClr val="0000FF"/>
                </a:solidFill>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資訊服務</a:t>
            </a:r>
            <a:r>
              <a:rPr kumimoji="0" lang="zh-TW" altLang="en-US"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組</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r>
              <a:rPr lang="zh-TW" altLang="en-US" sz="3200" dirty="0">
                <a:solidFill>
                  <a:srgbClr val="0000FF"/>
                </a:solidFill>
                <a:latin typeface="Microsoft JhengHei"/>
                <a:ea typeface="Microsoft JhengHei"/>
                <a:cs typeface="Microsoft JhengHei"/>
                <a:sym typeface="Microsoft JhengHei"/>
              </a:rPr>
              <a:t>十五</a:t>
            </a:r>
            <a:r>
              <a:rPr kumimoji="0" lang="en-US" altLang="zh-TW" sz="3200" b="0" i="0" u="none" strike="noStrike" kern="0" cap="none" spc="0" normalizeH="0" baseline="0" noProof="0" dirty="0">
                <a:ln>
                  <a:noFill/>
                </a:ln>
                <a:solidFill>
                  <a:srgbClr val="0000FF"/>
                </a:solidFill>
                <a:effectLst/>
                <a:uLnTx/>
                <a:uFillTx/>
                <a:latin typeface="Microsoft JhengHei"/>
                <a:ea typeface="Microsoft JhengHei"/>
                <a:cs typeface="Microsoft JhengHei"/>
                <a:sym typeface="Microsoft JhengHei"/>
              </a:rPr>
              <a:t>)</a:t>
            </a:r>
            <a:endParaRPr lang="zh-TW" altLang="en-US" sz="3200" dirty="0">
              <a:solidFill>
                <a:srgbClr val="FFFFFF"/>
              </a:solidFill>
              <a:latin typeface="Corbel"/>
              <a:ea typeface="Corbel"/>
              <a:cs typeface="Corbel"/>
              <a:sym typeface="Corbel"/>
            </a:endParaRPr>
          </a:p>
        </p:txBody>
      </p:sp>
    </p:spTree>
    <p:extLst>
      <p:ext uri="{BB962C8B-B14F-4D97-AF65-F5344CB8AC3E}">
        <p14:creationId xmlns:p14="http://schemas.microsoft.com/office/powerpoint/2010/main" val="139673178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1187</TotalTime>
  <Words>4629</Words>
  <Application>Microsoft Office PowerPoint</Application>
  <PresentationFormat>寬螢幕</PresentationFormat>
  <Paragraphs>408</Paragraphs>
  <Slides>32</Slides>
  <Notes>32</Notes>
  <HiddenSlides>0</HiddenSlides>
  <MMClips>0</MMClips>
  <ScaleCrop>false</ScaleCrop>
  <HeadingPairs>
    <vt:vector size="6" baseType="variant">
      <vt:variant>
        <vt:lpstr>使用字型</vt:lpstr>
      </vt:variant>
      <vt:variant>
        <vt:i4>8</vt:i4>
      </vt:variant>
      <vt:variant>
        <vt:lpstr>佈景主題</vt:lpstr>
      </vt:variant>
      <vt:variant>
        <vt:i4>2</vt:i4>
      </vt:variant>
      <vt:variant>
        <vt:lpstr>投影片標題</vt:lpstr>
      </vt:variant>
      <vt:variant>
        <vt:i4>32</vt:i4>
      </vt:variant>
    </vt:vector>
  </HeadingPairs>
  <TitlesOfParts>
    <vt:vector size="42" baseType="lpstr">
      <vt:lpstr>Noto Sans Symbols</vt:lpstr>
      <vt:lpstr>Microsoft JhengHei</vt:lpstr>
      <vt:lpstr>Microsoft JhengHei</vt:lpstr>
      <vt:lpstr>DFKai-SB</vt:lpstr>
      <vt:lpstr>Arial</vt:lpstr>
      <vt:lpstr>Calibri</vt:lpstr>
      <vt:lpstr>Corbel</vt:lpstr>
      <vt:lpstr>Wingdings</vt:lpstr>
      <vt:lpstr>Office Theme</vt:lpstr>
      <vt:lpstr>1_Office Theme</vt:lpstr>
      <vt:lpstr>114學年度第二學期 教學研究</vt:lpstr>
      <vt:lpstr>PowerPoint 簡報</vt:lpstr>
      <vt:lpstr>PowerPoint 簡報</vt:lpstr>
      <vt:lpstr>業務宣導-讀者服務組(三)</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114學年度第二學期 教學研究</dc:title>
  <dc:creator>admin</dc:creator>
  <cp:lastModifiedBy>麥 小</cp:lastModifiedBy>
  <cp:revision>145</cp:revision>
  <dcterms:created xsi:type="dcterms:W3CDTF">2016-02-05T17:42:54Z</dcterms:created>
  <dcterms:modified xsi:type="dcterms:W3CDTF">2026-02-05T09:40:40Z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寬螢幕</vt:lpwstr>
  </property>
  <property fmtid="{D5CDD505-2E9C-101B-9397-08002B2CF9AE}" pid="3" name="Slides">
    <vt:r8>8</vt:r8>
  </property>
  <property fmtid="{D5CDD505-2E9C-101B-9397-08002B2CF9AE}" pid="4" name="_TemplateID">
    <vt:lpwstr>TC034313809991</vt:lpwstr>
  </property>
</Properties>
</file>