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61"/>
  </p:notesMasterIdLst>
  <p:sldIdLst>
    <p:sldId id="256" r:id="rId4"/>
    <p:sldId id="257" r:id="rId5"/>
    <p:sldId id="296" r:id="rId6"/>
    <p:sldId id="297" r:id="rId7"/>
    <p:sldId id="270" r:id="rId8"/>
    <p:sldId id="298" r:id="rId9"/>
    <p:sldId id="299" r:id="rId10"/>
    <p:sldId id="260" r:id="rId11"/>
    <p:sldId id="259" r:id="rId12"/>
    <p:sldId id="258" r:id="rId13"/>
    <p:sldId id="262" r:id="rId14"/>
    <p:sldId id="263" r:id="rId15"/>
    <p:sldId id="264" r:id="rId16"/>
    <p:sldId id="269" r:id="rId17"/>
    <p:sldId id="265" r:id="rId18"/>
    <p:sldId id="266" r:id="rId19"/>
    <p:sldId id="281" r:id="rId20"/>
    <p:sldId id="306" r:id="rId21"/>
    <p:sldId id="307" r:id="rId22"/>
    <p:sldId id="282" r:id="rId23"/>
    <p:sldId id="315" r:id="rId24"/>
    <p:sldId id="310" r:id="rId25"/>
    <p:sldId id="271" r:id="rId26"/>
    <p:sldId id="272" r:id="rId27"/>
    <p:sldId id="273" r:id="rId28"/>
    <p:sldId id="267" r:id="rId29"/>
    <p:sldId id="274" r:id="rId30"/>
    <p:sldId id="275" r:id="rId31"/>
    <p:sldId id="301" r:id="rId32"/>
    <p:sldId id="308" r:id="rId33"/>
    <p:sldId id="309" r:id="rId34"/>
    <p:sldId id="316" r:id="rId35"/>
    <p:sldId id="302" r:id="rId36"/>
    <p:sldId id="277" r:id="rId37"/>
    <p:sldId id="279" r:id="rId38"/>
    <p:sldId id="278" r:id="rId39"/>
    <p:sldId id="280" r:id="rId40"/>
    <p:sldId id="285" r:id="rId41"/>
    <p:sldId id="303" r:id="rId42"/>
    <p:sldId id="288" r:id="rId43"/>
    <p:sldId id="289" r:id="rId44"/>
    <p:sldId id="287" r:id="rId45"/>
    <p:sldId id="290" r:id="rId46"/>
    <p:sldId id="284" r:id="rId47"/>
    <p:sldId id="294" r:id="rId48"/>
    <p:sldId id="304" r:id="rId49"/>
    <p:sldId id="291" r:id="rId50"/>
    <p:sldId id="292" r:id="rId51"/>
    <p:sldId id="311" r:id="rId52"/>
    <p:sldId id="312" r:id="rId53"/>
    <p:sldId id="313" r:id="rId54"/>
    <p:sldId id="300" r:id="rId55"/>
    <p:sldId id="314" r:id="rId56"/>
    <p:sldId id="286" r:id="rId57"/>
    <p:sldId id="268" r:id="rId58"/>
    <p:sldId id="305" r:id="rId59"/>
    <p:sldId id="283" r:id="rId6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77B35-78E5-4276-81B8-4D03B1BAD239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C0D76-7045-446B-96BF-C007C825D9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33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12734-37D3-474F-8EE3-C636908549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6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449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74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046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19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2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92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98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9321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376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638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78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0928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11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017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298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830" y="6406487"/>
            <a:ext cx="1675377" cy="4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8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24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3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4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12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9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526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471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17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1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1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0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227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04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63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7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54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89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98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902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36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94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98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C372F1F-C80F-41E9-A0CA-254642F3C8F6}" type="datetimeFigureOut">
              <a:rPr lang="zh-TW" altLang="en-US" smtClean="0"/>
              <a:t>2021/1/17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841D89-5477-4B38-BABD-885AE94B1180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9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8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202101120900_&#21270;&#23416;&#26399;&#26411;&#32771;.mp4" TargetMode="Externa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00%20&#20998;&#38913;&#20998;&#20139;_&#29677;&#26371;&#40670;&#21517;%20&#35222;&#31383;&#20998;&#20139;_Excel_5_50.wmv" TargetMode="Externa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vreUY8AYM&amp;list=PLU-8o76TOvQUOmnf4qr7TwD3PDd1vsQ2w" TargetMode="External"/><Relationship Id="rId2" Type="http://schemas.openxmlformats.org/officeDocument/2006/relationships/hyperlink" Target="https://www.playpcesor.com/2020/04/google-meet-11.html" TargetMode="Externa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wkb.idv.tw/moodle/course/view.php?id=294#section-3" TargetMode="External"/><Relationship Id="rId4" Type="http://schemas.openxmlformats.org/officeDocument/2006/relationships/hyperlink" Target="https://learning.cloud.edu.tw/onlinelearning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CHMPwhf4t4&amp;list=PLU-8o76TOvQUOmnf4qr7TwD3PDd1vsQ2w&amp;index=14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youtube.com/watch?v=dDDSFyzRqcY&amp;list=PLU-8o76TOvQUOmnf4qr7TwD3PDd1vsQ2w&amp;index=18" TargetMode="External"/><Relationship Id="rId4" Type="http://schemas.openxmlformats.org/officeDocument/2006/relationships/hyperlink" Target="https://www.youtube.com/watch?v=LAxD4JIWJc8&amp;list=PLU-8o76TOvQUOmnf4qr7TwD3PDd1vsQ2w&amp;index=17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k0SemdJg1s&amp;list=PLU-8o76TOvQUOmnf4qr7TwD3PDd1vsQ2w&amp;index=1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eet_Attendance_20201024.xlsx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01%20&#24460;&#21488;LOG&#40670;&#21517;%20&#35079;&#38620;%2020201022_1024_&#20581;&#27010;_&#40670;&#21517;.xlsx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02%20&#24460;&#21488;LOG&#40670;&#21517;%20&#31934;&#31777;%2020201008_Meet%20Attendance%2009_24_2020_&#35336;&#27010;&#40670;&#21517;.xls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16259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遠距軟體教學</a:t>
            </a:r>
            <a: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Meet</a:t>
            </a:r>
            <a:endParaRPr lang="zh-TW" altLang="en-US" sz="6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777175"/>
            <a:ext cx="9144000" cy="1659988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國立臺灣體育運動大學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圖書資訊處 學習科技組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運動健康科學學系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助理教授 邱彥成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07" y="6447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公告會議邀請加入 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方法二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5013960" cy="4351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複製會議參加資訊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於教學時間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貼至數位學習平台該門課程之討論區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要同學們馬上連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直接由郵件進入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上公佈欄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133" t="44538" r="72242" b="31313"/>
          <a:stretch/>
        </p:blipFill>
        <p:spPr>
          <a:xfrm>
            <a:off x="5932479" y="1825625"/>
            <a:ext cx="5912450" cy="4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320" t="3704" r="27436" b="32479"/>
          <a:stretch/>
        </p:blipFill>
        <p:spPr>
          <a:xfrm>
            <a:off x="1" y="0"/>
            <a:ext cx="12192000" cy="70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577" t="10428" r="21154" b="13789"/>
          <a:stretch/>
        </p:blipFill>
        <p:spPr>
          <a:xfrm>
            <a:off x="609600" y="0"/>
            <a:ext cx="109728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705" t="9630" r="10513" b="17550"/>
          <a:stretch/>
        </p:blipFill>
        <p:spPr>
          <a:xfrm>
            <a:off x="480646" y="0"/>
            <a:ext cx="11515860" cy="6858000"/>
          </a:xfrm>
          <a:prstGeom prst="rect">
            <a:avLst/>
          </a:prstGeom>
        </p:spPr>
      </p:pic>
      <p:sp>
        <p:nvSpPr>
          <p:cNvPr id="6" name="向左箭號 5"/>
          <p:cNvSpPr/>
          <p:nvPr/>
        </p:nvSpPr>
        <p:spPr>
          <a:xfrm>
            <a:off x="8342812" y="5608246"/>
            <a:ext cx="3010988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進入馬上要上的課程</a:t>
            </a:r>
          </a:p>
        </p:txBody>
      </p:sp>
    </p:spTree>
    <p:extLst>
      <p:ext uri="{BB962C8B-B14F-4D97-AF65-F5344CB8AC3E}">
        <p14:creationId xmlns:p14="http://schemas.microsoft.com/office/powerpoint/2010/main" val="40050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713" t="17924" r="3043" b="6748"/>
          <a:stretch/>
        </p:blipFill>
        <p:spPr>
          <a:xfrm>
            <a:off x="470227" y="0"/>
            <a:ext cx="10883573" cy="6858000"/>
          </a:xfrm>
          <a:prstGeom prst="rect">
            <a:avLst/>
          </a:prstGeom>
        </p:spPr>
      </p:pic>
      <p:sp>
        <p:nvSpPr>
          <p:cNvPr id="5" name="向左箭號 4"/>
          <p:cNvSpPr/>
          <p:nvPr/>
        </p:nvSpPr>
        <p:spPr>
          <a:xfrm>
            <a:off x="8483489" y="4285883"/>
            <a:ext cx="2573717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新增一個主題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8945379" y="2669745"/>
            <a:ext cx="1549119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討論區</a:t>
            </a:r>
          </a:p>
        </p:txBody>
      </p:sp>
    </p:spTree>
    <p:extLst>
      <p:ext uri="{BB962C8B-B14F-4D97-AF65-F5344CB8AC3E}">
        <p14:creationId xmlns:p14="http://schemas.microsoft.com/office/powerpoint/2010/main" val="41668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090" t="21368" r="15962" b="14473"/>
          <a:stretch/>
        </p:blipFill>
        <p:spPr>
          <a:xfrm>
            <a:off x="515815" y="0"/>
            <a:ext cx="11160369" cy="69505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44795" y="1825625"/>
            <a:ext cx="970670" cy="225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937762" y="2442259"/>
            <a:ext cx="1821764" cy="216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8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487" t="17492" r="8397" b="41367"/>
          <a:stretch/>
        </p:blipFill>
        <p:spPr>
          <a:xfrm>
            <a:off x="838200" y="320152"/>
            <a:ext cx="7451062" cy="30188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3590" t="17835" r="8655" b="42507"/>
          <a:stretch/>
        </p:blipFill>
        <p:spPr>
          <a:xfrm>
            <a:off x="4078994" y="3627668"/>
            <a:ext cx="7534688" cy="29101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2054073" y="1921761"/>
            <a:ext cx="675249" cy="218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8417222" y="5705743"/>
            <a:ext cx="2573717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按右鍵直接前往</a:t>
            </a:r>
          </a:p>
        </p:txBody>
      </p:sp>
    </p:spTree>
    <p:extLst>
      <p:ext uri="{BB962C8B-B14F-4D97-AF65-F5344CB8AC3E}">
        <p14:creationId xmlns:p14="http://schemas.microsoft.com/office/powerpoint/2010/main" val="17875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FD8B1-DA15-457A-9ADD-8ABAACF7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27" y="1825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學習平台的討論區也會寄郵件給該班成員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51840F-8539-43EA-B8AE-7770A6503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69DB10-0F5B-40A3-8428-DFD007377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0" t="14175" r="23421" b="44141"/>
          <a:stretch/>
        </p:blipFill>
        <p:spPr>
          <a:xfrm>
            <a:off x="0" y="1334553"/>
            <a:ext cx="12199936" cy="5523447"/>
          </a:xfrm>
          <a:prstGeom prst="rect">
            <a:avLst/>
          </a:prstGeom>
        </p:spPr>
      </p:pic>
      <p:sp>
        <p:nvSpPr>
          <p:cNvPr id="7" name="向左箭號 6">
            <a:extLst>
              <a:ext uri="{FF2B5EF4-FFF2-40B4-BE49-F238E27FC236}">
                <a16:creationId xmlns:a16="http://schemas.microsoft.com/office/drawing/2014/main" id="{F694CED3-18AA-41BA-BDF5-E7CB60024719}"/>
              </a:ext>
            </a:extLst>
          </p:cNvPr>
          <p:cNvSpPr/>
          <p:nvPr/>
        </p:nvSpPr>
        <p:spPr>
          <a:xfrm>
            <a:off x="6747311" y="4781718"/>
            <a:ext cx="3271478" cy="606157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直接反白按右鍵直接前往</a:t>
            </a:r>
          </a:p>
        </p:txBody>
      </p:sp>
    </p:spTree>
    <p:extLst>
      <p:ext uri="{BB962C8B-B14F-4D97-AF65-F5344CB8AC3E}">
        <p14:creationId xmlns:p14="http://schemas.microsoft.com/office/powerpoint/2010/main" val="31458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學習平台的討論區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實際演練</a:t>
            </a:r>
            <a:endParaRPr lang="en-US" altLang="zh-TW" sz="3200" dirty="0" smtClean="0"/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6018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6600" dirty="0" smtClean="0"/>
              <a:t>Google Meet</a:t>
            </a:r>
            <a:endParaRPr lang="zh-TW" altLang="en-US" sz="66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tx1"/>
                </a:solidFill>
              </a:rPr>
              <a:t>視訊會議開始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7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439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使用電腦時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74897"/>
            <a:ext cx="10515600" cy="266075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設定好耳機麥克風 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進入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Google Meet</a:t>
            </a:r>
            <a:r>
              <a:rPr lang="zh-TW" altLang="en-US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後允許使用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設定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系統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音效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確認耳機及麥克風輸入來源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耳機及麥克風 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/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傳統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耳機接頭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綠色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麥克風接頭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粉紅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/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USB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有線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無線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接收器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/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63" y="4135647"/>
            <a:ext cx="4944207" cy="247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93" y="4135648"/>
            <a:ext cx="4944207" cy="247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3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295" t="5071" r="30128" b="27350"/>
          <a:stretch/>
        </p:blipFill>
        <p:spPr>
          <a:xfrm>
            <a:off x="628341" y="0"/>
            <a:ext cx="1092885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79495" y="6102509"/>
            <a:ext cx="466456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4704531" y="3158197"/>
            <a:ext cx="1413803" cy="2806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690411" y="2103046"/>
            <a:ext cx="3045656" cy="107721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按此開關麥克風或攝影機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88AEBDD-CC9C-4C58-B703-80317D81E91B}"/>
              </a:ext>
            </a:extLst>
          </p:cNvPr>
          <p:cNvSpPr/>
          <p:nvPr/>
        </p:nvSpPr>
        <p:spPr>
          <a:xfrm>
            <a:off x="5234542" y="6100908"/>
            <a:ext cx="466456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18E03FB-A690-4A54-9D5D-31ECC898032A}"/>
              </a:ext>
            </a:extLst>
          </p:cNvPr>
          <p:cNvCxnSpPr>
            <a:cxnSpLocks/>
          </p:cNvCxnSpPr>
          <p:nvPr/>
        </p:nvCxnSpPr>
        <p:spPr>
          <a:xfrm flipH="1">
            <a:off x="5513130" y="3180264"/>
            <a:ext cx="1413803" cy="2806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1481" r="9250" b="12370"/>
          <a:stretch/>
        </p:blipFill>
        <p:spPr>
          <a:xfrm>
            <a:off x="0" y="-18477"/>
            <a:ext cx="12192000" cy="6876477"/>
          </a:xfrm>
        </p:spPr>
      </p:pic>
      <p:sp>
        <p:nvSpPr>
          <p:cNvPr id="5" name="文字方塊 4"/>
          <p:cNvSpPr txBox="1"/>
          <p:nvPr/>
        </p:nvSpPr>
        <p:spPr>
          <a:xfrm>
            <a:off x="6582541" y="237519"/>
            <a:ext cx="2081267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與會人員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A18E03FB-A690-4A54-9D5D-31ECC898032A}"/>
              </a:ext>
            </a:extLst>
          </p:cNvPr>
          <p:cNvCxnSpPr>
            <a:cxnSpLocks/>
          </p:cNvCxnSpPr>
          <p:nvPr/>
        </p:nvCxnSpPr>
        <p:spPr>
          <a:xfrm>
            <a:off x="8668954" y="438118"/>
            <a:ext cx="1521526" cy="5474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0242550" y="1371600"/>
            <a:ext cx="1803400" cy="5486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0257155" y="919449"/>
            <a:ext cx="704850" cy="342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360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5509" r="7306" b="10433"/>
          <a:stretch/>
        </p:blipFill>
        <p:spPr>
          <a:xfrm>
            <a:off x="-2701" y="133350"/>
            <a:ext cx="12194701" cy="6724650"/>
          </a:xfrm>
        </p:spPr>
      </p:pic>
      <p:sp>
        <p:nvSpPr>
          <p:cNvPr id="5" name="文字方塊 4"/>
          <p:cNvSpPr txBox="1"/>
          <p:nvPr/>
        </p:nvSpPr>
        <p:spPr>
          <a:xfrm>
            <a:off x="6582541" y="237519"/>
            <a:ext cx="2081267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即時通訊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A18E03FB-A690-4A54-9D5D-31ECC898032A}"/>
              </a:ext>
            </a:extLst>
          </p:cNvPr>
          <p:cNvCxnSpPr>
            <a:cxnSpLocks/>
          </p:cNvCxnSpPr>
          <p:nvPr/>
        </p:nvCxnSpPr>
        <p:spPr>
          <a:xfrm>
            <a:off x="8668954" y="438118"/>
            <a:ext cx="2627696" cy="4341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0242550" y="1454150"/>
            <a:ext cx="1803400" cy="49466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242550" y="6457950"/>
            <a:ext cx="1803400" cy="342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1487150" y="911225"/>
            <a:ext cx="704850" cy="342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525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1025" t="13732" r="28334" b="18120"/>
          <a:stretch/>
        </p:blipFill>
        <p:spPr>
          <a:xfrm>
            <a:off x="504856" y="0"/>
            <a:ext cx="1084894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907857" y="2750820"/>
            <a:ext cx="1915428" cy="156966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目前上線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台電腦</a:t>
            </a:r>
            <a:endParaRPr lang="en-US" altLang="zh-TW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台手機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40FB04F-040C-40A8-AEBC-315ECA220585}"/>
              </a:ext>
            </a:extLst>
          </p:cNvPr>
          <p:cNvCxnSpPr>
            <a:cxnSpLocks/>
          </p:cNvCxnSpPr>
          <p:nvPr/>
        </p:nvCxnSpPr>
        <p:spPr>
          <a:xfrm flipH="1" flipV="1">
            <a:off x="9856269" y="2252312"/>
            <a:ext cx="1323845" cy="2723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399A2A6-15B8-46E3-98DE-5E075256472E}"/>
              </a:ext>
            </a:extLst>
          </p:cNvPr>
          <p:cNvCxnSpPr>
            <a:cxnSpLocks/>
          </p:cNvCxnSpPr>
          <p:nvPr/>
        </p:nvCxnSpPr>
        <p:spPr>
          <a:xfrm flipH="1" flipV="1">
            <a:off x="9833008" y="2589196"/>
            <a:ext cx="1347104" cy="2387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DAAC040-93B7-4E74-87B4-49EC566DB2D9}"/>
              </a:ext>
            </a:extLst>
          </p:cNvPr>
          <p:cNvCxnSpPr>
            <a:cxnSpLocks/>
          </p:cNvCxnSpPr>
          <p:nvPr/>
        </p:nvCxnSpPr>
        <p:spPr>
          <a:xfrm flipH="1" flipV="1">
            <a:off x="9833008" y="2880635"/>
            <a:ext cx="1347104" cy="20956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98FC83E-1743-4B07-84EC-84C95E76B642}"/>
              </a:ext>
            </a:extLst>
          </p:cNvPr>
          <p:cNvCxnSpPr>
            <a:cxnSpLocks/>
          </p:cNvCxnSpPr>
          <p:nvPr/>
        </p:nvCxnSpPr>
        <p:spPr>
          <a:xfrm flipH="1" flipV="1">
            <a:off x="9866480" y="3205213"/>
            <a:ext cx="1313632" cy="17710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D1ED882-9A50-486F-925E-5E61458E522D}"/>
              </a:ext>
            </a:extLst>
          </p:cNvPr>
          <p:cNvCxnSpPr>
            <a:cxnSpLocks/>
          </p:cNvCxnSpPr>
          <p:nvPr/>
        </p:nvCxnSpPr>
        <p:spPr>
          <a:xfrm flipH="1" flipV="1">
            <a:off x="9866480" y="3551722"/>
            <a:ext cx="1347104" cy="14245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5D2E6C-CDAB-4AD2-BA7F-114C5BF58257}"/>
              </a:ext>
            </a:extLst>
          </p:cNvPr>
          <p:cNvSpPr txBox="1"/>
          <p:nvPr/>
        </p:nvSpPr>
        <p:spPr>
          <a:xfrm>
            <a:off x="9615637" y="4976263"/>
            <a:ext cx="2125580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提醒關閉麥克風</a:t>
            </a:r>
            <a:endParaRPr lang="en-US" altLang="zh-TW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若是在同一空間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遠距則無此慮</a:t>
            </a:r>
            <a:r>
              <a:rPr lang="en-US" altLang="zh-TW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71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97" t="13846" r="28397" b="18234"/>
          <a:stretch/>
        </p:blipFill>
        <p:spPr>
          <a:xfrm>
            <a:off x="838200" y="-23458"/>
            <a:ext cx="10934129" cy="68814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64942" y="4840250"/>
            <a:ext cx="1589476" cy="11525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>
            <a:extLst>
              <a:ext uri="{FF2B5EF4-FFF2-40B4-BE49-F238E27FC236}">
                <a16:creationId xmlns:a16="http://schemas.microsoft.com/office/drawing/2014/main" id="{45D4EE0C-068D-4486-8C0B-5AA6096FCC6A}"/>
              </a:ext>
            </a:extLst>
          </p:cNvPr>
          <p:cNvSpPr/>
          <p:nvPr/>
        </p:nvSpPr>
        <p:spPr>
          <a:xfrm>
            <a:off x="10149261" y="4788603"/>
            <a:ext cx="1623068" cy="1325562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分享畫面計有三種</a:t>
            </a:r>
          </a:p>
        </p:txBody>
      </p:sp>
    </p:spTree>
    <p:extLst>
      <p:ext uri="{BB962C8B-B14F-4D97-AF65-F5344CB8AC3E}">
        <p14:creationId xmlns:p14="http://schemas.microsoft.com/office/powerpoint/2010/main" val="29254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97" t="13846" r="28590" b="18689"/>
          <a:stretch/>
        </p:blipFill>
        <p:spPr>
          <a:xfrm>
            <a:off x="546230" y="0"/>
            <a:ext cx="11059615" cy="69356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6230" y="877465"/>
            <a:ext cx="1765322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D904F2E-580E-483A-A30E-8D27DC9610FE}"/>
              </a:ext>
            </a:extLst>
          </p:cNvPr>
          <p:cNvSpPr txBox="1"/>
          <p:nvPr/>
        </p:nvSpPr>
        <p:spPr>
          <a:xfrm>
            <a:off x="5852160" y="1979629"/>
            <a:ext cx="3513222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你的整個畫面分享</a:t>
            </a:r>
          </a:p>
        </p:txBody>
      </p:sp>
    </p:spTree>
    <p:extLst>
      <p:ext uri="{BB962C8B-B14F-4D97-AF65-F5344CB8AC3E}">
        <p14:creationId xmlns:p14="http://schemas.microsoft.com/office/powerpoint/2010/main" val="2807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98" t="13846" r="28525" b="19031"/>
          <a:stretch/>
        </p:blipFill>
        <p:spPr>
          <a:xfrm>
            <a:off x="594463" y="0"/>
            <a:ext cx="1100307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4464" y="584774"/>
            <a:ext cx="2078398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5519BB-E2B3-4AB8-8255-9845D54DDBFF}"/>
              </a:ext>
            </a:extLst>
          </p:cNvPr>
          <p:cNvSpPr txBox="1"/>
          <p:nvPr/>
        </p:nvSpPr>
        <p:spPr>
          <a:xfrm>
            <a:off x="6690915" y="1825625"/>
            <a:ext cx="2741844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單個視窗分享</a:t>
            </a:r>
          </a:p>
        </p:txBody>
      </p:sp>
    </p:spTree>
    <p:extLst>
      <p:ext uri="{BB962C8B-B14F-4D97-AF65-F5344CB8AC3E}">
        <p14:creationId xmlns:p14="http://schemas.microsoft.com/office/powerpoint/2010/main" val="3045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769" t="13961" r="28590" b="18347"/>
          <a:stretch/>
        </p:blipFill>
        <p:spPr>
          <a:xfrm>
            <a:off x="656493" y="0"/>
            <a:ext cx="11066584" cy="69487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0253" y="584774"/>
            <a:ext cx="1765322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36830D-1DDE-451C-970E-692C51AD1EB8}"/>
              </a:ext>
            </a:extLst>
          </p:cNvPr>
          <p:cNvSpPr txBox="1"/>
          <p:nvPr/>
        </p:nvSpPr>
        <p:spPr>
          <a:xfrm>
            <a:off x="1262266" y="3113602"/>
            <a:ext cx="2241329" cy="156966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指定學生將視窗分享給大家</a:t>
            </a:r>
          </a:p>
        </p:txBody>
      </p:sp>
    </p:spTree>
    <p:extLst>
      <p:ext uri="{BB962C8B-B14F-4D97-AF65-F5344CB8AC3E}">
        <p14:creationId xmlns:p14="http://schemas.microsoft.com/office/powerpoint/2010/main" val="11663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563" t="6895" r="32052" b="25299"/>
          <a:stretch/>
        </p:blipFill>
        <p:spPr>
          <a:xfrm>
            <a:off x="838200" y="0"/>
            <a:ext cx="10890740" cy="68789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199" y="591808"/>
            <a:ext cx="1947203" cy="3788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76755A-215D-4CF3-8FC7-B3249F5A653A}"/>
              </a:ext>
            </a:extLst>
          </p:cNvPr>
          <p:cNvSpPr txBox="1"/>
          <p:nvPr/>
        </p:nvSpPr>
        <p:spPr>
          <a:xfrm>
            <a:off x="6583680" y="2055813"/>
            <a:ext cx="2858703" cy="193899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分享畫面者會直接踢出前一人的分享</a:t>
            </a:r>
            <a:endParaRPr lang="en-US" altLang="zh-TW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能將任何人踢出</a:t>
            </a:r>
            <a:r>
              <a:rPr lang="en-US" altLang="zh-TW" sz="2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32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-1"/>
            <a:ext cx="11605845" cy="6864719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4741985" y="122478"/>
            <a:ext cx="4431323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2021.1.11 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班會實況</a:t>
            </a:r>
            <a:endParaRPr lang="zh-TW" altLang="en-US" sz="40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5958" t="6445" r="29042" b="19407"/>
          <a:stretch/>
        </p:blipFill>
        <p:spPr>
          <a:xfrm>
            <a:off x="677334" y="399070"/>
            <a:ext cx="7896088" cy="598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7254240" y="1203960"/>
            <a:ext cx="975360" cy="10258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261937" y="4100975"/>
            <a:ext cx="6015790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視訊會勿使用個人 </a:t>
            </a:r>
            <a:r>
              <a:rPr lang="en-US" altLang="zh-TW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GMail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帳號 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!!!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2665" r="7890" b="11334"/>
          <a:stretch/>
        </p:blipFill>
        <p:spPr>
          <a:xfrm>
            <a:off x="0" y="-495468"/>
            <a:ext cx="12181898" cy="735346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2922594" y="144341"/>
            <a:ext cx="6336709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2021.1.12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化學期末考實況 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無露臉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1276" r="4818" b="12908"/>
          <a:stretch/>
        </p:blipFill>
        <p:spPr>
          <a:xfrm>
            <a:off x="0" y="0"/>
            <a:ext cx="12192000" cy="6887251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2256429" y="239874"/>
            <a:ext cx="8279642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2021.1.12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化學期末考實況 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開鏡頭露臉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)(60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76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345440"/>
            <a:ext cx="8596668" cy="1584960"/>
          </a:xfrm>
        </p:spPr>
        <p:txBody>
          <a:bodyPr>
            <a:noAutofit/>
          </a:bodyPr>
          <a:lstStyle/>
          <a:p>
            <a:r>
              <a:rPr lang="en-US" altLang="zh-TW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2021.1.12 </a:t>
            </a:r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化學期末考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實況</a:t>
            </a:r>
            <a: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</a:t>
            </a:r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鏡頭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露臉 </a:t>
            </a:r>
            <a: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60</a:t>
            </a:r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</a:t>
            </a:r>
            <a:r>
              <a:rPr lang="en-US" altLang="zh-TW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hlinkClick r:id="rId2" action="ppaction://hlinkfile"/>
              </a:rPr>
              <a:t>影片實錄</a:t>
            </a:r>
            <a:endParaRPr lang="en-US" altLang="zh-TW" sz="3200" dirty="0" smtClean="0"/>
          </a:p>
          <a:p>
            <a:r>
              <a:rPr lang="en-US" altLang="zh-TW" sz="3200" dirty="0" err="1" smtClean="0"/>
              <a:t>oCam</a:t>
            </a:r>
            <a:r>
              <a:rPr lang="en-US" altLang="zh-TW" sz="3200" dirty="0" smtClean="0"/>
              <a:t> </a:t>
            </a:r>
            <a:r>
              <a:rPr lang="zh-TW" altLang="en-US" sz="3200" dirty="0" smtClean="0"/>
              <a:t>應用程式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本次教育訓練亦含</a:t>
            </a:r>
            <a:r>
              <a:rPr lang="en-US" altLang="zh-TW" sz="3200" dirty="0" smtClean="0"/>
              <a:t>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07426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分享畫面實例</a:t>
            </a:r>
            <a:endParaRPr lang="zh-TW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分享 </a:t>
            </a:r>
            <a:r>
              <a:rPr lang="en-US" altLang="zh-TW" sz="3200" dirty="0" smtClean="0"/>
              <a:t>Chrome </a:t>
            </a:r>
            <a:r>
              <a:rPr lang="zh-TW" altLang="en-US" sz="3200" dirty="0" smtClean="0"/>
              <a:t>瀏覽器中的其中一個分頁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線上分享畫面</a:t>
            </a:r>
            <a:r>
              <a:rPr lang="en-US" altLang="zh-TW" sz="2800" dirty="0" smtClean="0"/>
              <a:t>, </a:t>
            </a:r>
            <a:r>
              <a:rPr lang="zh-TW" altLang="en-US" sz="2800" smtClean="0"/>
              <a:t>班會點名實例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影片說明</a:t>
            </a:r>
            <a:r>
              <a:rPr lang="en-US" altLang="zh-TW" sz="2800" dirty="0" smtClean="0"/>
              <a:t>, 0’00’’ </a:t>
            </a:r>
            <a:r>
              <a:rPr lang="zh-TW" altLang="en-US" sz="2800" dirty="0" smtClean="0"/>
              <a:t>起</a:t>
            </a:r>
            <a:r>
              <a:rPr lang="en-US" altLang="zh-TW" sz="2800" dirty="0" smtClean="0"/>
              <a:t>, </a:t>
            </a:r>
            <a:r>
              <a:rPr lang="en-US" altLang="zh-TW" sz="2800" dirty="0" smtClean="0">
                <a:hlinkClick r:id="rId2" action="ppaction://hlinkfile"/>
              </a:rPr>
              <a:t>Link</a:t>
            </a:r>
            <a:endParaRPr lang="en-US" altLang="zh-TW" sz="2800" dirty="0" smtClean="0"/>
          </a:p>
          <a:p>
            <a:endParaRPr lang="en-US" altLang="zh-TW" sz="3200" dirty="0" smtClean="0"/>
          </a:p>
          <a:p>
            <a:r>
              <a:rPr lang="zh-TW" altLang="en-US" sz="3200" dirty="0" smtClean="0"/>
              <a:t>分享開啟的某一應用程式</a:t>
            </a:r>
            <a:endParaRPr lang="en-US" altLang="zh-TW" sz="3200" dirty="0"/>
          </a:p>
          <a:p>
            <a:pPr lvl="1"/>
            <a:r>
              <a:rPr lang="zh-TW" altLang="en-US" sz="2800" dirty="0" smtClean="0"/>
              <a:t>例 </a:t>
            </a:r>
            <a:r>
              <a:rPr lang="en-US" altLang="zh-TW" sz="2800" dirty="0" smtClean="0"/>
              <a:t>: </a:t>
            </a:r>
            <a:r>
              <a:rPr lang="zh-TW" altLang="en-US" sz="2800" dirty="0" smtClean="0"/>
              <a:t>班導老師約談狀況</a:t>
            </a:r>
            <a:r>
              <a:rPr lang="en-US" altLang="zh-TW" sz="2800" dirty="0" smtClean="0"/>
              <a:t>, 5’50’’ </a:t>
            </a:r>
            <a:r>
              <a:rPr lang="zh-TW" altLang="en-US" sz="2800" dirty="0" smtClean="0"/>
              <a:t>起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45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692" t="7236" r="32180" b="28490"/>
          <a:stretch/>
        </p:blipFill>
        <p:spPr>
          <a:xfrm>
            <a:off x="234463" y="0"/>
            <a:ext cx="11353800" cy="68268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28669" y="3657599"/>
            <a:ext cx="1667023" cy="4431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7971075" y="919647"/>
            <a:ext cx="1221051" cy="1323439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錄製會議</a:t>
            </a:r>
          </a:p>
        </p:txBody>
      </p:sp>
    </p:spTree>
    <p:extLst>
      <p:ext uri="{BB962C8B-B14F-4D97-AF65-F5344CB8AC3E}">
        <p14:creationId xmlns:p14="http://schemas.microsoft.com/office/powerpoint/2010/main" val="7752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500" t="7122" r="31795" b="24958"/>
          <a:stretch/>
        </p:blipFill>
        <p:spPr>
          <a:xfrm>
            <a:off x="-3329354" y="0"/>
            <a:ext cx="15521354" cy="97684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39484" y="1308295"/>
            <a:ext cx="6340197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會議錄影檔會傳至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雲端硬碟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7479681" y="1690688"/>
            <a:ext cx="2846005" cy="13831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403645" y="3130060"/>
            <a:ext cx="794238" cy="7244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81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F8DFED-2D34-48E6-B376-85D69CF84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0" t="6837" r="32003" b="45719"/>
          <a:stretch/>
        </p:blipFill>
        <p:spPr>
          <a:xfrm>
            <a:off x="359343" y="-66712"/>
            <a:ext cx="11473314" cy="699142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4450E64-EC6D-4AED-8ABE-DF5B648C053C}"/>
              </a:ext>
            </a:extLst>
          </p:cNvPr>
          <p:cNvSpPr txBox="1"/>
          <p:nvPr/>
        </p:nvSpPr>
        <p:spPr>
          <a:xfrm>
            <a:off x="838200" y="6176963"/>
            <a:ext cx="6830524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畫質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1280 x 720, </a:t>
            </a:r>
            <a:r>
              <a:rPr lang="zh-TW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大小</a:t>
            </a: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200 M. / 1 hr. 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AB619B4-9170-4467-A088-925052B6C3CE}"/>
              </a:ext>
            </a:extLst>
          </p:cNvPr>
          <p:cNvSpPr/>
          <p:nvPr/>
        </p:nvSpPr>
        <p:spPr>
          <a:xfrm>
            <a:off x="2905565" y="2360039"/>
            <a:ext cx="3062098" cy="20964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1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295" t="5071" r="30128" b="27350"/>
          <a:stretch/>
        </p:blipFill>
        <p:spPr>
          <a:xfrm>
            <a:off x="628341" y="0"/>
            <a:ext cx="1092885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33778" y="6084277"/>
            <a:ext cx="583810" cy="5486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5387926" y="3158197"/>
            <a:ext cx="1413803" cy="2806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6281225" y="2595489"/>
            <a:ext cx="2646878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按此退出會議</a:t>
            </a:r>
          </a:p>
        </p:txBody>
      </p:sp>
    </p:spTree>
    <p:extLst>
      <p:ext uri="{BB962C8B-B14F-4D97-AF65-F5344CB8AC3E}">
        <p14:creationId xmlns:p14="http://schemas.microsoft.com/office/powerpoint/2010/main" val="1860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242" y="322438"/>
            <a:ext cx="8423770" cy="892751"/>
          </a:xfrm>
        </p:spPr>
        <p:txBody>
          <a:bodyPr/>
          <a:lstStyle/>
          <a:p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補充說明：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5221" y="1479884"/>
            <a:ext cx="9649326" cy="4840705"/>
          </a:xfrm>
        </p:spPr>
        <p:txBody>
          <a:bodyPr>
            <a:noAutofit/>
          </a:bodyPr>
          <a:lstStyle/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有關擴充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功能：視訊會議點名、格狀顯示、按讚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舉手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等，需額外安裝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Chrome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擴充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感謝以下資訊參考如下，詳細使用可參考查看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Meet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視訊錄影、白板簡報、遠距教學的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個必學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www.playpcesor.com/2020/04/google-meet-11.html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呂聰賢老師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Meet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會議系統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教學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www.youtube.com/watch?v=E7vreUY8AYM&amp;list=PLU-8o76TOvQUOmnf4qr7TwD3PDd1vsQ2w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防疫不停學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線上教學便利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包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://learning.cloud.edu.tw/onlinelearning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/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麥毅廷老師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Moodle-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校園防疫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說明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www.wkb.idv.tw/moodle/course/view.php?id=294#section-3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7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擴充功能介紹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格狀顯示</a:t>
            </a:r>
            <a:endParaRPr lang="zh-TW" altLang="en-US" sz="6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29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7792" t="4592" r="28000" b="79852"/>
          <a:stretch/>
        </p:blipFill>
        <p:spPr>
          <a:xfrm>
            <a:off x="1247134" y="909508"/>
            <a:ext cx="7629973" cy="469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1098885" y="4538123"/>
            <a:ext cx="6966283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先切換成本校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G-Suite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 </a:t>
            </a:r>
            <a:r>
              <a:rPr lang="en-US" altLang="zh-TW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GMail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帳號 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!!!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62537" y="3437021"/>
            <a:ext cx="1002631" cy="9350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75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269" r="7597" b="32676"/>
          <a:stretch/>
        </p:blipFill>
        <p:spPr>
          <a:xfrm>
            <a:off x="0" y="5609"/>
            <a:ext cx="12192000" cy="71991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46928" y="294956"/>
            <a:ext cx="6814686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擴充功能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：格</a:t>
            </a:r>
            <a:r>
              <a:rPr lang="zh-TW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狀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顯示 </a:t>
            </a:r>
            <a:r>
              <a:rPr lang="en-US" altLang="zh-TW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原來只能顯示</a:t>
            </a:r>
            <a:r>
              <a:rPr lang="en-US" altLang="zh-TW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</a:t>
            </a:r>
            <a:r>
              <a:rPr lang="en-US" altLang="zh-TW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29799" y="1664360"/>
            <a:ext cx="345517" cy="3127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6790384" y="1930401"/>
            <a:ext cx="2798459" cy="7695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4143506" y="2332465"/>
            <a:ext cx="2646878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外掛功能由此</a:t>
            </a:r>
            <a:endParaRPr lang="zh-TW" altLang="en-US" sz="32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288649" y="1409454"/>
            <a:ext cx="444352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825708" y="315291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9634416" y="366692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58092" y="5814540"/>
            <a:ext cx="3361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參考連結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: A13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變更版面配置和格狀顯示</a:t>
            </a:r>
            <a:endParaRPr lang="zh-TW" altLang="en-US" sz="1400" b="0" i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hlinkClick r:id="rId4"/>
          </p:cNvPr>
          <p:cNvSpPr/>
          <p:nvPr/>
        </p:nvSpPr>
        <p:spPr>
          <a:xfrm>
            <a:off x="1058092" y="6096821"/>
            <a:ext cx="4291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參考連結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: A16 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安裝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Google Meet Grid View </a:t>
            </a:r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格狀顯示</a:t>
            </a:r>
            <a:endParaRPr lang="zh-TW" altLang="en-US" sz="1400" b="0" i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58092" y="6373717"/>
            <a:ext cx="4942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參考連結 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: A17_Google 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Meet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分享簡報時格狀顯示切換說明</a:t>
            </a:r>
            <a:endParaRPr lang="zh-TW" altLang="en-US" sz="1400" b="0" i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51" t="7920" r="12820" b="19829"/>
          <a:stretch/>
        </p:blipFill>
        <p:spPr>
          <a:xfrm>
            <a:off x="0" y="-257908"/>
            <a:ext cx="12192000" cy="73267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66151" y="6096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10503" y="576648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6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51" t="18860" r="24488" b="24159"/>
          <a:stretch/>
        </p:blipFill>
        <p:spPr>
          <a:xfrm>
            <a:off x="-2" y="0"/>
            <a:ext cx="12275111" cy="70304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41394" y="112034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796" t="13960" r="15192" b="23704"/>
          <a:stretch/>
        </p:blipFill>
        <p:spPr>
          <a:xfrm>
            <a:off x="-132341" y="0"/>
            <a:ext cx="1232434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723826" y="783034"/>
            <a:ext cx="444352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5" y="365125"/>
            <a:ext cx="11070463" cy="622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136830D-1DDE-451C-970E-692C51AD1EB8}"/>
              </a:ext>
            </a:extLst>
          </p:cNvPr>
          <p:cNvSpPr txBox="1"/>
          <p:nvPr/>
        </p:nvSpPr>
        <p:spPr>
          <a:xfrm>
            <a:off x="2854443" y="151761"/>
            <a:ext cx="3229525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會議實境 範例</a:t>
            </a:r>
            <a:endParaRPr lang="zh-TW" altLang="en-US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0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擴充功能介紹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TW" altLang="en-US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檢查已安裝之擴充功能</a:t>
            </a:r>
            <a:endParaRPr lang="zh-TW" altLang="en-US" sz="6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9860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7713" t="7684" r="9338" b="27929"/>
          <a:stretch/>
        </p:blipFill>
        <p:spPr>
          <a:xfrm>
            <a:off x="-33197" y="0"/>
            <a:ext cx="12225197" cy="703384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1789" y="5909857"/>
            <a:ext cx="11059297" cy="948143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參考連結 </a:t>
            </a:r>
            <a:r>
              <a:rPr lang="en-US" altLang="zh-TW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: A18</a:t>
            </a:r>
            <a:r>
              <a:rPr lang="en-US" altLang="zh-TW" sz="4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_ Google Meet </a:t>
            </a:r>
            <a:r>
              <a:rPr lang="zh-TW" altLang="en-US" sz="4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視訊會議點名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8795" y="940666"/>
            <a:ext cx="21371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endParaRPr lang="zh-TW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(1~5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同前略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7931390" y="230977"/>
            <a:ext cx="3877985" cy="2939685"/>
            <a:chOff x="7931390" y="230977"/>
            <a:chExt cx="3877985" cy="2939685"/>
          </a:xfrm>
        </p:grpSpPr>
        <p:sp>
          <p:nvSpPr>
            <p:cNvPr id="7" name="矩形 6"/>
            <p:cNvSpPr/>
            <p:nvPr/>
          </p:nvSpPr>
          <p:spPr>
            <a:xfrm>
              <a:off x="11343503" y="230977"/>
              <a:ext cx="253314" cy="2509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單箭頭接點 7"/>
            <p:cNvCxnSpPr/>
            <p:nvPr/>
          </p:nvCxnSpPr>
          <p:spPr>
            <a:xfrm flipV="1">
              <a:off x="11097126" y="568412"/>
              <a:ext cx="373034" cy="2017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7931390" y="2585887"/>
              <a:ext cx="3877985" cy="5847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3200" dirty="0" smtClean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功能未出現按此查看</a:t>
              </a:r>
              <a:endPara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8410074" y="3516923"/>
            <a:ext cx="2841096" cy="1847969"/>
            <a:chOff x="8410074" y="3516923"/>
            <a:chExt cx="2841096" cy="184796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4"/>
            <a:srcRect l="75963" t="5641" r="9550" b="77607"/>
            <a:stretch/>
          </p:blipFill>
          <p:spPr>
            <a:xfrm>
              <a:off x="8410074" y="3516923"/>
              <a:ext cx="2841096" cy="18479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矩形 15"/>
            <p:cNvSpPr/>
            <p:nvPr/>
          </p:nvSpPr>
          <p:spPr>
            <a:xfrm>
              <a:off x="9061513" y="4638546"/>
              <a:ext cx="253314" cy="2509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010269" y="4183907"/>
              <a:ext cx="202911" cy="1955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213180" y="4183907"/>
              <a:ext cx="202911" cy="1955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68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1598" t="6371" r="3443" b="89407"/>
          <a:stretch/>
        </p:blipFill>
        <p:spPr>
          <a:xfrm>
            <a:off x="411288" y="2997995"/>
            <a:ext cx="9128760" cy="86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線單箭頭接點 8"/>
          <p:cNvCxnSpPr>
            <a:stCxn id="10" idx="2"/>
          </p:cNvCxnSpPr>
          <p:nvPr/>
        </p:nvCxnSpPr>
        <p:spPr>
          <a:xfrm flipH="1">
            <a:off x="6493790" y="941214"/>
            <a:ext cx="1489835" cy="21274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6044632" y="356439"/>
            <a:ext cx="387798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參加會議人員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點名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3" name="直線單箭頭接點 12"/>
          <p:cNvCxnSpPr>
            <a:stCxn id="14" idx="2"/>
          </p:cNvCxnSpPr>
          <p:nvPr/>
        </p:nvCxnSpPr>
        <p:spPr>
          <a:xfrm>
            <a:off x="3732205" y="941214"/>
            <a:ext cx="627985" cy="22101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1793212" y="356439"/>
            <a:ext cx="387798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點名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Google Sheet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 flipV="1">
            <a:off x="5388244" y="3745425"/>
            <a:ext cx="501112" cy="1568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4592664" y="5338681"/>
            <a:ext cx="2696706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Google Talk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 flipV="1">
            <a:off x="7356529" y="3745425"/>
            <a:ext cx="1126210" cy="1568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8090115" y="5338681"/>
            <a:ext cx="323740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Nod: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舉手或按讚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2583338" y="3745425"/>
            <a:ext cx="991604" cy="16253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1286646" y="5395962"/>
            <a:ext cx="2696706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格狀顯示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7067" y="1407584"/>
            <a:ext cx="7766936" cy="1646302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擴充功能介紹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>
          <a:xfrm>
            <a:off x="1507067" y="3460751"/>
            <a:ext cx="7766936" cy="168698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點名記錄</a:t>
            </a:r>
            <a:endParaRPr lang="en-US" altLang="zh-TW" sz="6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舉手功能</a:t>
            </a:r>
            <a:endParaRPr lang="zh-TW" altLang="en-US" sz="6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150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308" t="22850" r="7115" b="12101"/>
          <a:stretch/>
        </p:blipFill>
        <p:spPr>
          <a:xfrm>
            <a:off x="342068" y="0"/>
            <a:ext cx="113538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3447406-B917-40C7-9B87-9FF81D76A082}"/>
              </a:ext>
            </a:extLst>
          </p:cNvPr>
          <p:cNvSpPr txBox="1"/>
          <p:nvPr/>
        </p:nvSpPr>
        <p:spPr>
          <a:xfrm>
            <a:off x="1877913" y="5871150"/>
            <a:ext cx="907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講義準備期間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2020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 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功能一直更新中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447406-B917-40C7-9B87-9FF81D76A082}"/>
              </a:ext>
            </a:extLst>
          </p:cNvPr>
          <p:cNvSpPr txBox="1"/>
          <p:nvPr/>
        </p:nvSpPr>
        <p:spPr>
          <a:xfrm>
            <a:off x="1463369" y="788661"/>
            <a:ext cx="95782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本校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Suite 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郵件帳號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hikonari@gm.ntupes.edu.tw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教職員密碼 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6x1x3x@NTUS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身份證字號後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學生密碼 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197x0x1x@NTUS 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西元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生年月日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碼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2167" r="7791" b="11165"/>
          <a:stretch/>
        </p:blipFill>
        <p:spPr>
          <a:xfrm>
            <a:off x="0" y="-57149"/>
            <a:ext cx="12192000" cy="6915150"/>
          </a:xfrm>
        </p:spPr>
      </p:pic>
      <p:cxnSp>
        <p:nvCxnSpPr>
          <p:cNvPr id="5" name="直線單箭頭接點 4"/>
          <p:cNvCxnSpPr/>
          <p:nvPr/>
        </p:nvCxnSpPr>
        <p:spPr>
          <a:xfrm>
            <a:off x="8677102" y="538498"/>
            <a:ext cx="2244898" cy="3695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5980396" y="258812"/>
            <a:ext cx="2696706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點名功能區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029950" y="908050"/>
            <a:ext cx="419100" cy="247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0598150" y="1168400"/>
            <a:ext cx="1593850" cy="298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3148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12192000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5948646" y="3537952"/>
            <a:ext cx="3850674" cy="144655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點名後自動產生檔案 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Link</a:t>
            </a:r>
            <a:endParaRPr lang="zh-TW" altLang="en-US" sz="44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677334" y="826360"/>
            <a:ext cx="5765537" cy="11360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6442870" y="1757187"/>
            <a:ext cx="3717130" cy="107721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可自行匯出 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多樣檔案格式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0744" y="609600"/>
            <a:ext cx="249006" cy="216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428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708" t="16963" r="29875" b="29407"/>
          <a:stretch/>
        </p:blipFill>
        <p:spPr>
          <a:xfrm>
            <a:off x="262289" y="198645"/>
            <a:ext cx="10245290" cy="625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8173453" y="5682916"/>
            <a:ext cx="653715" cy="5582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>
            <a:stCxn id="7" idx="2"/>
          </p:cNvCxnSpPr>
          <p:nvPr/>
        </p:nvCxnSpPr>
        <p:spPr>
          <a:xfrm>
            <a:off x="7951798" y="2665740"/>
            <a:ext cx="474318" cy="28054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6012805" y="2080965"/>
            <a:ext cx="387798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2020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年年底新增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8275" r="7266" b="10551"/>
          <a:stretch/>
        </p:blipFill>
        <p:spPr>
          <a:xfrm>
            <a:off x="387350" y="393700"/>
            <a:ext cx="11048863" cy="589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單箭頭接點 4"/>
          <p:cNvCxnSpPr/>
          <p:nvPr/>
        </p:nvCxnSpPr>
        <p:spPr>
          <a:xfrm>
            <a:off x="6007100" y="2717800"/>
            <a:ext cx="4514850" cy="6212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6007100" y="1816100"/>
            <a:ext cx="1428750" cy="508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2349375" y="1816100"/>
            <a:ext cx="3877985" cy="107721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有人舉手</a:t>
            </a:r>
            <a:endParaRPr lang="en-US" altLang="zh-TW" sz="32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老師可以取消該舉手</a:t>
            </a:r>
            <a:endParaRPr lang="zh-TW" altLang="en-US" sz="3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91936" y="952500"/>
            <a:ext cx="1156764" cy="901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168012" y="3273424"/>
            <a:ext cx="307802" cy="3016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654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801CEAEB-915E-4531-A1F4-84FE0E0F390F}"/>
              </a:ext>
            </a:extLst>
          </p:cNvPr>
          <p:cNvSpPr/>
          <p:nvPr/>
        </p:nvSpPr>
        <p:spPr>
          <a:xfrm>
            <a:off x="-251637" y="5635255"/>
            <a:ext cx="12695274" cy="2604977"/>
          </a:xfrm>
          <a:prstGeom prst="ellipse">
            <a:avLst/>
          </a:prstGeom>
          <a:solidFill>
            <a:srgbClr val="F6B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546A48-FB4D-4DF2-8B97-0A28D730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78" y="2300670"/>
            <a:ext cx="7621044" cy="42171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041CB6-BA36-4159-95CB-D7766E514975}"/>
              </a:ext>
            </a:extLst>
          </p:cNvPr>
          <p:cNvSpPr txBox="1"/>
          <p:nvPr/>
        </p:nvSpPr>
        <p:spPr>
          <a:xfrm>
            <a:off x="4143864" y="925043"/>
            <a:ext cx="4031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汉仪雅酷黑W" panose="00020600040101010101" pitchFamily="18" charset="-122"/>
                <a:ea typeface="汉仪雅酷黑W" panose="00020600040101010101" pitchFamily="18" charset="-122"/>
                <a:cs typeface="+mn-cs"/>
              </a:rPr>
              <a:t>感謝</a:t>
            </a:r>
            <a:r>
              <a:rPr kumimoji="0" lang="zh-CN" altLang="en-US" sz="7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汉仪雅酷黑W" panose="00020600040101010101" pitchFamily="18" charset="-122"/>
                <a:ea typeface="汉仪雅酷黑W" panose="00020600040101010101" pitchFamily="18" charset="-122"/>
                <a:cs typeface="+mn-cs"/>
              </a:rPr>
              <a:t>大家</a:t>
            </a:r>
            <a:endParaRPr kumimoji="0" lang="zh-CN" altLang="en-US" sz="72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汉仪雅酷黑W" panose="00020600040101010101" pitchFamily="18" charset="-122"/>
              <a:ea typeface="汉仪雅酷黑W" panose="00020600040101010101" pitchFamily="18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FD2676-5B7E-422C-8E35-AE43982FE2BF}"/>
              </a:ext>
            </a:extLst>
          </p:cNvPr>
          <p:cNvSpPr txBox="1"/>
          <p:nvPr/>
        </p:nvSpPr>
        <p:spPr>
          <a:xfrm>
            <a:off x="5146701" y="545937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1600" normalizeH="0" baseline="0" noProof="0" dirty="0" smtClean="0">
                <a:ln>
                  <a:noFill/>
                </a:ln>
                <a:solidFill>
                  <a:srgbClr val="F6BD2A"/>
                </a:solidFill>
                <a:effectLst/>
                <a:uLnTx/>
                <a:uFillTx/>
                <a:latin typeface="苹方 中等" panose="020B0400000000000000" pitchFamily="34" charset="-122"/>
                <a:ea typeface="苹方 中等" panose="020B0400000000000000" pitchFamily="34" charset="-122"/>
                <a:cs typeface="+mn-cs"/>
              </a:rPr>
              <a:t>THANKS</a:t>
            </a:r>
            <a:endParaRPr kumimoji="0" lang="zh-CN" altLang="en-US" sz="1600" b="0" i="0" u="none" strike="noStrike" kern="1200" cap="none" spc="1600" normalizeH="0" baseline="0" noProof="0" dirty="0">
              <a:ln>
                <a:noFill/>
              </a:ln>
              <a:solidFill>
                <a:srgbClr val="F6BD2A"/>
              </a:solidFill>
              <a:effectLst/>
              <a:uLnTx/>
              <a:uFillTx/>
              <a:latin typeface="苹方 中等" panose="020B0400000000000000" pitchFamily="34" charset="-122"/>
              <a:ea typeface="苹方 中等" panose="020B0400000000000000" pitchFamily="34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ABC3D2E-69C9-48F9-A9E1-5E5A898AFD8A}"/>
              </a:ext>
            </a:extLst>
          </p:cNvPr>
          <p:cNvGrpSpPr/>
          <p:nvPr/>
        </p:nvGrpSpPr>
        <p:grpSpPr>
          <a:xfrm>
            <a:off x="1796902" y="747113"/>
            <a:ext cx="893623" cy="915795"/>
            <a:chOff x="1796902" y="747113"/>
            <a:chExt cx="893623" cy="915795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5665D1E-A0DF-4ED8-9092-45EB9E0F59D6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B69D1C46-ED13-43F4-891B-9CE393538170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81BA4E6-0A5D-407A-80FC-0B3B13F396AF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B998E46A-D53F-468C-BD1C-1D2C9B17E7B1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C446613-31F8-45F1-B47D-1DA573FF617A}"/>
              </a:ext>
            </a:extLst>
          </p:cNvPr>
          <p:cNvGrpSpPr/>
          <p:nvPr/>
        </p:nvGrpSpPr>
        <p:grpSpPr>
          <a:xfrm flipH="1">
            <a:off x="9490842" y="759854"/>
            <a:ext cx="893623" cy="915795"/>
            <a:chOff x="1796902" y="747113"/>
            <a:chExt cx="893623" cy="915795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0C62C9A-C188-43A4-BEB4-9CC58EC026DB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cs typeface="+mn-cs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6A0689C-A48B-4D98-B078-393145124D5F}"/>
                </a:ext>
              </a:extLst>
            </p:cNvPr>
            <p:cNvCxnSpPr>
              <a:stCxn id="16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30B548D7-4E99-4EA2-8865-E77D501AD36A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AFD56DAB-9D9C-4B9E-87C7-35AA90ED33C0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16230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2020.9.16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面臨問題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1097126" cy="4351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發起人退出後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會議並未結束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其他人仍能繼續開會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分享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畫面 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未加擴充功能時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任何參與者可以分享畫面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擠掉前一位分享者的畫面 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包含發起者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取回畫面只能與會者互相踢出對方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發起人無法分享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某位特定與會人員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分享畫面 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加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擴充功能時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發起人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釘選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分享某位特定與會人員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額外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功能介紹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6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後台點名記錄</a:t>
            </a:r>
            <a:endParaRPr lang="zh-TW" altLang="en-US" sz="6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8009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FE569F-857F-4036-90B2-7F2CD4A7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027" y="435276"/>
            <a:ext cx="4703946" cy="787133"/>
          </a:xfr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後台會議紀錄檔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A42CF3-5237-47D3-805F-C5B2E6BC4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F81D68-3DBE-4061-B8E7-50664F1B7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6" t="5324" r="17973" b="51414"/>
          <a:stretch/>
        </p:blipFill>
        <p:spPr>
          <a:xfrm>
            <a:off x="0" y="1508918"/>
            <a:ext cx="12206028" cy="50774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44452" y="4171278"/>
            <a:ext cx="7503977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參見後台</a:t>
            </a:r>
            <a: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LOG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實際點名</a:t>
            </a:r>
            <a:r>
              <a:rPr lang="en-US" altLang="zh-TW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檔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7" name="文字方塊 6">
            <a:hlinkClick r:id="rId3" action="ppaction://hlinkfile"/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4947138" y="5250095"/>
            <a:ext cx="1859342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複雜版</a:t>
            </a:r>
            <a:endParaRPr lang="zh-TW" altLang="en-US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hlinkClick r:id="rId4" action="ppaction://hlinkfile"/>
            <a:extLst>
              <a:ext uri="{FF2B5EF4-FFF2-40B4-BE49-F238E27FC236}">
                <a16:creationId xmlns:a16="http://schemas.microsoft.com/office/drawing/2014/main" id="{EAF7A22E-40AF-4ECD-B05A-1143689A2414}"/>
              </a:ext>
            </a:extLst>
          </p:cNvPr>
          <p:cNvSpPr txBox="1"/>
          <p:nvPr/>
        </p:nvSpPr>
        <p:spPr>
          <a:xfrm>
            <a:off x="7361474" y="5250095"/>
            <a:ext cx="1782526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精簡版</a:t>
            </a:r>
            <a:endParaRPr lang="zh-TW" altLang="en-US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6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3657" t="13704" r="19652" b="19185"/>
          <a:stretch/>
        </p:blipFill>
        <p:spPr>
          <a:xfrm>
            <a:off x="30480" y="0"/>
            <a:ext cx="121158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246094" y="2318084"/>
            <a:ext cx="690611" cy="6537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3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3406" t="13259" r="18487" b="18074"/>
          <a:stretch/>
        </p:blipFill>
        <p:spPr>
          <a:xfrm>
            <a:off x="30480" y="0"/>
            <a:ext cx="12146280" cy="6888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53001" y="3332747"/>
            <a:ext cx="685800" cy="148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640179" y="2979821"/>
            <a:ext cx="713874" cy="181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640179" y="3810000"/>
            <a:ext cx="541420" cy="1483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844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公告會議邀請加入 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方法一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4270" y="1566010"/>
            <a:ext cx="10859530" cy="4610953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如何通知將與會人員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複製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會議參加資訊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寄郵件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即時訊息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(Line)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缺點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得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建立群組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收到通知後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點選會議超連結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打入會議代碼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打入會議暱稱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133" t="44538" r="72242" b="31313"/>
          <a:stretch/>
        </p:blipFill>
        <p:spPr>
          <a:xfrm>
            <a:off x="4909493" y="1566010"/>
            <a:ext cx="6529897" cy="503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7313097" y="483838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69546" y="4030212"/>
            <a:ext cx="3954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按超連結可直接進入會議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5309531" y="5393724"/>
            <a:ext cx="2003566" cy="121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7245352" y="4585725"/>
            <a:ext cx="1024194" cy="57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7054866" y="2286867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同一群組者亦可打暱稱進入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接點 10"/>
          <p:cNvCxnSpPr/>
          <p:nvPr/>
        </p:nvCxnSpPr>
        <p:spPr>
          <a:xfrm flipV="1">
            <a:off x="5305938" y="2806078"/>
            <a:ext cx="1712700" cy="1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371865" y="3530061"/>
            <a:ext cx="4852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 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打入會議代碼 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隨機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且每次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12196" r="26063" b="8192"/>
          <a:stretch/>
        </p:blipFill>
        <p:spPr>
          <a:xfrm>
            <a:off x="615459" y="365125"/>
            <a:ext cx="7801391" cy="599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35" y="1995731"/>
            <a:ext cx="4577959" cy="2145446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線單箭頭接點 6"/>
          <p:cNvCxnSpPr/>
          <p:nvPr/>
        </p:nvCxnSpPr>
        <p:spPr>
          <a:xfrm flipV="1">
            <a:off x="1406769" y="4141177"/>
            <a:ext cx="4492869" cy="13012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7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</TotalTime>
  <Words>787</Words>
  <Application>Microsoft Office PowerPoint</Application>
  <PresentationFormat>寬螢幕</PresentationFormat>
  <Paragraphs>140</Paragraphs>
  <Slides>57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57</vt:i4>
      </vt:variant>
    </vt:vector>
  </HeadingPairs>
  <TitlesOfParts>
    <vt:vector size="74" baseType="lpstr">
      <vt:lpstr>等线</vt:lpstr>
      <vt:lpstr>华文新魏</vt:lpstr>
      <vt:lpstr>汉仪雅酷黑W</vt:lpstr>
      <vt:lpstr>苹方 中等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Office 佈景主題</vt:lpstr>
      <vt:lpstr>回顧</vt:lpstr>
      <vt:lpstr>多面向</vt:lpstr>
      <vt:lpstr>遠距軟體教學 Google Meet</vt:lpstr>
      <vt:lpstr>使用電腦時</vt:lpstr>
      <vt:lpstr>PowerPoint 簡報</vt:lpstr>
      <vt:lpstr>PowerPoint 簡報</vt:lpstr>
      <vt:lpstr>PowerPoint 簡報</vt:lpstr>
      <vt:lpstr>PowerPoint 簡報</vt:lpstr>
      <vt:lpstr>PowerPoint 簡報</vt:lpstr>
      <vt:lpstr>公告會議邀請加入 : 方法一</vt:lpstr>
      <vt:lpstr>PowerPoint 簡報</vt:lpstr>
      <vt:lpstr>公告會議邀請加入 : 方法二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學習平台的討論區也會寄郵件給該班成員</vt:lpstr>
      <vt:lpstr>學習平台的討論區</vt:lpstr>
      <vt:lpstr>Google Meet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2021.1.12 化學期末考實況 開鏡頭露臉 (約60人) </vt:lpstr>
      <vt:lpstr>分享畫面實例</vt:lpstr>
      <vt:lpstr>PowerPoint 簡報</vt:lpstr>
      <vt:lpstr>PowerPoint 簡報</vt:lpstr>
      <vt:lpstr>PowerPoint 簡報</vt:lpstr>
      <vt:lpstr>PowerPoint 簡報</vt:lpstr>
      <vt:lpstr>補充說明：</vt:lpstr>
      <vt:lpstr>擴充功能介紹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擴充功能介紹</vt:lpstr>
      <vt:lpstr>參考連結 : A18_ Google Meet 視訊會議點名</vt:lpstr>
      <vt:lpstr>PowerPoint 簡報</vt:lpstr>
      <vt:lpstr>擴充功能介紹</vt:lpstr>
      <vt:lpstr>PowerPoint 簡報</vt:lpstr>
      <vt:lpstr>PowerPoint 簡報</vt:lpstr>
      <vt:lpstr>PowerPoint 簡報</vt:lpstr>
      <vt:lpstr>PowerPoint 簡報</vt:lpstr>
      <vt:lpstr>PowerPoint 簡報</vt:lpstr>
      <vt:lpstr>2020.9.16 面臨問題</vt:lpstr>
      <vt:lpstr>額外功能介紹</vt:lpstr>
      <vt:lpstr>後台會議紀錄檔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99</cp:revision>
  <dcterms:created xsi:type="dcterms:W3CDTF">2020-09-16T03:15:24Z</dcterms:created>
  <dcterms:modified xsi:type="dcterms:W3CDTF">2021-01-17T07:34:25Z</dcterms:modified>
</cp:coreProperties>
</file>