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Arial Unicode Bold" charset="1" panose="020B0704020202020204"/>
      <p:regular r:id="rId21"/>
    </p:embeddedFont>
    <p:embeddedFont>
      <p:font typeface="Arial Unicode" charset="1" panose="020B0604020202020204"/>
      <p:regular r:id="rId22"/>
    </p:embeddedFont>
    <p:embeddedFont>
      <p:font typeface="Noto Sans T Chinese" charset="1" panose="020B050000000000000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www.businesstoday.com.tw/article/category/183015/post/202411220026/?utm_source=LINE&amp;utm_medium=text&amp;utm_campaign=2411221900" TargetMode="External" Type="http://schemas.openxmlformats.org/officeDocument/2006/relationships/hyperlink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067800" y="3604854"/>
            <a:ext cx="7939533" cy="2031890"/>
            <a:chOff x="0" y="0"/>
            <a:chExt cx="10586044" cy="2709187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1331237"/>
              <a:ext cx="10586044" cy="13779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200"/>
                </a:lnSpc>
                <a:spcBef>
                  <a:spcPct val="0"/>
                </a:spcBef>
              </a:pPr>
              <a:r>
                <a:rPr lang="en-US" b="true" sz="3000" u="none">
                  <a:solidFill>
                    <a:srgbClr val="000000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全球90% AI伺服器由台灣廠商生產，顯示台灣在AI硬體製造的領先地位。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0"/>
              <a:ext cx="9844404" cy="10160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6000"/>
                </a:lnSpc>
                <a:spcBef>
                  <a:spcPct val="0"/>
                </a:spcBef>
              </a:pPr>
              <a:r>
                <a:rPr lang="en-US" b="true" sz="5000">
                  <a:solidFill>
                    <a:srgbClr val="5271FF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目前</a:t>
              </a:r>
              <a:r>
                <a:rPr lang="en-US" b="true" sz="5000" u="none">
                  <a:solidFill>
                    <a:srgbClr val="5271FF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台灣AI產業</a:t>
              </a: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384300" y="1200150"/>
            <a:ext cx="4762500" cy="3986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760"/>
              </a:lnSpc>
              <a:spcBef>
                <a:spcPct val="0"/>
              </a:spcBef>
            </a:pPr>
            <a:r>
              <a:rPr lang="en-US" b="true" sz="8000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台灣</a:t>
            </a:r>
            <a:r>
              <a:rPr lang="en-US" b="true" sz="8000" u="none">
                <a:solidFill>
                  <a:srgbClr val="004AAD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AI  (人工智慧)</a:t>
            </a:r>
            <a:r>
              <a:rPr lang="en-US" b="true" sz="8000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產業現況與願景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9067800" y="5427195"/>
            <a:ext cx="7653213" cy="1641365"/>
            <a:chOff x="0" y="0"/>
            <a:chExt cx="10204284" cy="2188487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810537"/>
              <a:ext cx="10204284" cy="13779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200"/>
                </a:lnSpc>
                <a:spcBef>
                  <a:spcPct val="0"/>
                </a:spcBef>
              </a:pPr>
              <a:r>
                <a:rPr lang="en-US" b="true" sz="3000" u="none">
                  <a:solidFill>
                    <a:srgbClr val="000000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政府目標是將台灣打造成</a:t>
              </a:r>
              <a:r>
                <a:rPr lang="en-US" b="true" sz="3000" u="none">
                  <a:solidFill>
                    <a:srgbClr val="008000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全球AI影響力中心</a:t>
              </a:r>
              <a:r>
                <a:rPr lang="en-US" b="true" sz="3000" u="none">
                  <a:solidFill>
                    <a:srgbClr val="000000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，推動AI產業創新與應用。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0"/>
              <a:ext cx="9489388" cy="495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999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9" id="9"/>
          <p:cNvSpPr/>
          <p:nvPr/>
        </p:nvSpPr>
        <p:spPr>
          <a:xfrm>
            <a:off x="7516812" y="-1572390"/>
            <a:ext cx="0" cy="20149759"/>
          </a:xfrm>
          <a:prstGeom prst="line">
            <a:avLst/>
          </a:prstGeom>
          <a:ln cap="flat" w="28575">
            <a:solidFill>
              <a:srgbClr val="8E77F8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0" id="10"/>
          <p:cNvGrpSpPr/>
          <p:nvPr/>
        </p:nvGrpSpPr>
        <p:grpSpPr>
          <a:xfrm rot="-5400000">
            <a:off x="7516812" y="0"/>
            <a:ext cx="1784511" cy="1784511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E77F8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50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8941817" y="8388049"/>
            <a:ext cx="8191500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資料來源：</a:t>
            </a:r>
            <a:r>
              <a:rPr lang="en-US" sz="3000" u="sng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  <a:hlinkClick r:id="rId2" tooltip="https://www.businesstoday.com.tw/article/category/183015/post/202411220026/?utm_source=LINE&amp;utm_medium=text&amp;utm_campaign=2411221900"/>
              </a:rPr>
              <a:t>2024經濟部長郭智輝探討AI發展重點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7436353" y="9528486"/>
            <a:ext cx="152400" cy="1905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1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521575" y="1045210"/>
            <a:ext cx="8974536" cy="4908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3599" indent="-431800" lvl="1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999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AI輔助診斷：利用深度學習技術分析醫學影像，提高診斷準確性。</a:t>
            </a:r>
          </a:p>
          <a:p>
            <a:pPr algn="l" marL="863599" indent="-431800" lvl="1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999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智慧問診系統：AI語言模型協助基層醫護人員快速判斷患者情況，提供初步診斷。</a:t>
            </a:r>
          </a:p>
          <a:p>
            <a:pPr algn="l" marL="863599" indent="-431800" lvl="1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999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個性化治療方案：AI分析患者基因、病史，制定精準治療計畫。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74775" y="1153477"/>
            <a:ext cx="4762500" cy="1895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75"/>
              </a:lnSpc>
              <a:spcBef>
                <a:spcPct val="0"/>
              </a:spcBef>
            </a:pPr>
            <a:r>
              <a:rPr lang="en-US" b="true" sz="7500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AI在智慧醫療中的應用</a:t>
            </a:r>
          </a:p>
        </p:txBody>
      </p:sp>
      <p:grpSp>
        <p:nvGrpSpPr>
          <p:cNvPr name="Group 4" id="4"/>
          <p:cNvGrpSpPr/>
          <p:nvPr/>
        </p:nvGrpSpPr>
        <p:grpSpPr>
          <a:xfrm rot="5400000">
            <a:off x="8258175" y="298450"/>
            <a:ext cx="1689100" cy="18288000"/>
            <a:chOff x="0" y="0"/>
            <a:chExt cx="444866" cy="481659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44866" cy="4816592"/>
            </a:xfrm>
            <a:custGeom>
              <a:avLst/>
              <a:gdLst/>
              <a:ahLst/>
              <a:cxnLst/>
              <a:rect r="r" b="b" t="t" l="l"/>
              <a:pathLst>
                <a:path h="4816592" w="444866">
                  <a:moveTo>
                    <a:pt x="0" y="0"/>
                  </a:moveTo>
                  <a:lnTo>
                    <a:pt x="444866" y="0"/>
                  </a:lnTo>
                  <a:lnTo>
                    <a:pt x="444866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35A1F4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444866" cy="4873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5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6710025" y="8597900"/>
            <a:ext cx="1619250" cy="1689100"/>
            <a:chOff x="0" y="0"/>
            <a:chExt cx="426469" cy="44486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26469" cy="444866"/>
            </a:xfrm>
            <a:custGeom>
              <a:avLst/>
              <a:gdLst/>
              <a:ahLst/>
              <a:cxnLst/>
              <a:rect r="r" b="b" t="t" l="l"/>
              <a:pathLst>
                <a:path h="444866" w="426469">
                  <a:moveTo>
                    <a:pt x="0" y="0"/>
                  </a:moveTo>
                  <a:lnTo>
                    <a:pt x="426469" y="0"/>
                  </a:lnTo>
                  <a:lnTo>
                    <a:pt x="426469" y="444866"/>
                  </a:lnTo>
                  <a:lnTo>
                    <a:pt x="0" y="444866"/>
                  </a:lnTo>
                  <a:close/>
                </a:path>
              </a:pathLst>
            </a:custGeom>
            <a:solidFill>
              <a:srgbClr val="FFDC5D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426469" cy="5020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50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7436353" y="9528486"/>
            <a:ext cx="152400" cy="1905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10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521575" y="1045210"/>
            <a:ext cx="9188450" cy="4203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3599" indent="-431800" lvl="1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999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健康風險預測：AI分析個人健康數據，預測疾病風險，提供預防建議。</a:t>
            </a:r>
          </a:p>
          <a:p>
            <a:pPr algn="l" marL="863599" indent="-431800" lvl="1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999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智能穿戴設備：結合AI技術，實時監測健康指標，促進個人健康管理。</a:t>
            </a:r>
          </a:p>
          <a:p>
            <a:pPr algn="l" marL="863599" indent="-431800" lvl="1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999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虛擬健康助理：AI驅動的聊天機器人提供健康諮詢與管理服務。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74775" y="1153477"/>
            <a:ext cx="4762500" cy="1895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75"/>
              </a:lnSpc>
              <a:spcBef>
                <a:spcPct val="0"/>
              </a:spcBef>
            </a:pPr>
            <a:r>
              <a:rPr lang="en-US" b="true" sz="7500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AI在健康管理中的應用</a:t>
            </a:r>
          </a:p>
        </p:txBody>
      </p:sp>
      <p:grpSp>
        <p:nvGrpSpPr>
          <p:cNvPr name="Group 4" id="4"/>
          <p:cNvGrpSpPr/>
          <p:nvPr/>
        </p:nvGrpSpPr>
        <p:grpSpPr>
          <a:xfrm rot="5400000">
            <a:off x="8258175" y="298450"/>
            <a:ext cx="1689100" cy="18288000"/>
            <a:chOff x="0" y="0"/>
            <a:chExt cx="444866" cy="481659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44866" cy="4816592"/>
            </a:xfrm>
            <a:custGeom>
              <a:avLst/>
              <a:gdLst/>
              <a:ahLst/>
              <a:cxnLst/>
              <a:rect r="r" b="b" t="t" l="l"/>
              <a:pathLst>
                <a:path h="4816592" w="444866">
                  <a:moveTo>
                    <a:pt x="0" y="0"/>
                  </a:moveTo>
                  <a:lnTo>
                    <a:pt x="444866" y="0"/>
                  </a:lnTo>
                  <a:lnTo>
                    <a:pt x="444866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35A1F4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444866" cy="4873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5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6710025" y="8597900"/>
            <a:ext cx="1619250" cy="1689100"/>
            <a:chOff x="0" y="0"/>
            <a:chExt cx="426469" cy="44486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26469" cy="444866"/>
            </a:xfrm>
            <a:custGeom>
              <a:avLst/>
              <a:gdLst/>
              <a:ahLst/>
              <a:cxnLst/>
              <a:rect r="r" b="b" t="t" l="l"/>
              <a:pathLst>
                <a:path h="444866" w="426469">
                  <a:moveTo>
                    <a:pt x="0" y="0"/>
                  </a:moveTo>
                  <a:lnTo>
                    <a:pt x="426469" y="0"/>
                  </a:lnTo>
                  <a:lnTo>
                    <a:pt x="426469" y="444866"/>
                  </a:lnTo>
                  <a:lnTo>
                    <a:pt x="0" y="444866"/>
                  </a:lnTo>
                  <a:close/>
                </a:path>
              </a:pathLst>
            </a:custGeom>
            <a:solidFill>
              <a:srgbClr val="FFDC5D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426469" cy="5020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50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7436353" y="9528486"/>
            <a:ext cx="152400" cy="1905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11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5400000">
            <a:off x="8258175" y="298450"/>
            <a:ext cx="1689100" cy="18288000"/>
            <a:chOff x="0" y="0"/>
            <a:chExt cx="444866" cy="481659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4866" cy="4816592"/>
            </a:xfrm>
            <a:custGeom>
              <a:avLst/>
              <a:gdLst/>
              <a:ahLst/>
              <a:cxnLst/>
              <a:rect r="r" b="b" t="t" l="l"/>
              <a:pathLst>
                <a:path h="4816592" w="444866">
                  <a:moveTo>
                    <a:pt x="0" y="0"/>
                  </a:moveTo>
                  <a:lnTo>
                    <a:pt x="444866" y="0"/>
                  </a:lnTo>
                  <a:lnTo>
                    <a:pt x="444866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35A1F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44866" cy="4873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5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6710025" y="8597900"/>
            <a:ext cx="1619250" cy="1689100"/>
            <a:chOff x="0" y="0"/>
            <a:chExt cx="426469" cy="44486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26469" cy="444866"/>
            </a:xfrm>
            <a:custGeom>
              <a:avLst/>
              <a:gdLst/>
              <a:ahLst/>
              <a:cxnLst/>
              <a:rect r="r" b="b" t="t" l="l"/>
              <a:pathLst>
                <a:path h="444866" w="426469">
                  <a:moveTo>
                    <a:pt x="0" y="0"/>
                  </a:moveTo>
                  <a:lnTo>
                    <a:pt x="426469" y="0"/>
                  </a:lnTo>
                  <a:lnTo>
                    <a:pt x="426469" y="444866"/>
                  </a:lnTo>
                  <a:lnTo>
                    <a:pt x="0" y="444866"/>
                  </a:lnTo>
                  <a:close/>
                </a:path>
              </a:pathLst>
            </a:custGeom>
            <a:solidFill>
              <a:srgbClr val="FFDC5D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26469" cy="5020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50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2703617" y="3972877"/>
            <a:ext cx="14644583" cy="4625023"/>
          </a:xfrm>
          <a:custGeom>
            <a:avLst/>
            <a:gdLst/>
            <a:ahLst/>
            <a:cxnLst/>
            <a:rect r="r" b="b" t="t" l="l"/>
            <a:pathLst>
              <a:path h="4625023" w="14644583">
                <a:moveTo>
                  <a:pt x="0" y="0"/>
                </a:moveTo>
                <a:lnTo>
                  <a:pt x="14644583" y="0"/>
                </a:lnTo>
                <a:lnTo>
                  <a:pt x="14644583" y="4625023"/>
                </a:lnTo>
                <a:lnTo>
                  <a:pt x="0" y="46250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521575" y="1045210"/>
            <a:ext cx="10569750" cy="2794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b="true" sz="3999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AI加速新藥研發：通過大數據分析和機器學習技術，縮短新藥研發周期，降低成本。</a:t>
            </a:r>
          </a:p>
          <a:p>
            <a:pPr algn="l" marL="863599" indent="-431800" lvl="1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999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精準醫療：AI分析患者基因組數據，提供個性化治療方案，提高療效。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74775" y="1153477"/>
            <a:ext cx="4762500" cy="2819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75"/>
              </a:lnSpc>
              <a:spcBef>
                <a:spcPct val="0"/>
              </a:spcBef>
            </a:pPr>
            <a:r>
              <a:rPr lang="en-US" b="true" sz="7500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AI在藥物研發與精準醫療中的應用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7436353" y="9528486"/>
            <a:ext cx="152400" cy="1905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12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521575" y="1045210"/>
            <a:ext cx="9547177" cy="349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b="true" sz="3999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挑戰：數據隱私與安全、技術標準化、倫理問題等。</a:t>
            </a:r>
          </a:p>
          <a:p>
            <a:pPr algn="l" marL="863599" indent="-431800" lvl="1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999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未來展望：隨著技術進步，AI將在大健康領域發揮更大作用，推動健康服務模式創新，提升全民健康水平。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74775" y="1153477"/>
            <a:ext cx="4762500" cy="374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75"/>
              </a:lnSpc>
              <a:spcBef>
                <a:spcPct val="0"/>
              </a:spcBef>
            </a:pPr>
            <a:r>
              <a:rPr lang="en-US" b="true" sz="7500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AI在大健康領域應用的挑戰與未來展望</a:t>
            </a:r>
          </a:p>
        </p:txBody>
      </p:sp>
      <p:grpSp>
        <p:nvGrpSpPr>
          <p:cNvPr name="Group 4" id="4"/>
          <p:cNvGrpSpPr/>
          <p:nvPr/>
        </p:nvGrpSpPr>
        <p:grpSpPr>
          <a:xfrm rot="5400000">
            <a:off x="8258175" y="298450"/>
            <a:ext cx="1689100" cy="18288000"/>
            <a:chOff x="0" y="0"/>
            <a:chExt cx="444866" cy="481659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44866" cy="4816592"/>
            </a:xfrm>
            <a:custGeom>
              <a:avLst/>
              <a:gdLst/>
              <a:ahLst/>
              <a:cxnLst/>
              <a:rect r="r" b="b" t="t" l="l"/>
              <a:pathLst>
                <a:path h="4816592" w="444866">
                  <a:moveTo>
                    <a:pt x="0" y="0"/>
                  </a:moveTo>
                  <a:lnTo>
                    <a:pt x="444866" y="0"/>
                  </a:lnTo>
                  <a:lnTo>
                    <a:pt x="444866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35A1F4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444866" cy="4873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5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6710025" y="8597900"/>
            <a:ext cx="1619250" cy="1689100"/>
            <a:chOff x="0" y="0"/>
            <a:chExt cx="426469" cy="44486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26469" cy="444866"/>
            </a:xfrm>
            <a:custGeom>
              <a:avLst/>
              <a:gdLst/>
              <a:ahLst/>
              <a:cxnLst/>
              <a:rect r="r" b="b" t="t" l="l"/>
              <a:pathLst>
                <a:path h="444866" w="426469">
                  <a:moveTo>
                    <a:pt x="0" y="0"/>
                  </a:moveTo>
                  <a:lnTo>
                    <a:pt x="426469" y="0"/>
                  </a:lnTo>
                  <a:lnTo>
                    <a:pt x="426469" y="444866"/>
                  </a:lnTo>
                  <a:lnTo>
                    <a:pt x="0" y="444866"/>
                  </a:lnTo>
                  <a:close/>
                </a:path>
              </a:pathLst>
            </a:custGeom>
            <a:solidFill>
              <a:srgbClr val="FFDC5D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426469" cy="5020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50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7436353" y="9528486"/>
            <a:ext cx="152400" cy="1905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13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516812" y="-1572390"/>
            <a:ext cx="0" cy="20149759"/>
          </a:xfrm>
          <a:prstGeom prst="line">
            <a:avLst/>
          </a:prstGeom>
          <a:ln cap="flat" w="28575">
            <a:solidFill>
              <a:srgbClr val="8E77F8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-5400000">
            <a:off x="7516812" y="0"/>
            <a:ext cx="1784511" cy="1784511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E77F8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5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682163" y="3621405"/>
            <a:ext cx="15149371" cy="6793835"/>
          </a:xfrm>
          <a:custGeom>
            <a:avLst/>
            <a:gdLst/>
            <a:ahLst/>
            <a:cxnLst/>
            <a:rect r="r" b="b" t="t" l="l"/>
            <a:pathLst>
              <a:path h="6793835" w="15149371">
                <a:moveTo>
                  <a:pt x="0" y="0"/>
                </a:moveTo>
                <a:lnTo>
                  <a:pt x="15149371" y="0"/>
                </a:lnTo>
                <a:lnTo>
                  <a:pt x="15149371" y="6793835"/>
                </a:lnTo>
                <a:lnTo>
                  <a:pt x="0" y="67938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9301323" y="190895"/>
            <a:ext cx="9220200" cy="3573670"/>
            <a:chOff x="0" y="0"/>
            <a:chExt cx="12293600" cy="4764894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3039387"/>
              <a:ext cx="12293600" cy="172550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5320"/>
                </a:lnSpc>
                <a:spcBef>
                  <a:spcPct val="0"/>
                </a:spcBef>
              </a:pPr>
              <a:r>
                <a:rPr lang="en-US" b="true" sz="3800">
                  <a:solidFill>
                    <a:srgbClr val="000000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推動半導體、軍工等信賴產業的發展， 強化供應鏈安全，建立無人機自主研發能力。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0"/>
              <a:ext cx="11432331" cy="27432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5400"/>
                </a:lnSpc>
                <a:spcBef>
                  <a:spcPct val="0"/>
                </a:spcBef>
              </a:pPr>
              <a:r>
                <a:rPr lang="en-US" b="true" sz="4500">
                  <a:solidFill>
                    <a:srgbClr val="008000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未來四年內</a:t>
              </a:r>
              <a:r>
                <a:rPr lang="en-US" b="true" sz="4500">
                  <a:solidFill>
                    <a:srgbClr val="000000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，提升製造業導入AI應用的普及率至50%，並培育20萬名AI人才。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384300" y="1200150"/>
            <a:ext cx="4762500" cy="2819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75"/>
              </a:lnSpc>
              <a:spcBef>
                <a:spcPct val="0"/>
              </a:spcBef>
            </a:pPr>
            <a:r>
              <a:rPr lang="en-US" b="true" sz="7500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政府推動AI發展的策略與目標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7436353" y="9528486"/>
            <a:ext cx="152400" cy="1905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14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516812" y="-1572390"/>
            <a:ext cx="0" cy="20149759"/>
          </a:xfrm>
          <a:prstGeom prst="line">
            <a:avLst/>
          </a:prstGeom>
          <a:ln cap="flat" w="28575">
            <a:solidFill>
              <a:srgbClr val="8E77F8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-5400000">
            <a:off x="7516812" y="0"/>
            <a:ext cx="1784511" cy="1784511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E77F8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5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4044085" y="3846352"/>
            <a:ext cx="14243915" cy="6440648"/>
          </a:xfrm>
          <a:custGeom>
            <a:avLst/>
            <a:gdLst/>
            <a:ahLst/>
            <a:cxnLst/>
            <a:rect r="r" b="b" t="t" l="l"/>
            <a:pathLst>
              <a:path h="6440648" w="14243915">
                <a:moveTo>
                  <a:pt x="0" y="0"/>
                </a:moveTo>
                <a:lnTo>
                  <a:pt x="14243915" y="0"/>
                </a:lnTo>
                <a:lnTo>
                  <a:pt x="14243915" y="6440648"/>
                </a:lnTo>
                <a:lnTo>
                  <a:pt x="0" y="6440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9301323" y="598488"/>
            <a:ext cx="9220200" cy="2787540"/>
            <a:chOff x="0" y="0"/>
            <a:chExt cx="12293600" cy="3716721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1896387"/>
              <a:ext cx="12293600" cy="18203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5599"/>
                </a:lnSpc>
                <a:spcBef>
                  <a:spcPct val="0"/>
                </a:spcBef>
              </a:pPr>
              <a:r>
                <a:rPr lang="en-US" b="true" sz="3999">
                  <a:solidFill>
                    <a:srgbClr val="000000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透過AI技術的廣泛應用，推動產業升級，提升國際競爭力，實現經濟持續成長。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0"/>
              <a:ext cx="11432331" cy="16002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799"/>
                </a:lnSpc>
                <a:spcBef>
                  <a:spcPct val="0"/>
                </a:spcBef>
              </a:pPr>
              <a:r>
                <a:rPr lang="en-US" b="true" sz="3999">
                  <a:solidFill>
                    <a:srgbClr val="000000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AI應用於大健康與運動領域，將成為台灣未來「護國神山山脈」。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852562" y="1200150"/>
            <a:ext cx="5805525" cy="374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5"/>
              </a:lnSpc>
            </a:pPr>
            <a:r>
              <a:rPr lang="en-US" sz="7500" b="tru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Conclusion</a:t>
            </a:r>
          </a:p>
          <a:p>
            <a:pPr algn="ctr">
              <a:lnSpc>
                <a:spcPts val="7275"/>
              </a:lnSpc>
            </a:pPr>
          </a:p>
          <a:p>
            <a:pPr algn="ctr" marL="0" indent="0" lvl="0">
              <a:lnSpc>
                <a:spcPts val="7275"/>
              </a:lnSpc>
              <a:spcBef>
                <a:spcPct val="0"/>
              </a:spcBef>
            </a:pPr>
            <a:r>
              <a:rPr lang="en-US" b="true" sz="7500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AI驅動下的台灣未來展望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7436353" y="9528486"/>
            <a:ext cx="152400" cy="1905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15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883650" y="2754050"/>
            <a:ext cx="8655335" cy="4778901"/>
            <a:chOff x="0" y="0"/>
            <a:chExt cx="11540446" cy="6371867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1312187"/>
              <a:ext cx="11540446" cy="50596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777240" indent="-388620" lvl="1">
                <a:lnSpc>
                  <a:spcPts val="5040"/>
                </a:lnSpc>
                <a:buFont typeface="Arial"/>
                <a:buChar char="•"/>
              </a:pPr>
              <a:r>
                <a:rPr lang="en-US" b="true" sz="3600">
                  <a:solidFill>
                    <a:srgbClr val="000000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美國運動市場產值比全球半導體還大。</a:t>
              </a:r>
            </a:p>
            <a:p>
              <a:pPr algn="l" marL="777240" indent="-388620" lvl="1">
                <a:lnSpc>
                  <a:spcPts val="5040"/>
                </a:lnSpc>
                <a:buFont typeface="Arial"/>
                <a:buChar char="•"/>
              </a:pPr>
              <a:r>
                <a:rPr lang="en-US" b="true" sz="3600">
                  <a:solidFill>
                    <a:srgbClr val="000000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從挑選手到轉播，科技改變運動產業。</a:t>
              </a:r>
            </a:p>
            <a:p>
              <a:pPr algn="l" marL="777240" indent="-388620" lvl="1">
                <a:lnSpc>
                  <a:spcPts val="5040"/>
                </a:lnSpc>
                <a:buFont typeface="Arial"/>
                <a:buChar char="•"/>
              </a:pPr>
              <a:r>
                <a:rPr lang="en-US" b="true" sz="3600" u="none">
                  <a:solidFill>
                    <a:srgbClr val="000000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AI技術在運動訓練、比賽分析、運動員健康管理等方面的應用。</a:t>
              </a:r>
            </a:p>
            <a:p>
              <a:pPr algn="l" marL="777240" indent="-388620" lvl="1">
                <a:lnSpc>
                  <a:spcPts val="5040"/>
                </a:lnSpc>
                <a:buFont typeface="Arial"/>
                <a:buChar char="•"/>
              </a:pPr>
              <a:r>
                <a:rPr lang="en-US" b="true" sz="3600" u="none">
                  <a:solidFill>
                    <a:srgbClr val="000000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透過AI提升運動表現，促進運動產業升級。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0"/>
              <a:ext cx="10731942" cy="10160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6000"/>
                </a:lnSpc>
                <a:spcBef>
                  <a:spcPct val="0"/>
                </a:spcBef>
              </a:pPr>
              <a:r>
                <a:rPr lang="en-US" b="true" sz="5000" u="none">
                  <a:solidFill>
                    <a:srgbClr val="000000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AI在運動產業的應用</a:t>
              </a: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384300" y="1200150"/>
            <a:ext cx="4762500" cy="1895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75"/>
              </a:lnSpc>
              <a:spcBef>
                <a:spcPct val="0"/>
              </a:spcBef>
            </a:pPr>
            <a:r>
              <a:rPr lang="en-US" b="true" sz="7500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AI應用於運動產業</a:t>
            </a:r>
          </a:p>
        </p:txBody>
      </p:sp>
      <p:sp>
        <p:nvSpPr>
          <p:cNvPr name="AutoShape 6" id="6"/>
          <p:cNvSpPr/>
          <p:nvPr/>
        </p:nvSpPr>
        <p:spPr>
          <a:xfrm>
            <a:off x="7516812" y="-1572390"/>
            <a:ext cx="0" cy="20149759"/>
          </a:xfrm>
          <a:prstGeom prst="line">
            <a:avLst/>
          </a:prstGeom>
          <a:ln cap="flat" w="28575">
            <a:solidFill>
              <a:srgbClr val="8E77F8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-5400000">
            <a:off x="7516812" y="0"/>
            <a:ext cx="1784511" cy="1784511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E77F8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50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7436353" y="9528486"/>
            <a:ext cx="152400" cy="1905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2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516812" y="-1572390"/>
            <a:ext cx="0" cy="20149759"/>
          </a:xfrm>
          <a:prstGeom prst="line">
            <a:avLst/>
          </a:prstGeom>
          <a:ln cap="flat" w="28575">
            <a:solidFill>
              <a:srgbClr val="8E77F8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-5400000">
            <a:off x="7516812" y="0"/>
            <a:ext cx="1784511" cy="1784511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E77F8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5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7747944" y="3309259"/>
            <a:ext cx="10031933" cy="6977741"/>
          </a:xfrm>
          <a:custGeom>
            <a:avLst/>
            <a:gdLst/>
            <a:ahLst/>
            <a:cxnLst/>
            <a:rect r="r" b="b" t="t" l="l"/>
            <a:pathLst>
              <a:path h="6977741" w="10031933">
                <a:moveTo>
                  <a:pt x="0" y="0"/>
                </a:moveTo>
                <a:lnTo>
                  <a:pt x="10031933" y="0"/>
                </a:lnTo>
                <a:lnTo>
                  <a:pt x="10031933" y="6977741"/>
                </a:lnTo>
                <a:lnTo>
                  <a:pt x="0" y="69777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9524281" y="265248"/>
            <a:ext cx="7735019" cy="1254015"/>
            <a:chOff x="0" y="0"/>
            <a:chExt cx="10313358" cy="1672020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791487"/>
              <a:ext cx="10313358" cy="8805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5599"/>
                </a:lnSpc>
                <a:spcBef>
                  <a:spcPct val="0"/>
                </a:spcBef>
              </a:pPr>
              <a:r>
                <a:rPr lang="en-US" b="true" sz="3999" u="none">
                  <a:solidFill>
                    <a:srgbClr val="000000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AI在運動產業中的角色與重要性。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0"/>
              <a:ext cx="9590821" cy="495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99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384300" y="1200150"/>
            <a:ext cx="4762500" cy="1895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75"/>
              </a:lnSpc>
              <a:spcBef>
                <a:spcPct val="0"/>
              </a:spcBef>
            </a:pPr>
            <a:r>
              <a:rPr lang="en-US" b="true" sz="7500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AI在運動產業的概述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9524281" y="1454260"/>
            <a:ext cx="6671542" cy="1641365"/>
            <a:chOff x="0" y="0"/>
            <a:chExt cx="8895389" cy="2188487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810537"/>
              <a:ext cx="8895389" cy="13779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200"/>
                </a:lnSpc>
                <a:spcBef>
                  <a:spcPct val="0"/>
                </a:spcBef>
              </a:pPr>
              <a:r>
                <a:rPr lang="en-US" b="true" sz="3000" u="none">
                  <a:solidFill>
                    <a:srgbClr val="000000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如何用AI技術提升運動表現、優化訓練方法，並改善觀眾體驗。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0"/>
              <a:ext cx="8272193" cy="495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99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7436353" y="9528486"/>
            <a:ext cx="152400" cy="1905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3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5400000">
            <a:off x="8258175" y="298450"/>
            <a:ext cx="1689100" cy="18288000"/>
            <a:chOff x="0" y="0"/>
            <a:chExt cx="444866" cy="481659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4866" cy="4816592"/>
            </a:xfrm>
            <a:custGeom>
              <a:avLst/>
              <a:gdLst/>
              <a:ahLst/>
              <a:cxnLst/>
              <a:rect r="r" b="b" t="t" l="l"/>
              <a:pathLst>
                <a:path h="4816592" w="444866">
                  <a:moveTo>
                    <a:pt x="0" y="0"/>
                  </a:moveTo>
                  <a:lnTo>
                    <a:pt x="444866" y="0"/>
                  </a:lnTo>
                  <a:lnTo>
                    <a:pt x="444866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35A1F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44866" cy="4873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5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6710025" y="8597900"/>
            <a:ext cx="1619250" cy="1689100"/>
            <a:chOff x="0" y="0"/>
            <a:chExt cx="426469" cy="44486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26469" cy="444866"/>
            </a:xfrm>
            <a:custGeom>
              <a:avLst/>
              <a:gdLst/>
              <a:ahLst/>
              <a:cxnLst/>
              <a:rect r="r" b="b" t="t" l="l"/>
              <a:pathLst>
                <a:path h="444866" w="426469">
                  <a:moveTo>
                    <a:pt x="0" y="0"/>
                  </a:moveTo>
                  <a:lnTo>
                    <a:pt x="426469" y="0"/>
                  </a:lnTo>
                  <a:lnTo>
                    <a:pt x="426469" y="444866"/>
                  </a:lnTo>
                  <a:lnTo>
                    <a:pt x="0" y="444866"/>
                  </a:lnTo>
                  <a:close/>
                </a:path>
              </a:pathLst>
            </a:custGeom>
            <a:solidFill>
              <a:srgbClr val="FFDC5D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26469" cy="5020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50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345481" y="3972877"/>
            <a:ext cx="8179565" cy="4625023"/>
          </a:xfrm>
          <a:custGeom>
            <a:avLst/>
            <a:gdLst/>
            <a:ahLst/>
            <a:cxnLst/>
            <a:rect r="r" b="b" t="t" l="l"/>
            <a:pathLst>
              <a:path h="4625023" w="8179565">
                <a:moveTo>
                  <a:pt x="0" y="0"/>
                </a:moveTo>
                <a:lnTo>
                  <a:pt x="8179565" y="0"/>
                </a:lnTo>
                <a:lnTo>
                  <a:pt x="8179565" y="4625023"/>
                </a:lnTo>
                <a:lnTo>
                  <a:pt x="0" y="46250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521575" y="1045210"/>
            <a:ext cx="10303881" cy="6197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3598" indent="-431799" lvl="1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999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AI驅動的培訓與輔導：</a:t>
            </a:r>
          </a:p>
          <a:p>
            <a:pPr algn="l" marL="1295400" indent="-431800" lvl="2">
              <a:lnSpc>
                <a:spcPts val="4200"/>
              </a:lnSpc>
              <a:spcBef>
                <a:spcPct val="0"/>
              </a:spcBef>
              <a:buFont typeface="Arial"/>
              <a:buChar char="⚬"/>
            </a:pPr>
            <a:r>
              <a:rPr lang="en-US" b="true" sz="3000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AI平台可測量並收集運動員數據，進行定量與定性分析，協助教練制定更有效的訓練計劃。</a:t>
            </a:r>
          </a:p>
          <a:p>
            <a:pPr algn="l" marL="1295400" indent="-431800" lvl="2">
              <a:lnSpc>
                <a:spcPts val="4200"/>
              </a:lnSpc>
              <a:spcBef>
                <a:spcPct val="0"/>
              </a:spcBef>
              <a:buFont typeface="Arial"/>
              <a:buChar char="⚬"/>
            </a:pPr>
            <a:r>
              <a:rPr lang="en-US" b="true" sz="3000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透過數據分析，確定球員的優勢與需改進的領域，規劃訓練與成績進步的里程碑。</a:t>
            </a:r>
          </a:p>
          <a:p>
            <a:pPr algn="l" marL="863598" indent="-431799" lvl="1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999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AI虛擬教練：</a:t>
            </a:r>
          </a:p>
          <a:p>
            <a:pPr algn="l" marL="1295400" indent="-431800" lvl="2">
              <a:lnSpc>
                <a:spcPts val="4200"/>
              </a:lnSpc>
              <a:spcBef>
                <a:spcPct val="0"/>
              </a:spcBef>
              <a:buFont typeface="Arial"/>
              <a:buChar char="⚬"/>
            </a:pPr>
            <a:r>
              <a:rPr lang="en-US" b="true" sz="3000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利用機器視覺技術，透過3D攝影機即時捕捉動作，結合AI矯正演算法，對健身動作進行識別、打分、糾正與教學。</a:t>
            </a:r>
          </a:p>
          <a:p>
            <a:pPr algn="l" marL="1295400" indent="-431800" lvl="2">
              <a:lnSpc>
                <a:spcPts val="4200"/>
              </a:lnSpc>
              <a:spcBef>
                <a:spcPct val="0"/>
              </a:spcBef>
              <a:buFont typeface="Arial"/>
              <a:buChar char="⚬"/>
            </a:pPr>
            <a:r>
              <a:rPr lang="en-US" b="true" sz="3000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如美國新創MIRROR推出的智慧健身魔鏡，提供類似真人教練的訓練體驗。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74775" y="1153477"/>
            <a:ext cx="4762500" cy="2819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75"/>
              </a:lnSpc>
              <a:spcBef>
                <a:spcPct val="0"/>
              </a:spcBef>
            </a:pPr>
            <a:r>
              <a:rPr lang="en-US" b="true" sz="7500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AI在運動訓練與輔導中的應用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7436353" y="9528486"/>
            <a:ext cx="152400" cy="1905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4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5400000">
            <a:off x="8258175" y="298450"/>
            <a:ext cx="1689100" cy="18288000"/>
            <a:chOff x="0" y="0"/>
            <a:chExt cx="444866" cy="481659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4866" cy="4816592"/>
            </a:xfrm>
            <a:custGeom>
              <a:avLst/>
              <a:gdLst/>
              <a:ahLst/>
              <a:cxnLst/>
              <a:rect r="r" b="b" t="t" l="l"/>
              <a:pathLst>
                <a:path h="4816592" w="444866">
                  <a:moveTo>
                    <a:pt x="0" y="0"/>
                  </a:moveTo>
                  <a:lnTo>
                    <a:pt x="444866" y="0"/>
                  </a:lnTo>
                  <a:lnTo>
                    <a:pt x="444866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35A1F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44866" cy="4873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5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6710025" y="8597900"/>
            <a:ext cx="1619250" cy="1689100"/>
            <a:chOff x="0" y="0"/>
            <a:chExt cx="426469" cy="44486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26469" cy="444866"/>
            </a:xfrm>
            <a:custGeom>
              <a:avLst/>
              <a:gdLst/>
              <a:ahLst/>
              <a:cxnLst/>
              <a:rect r="r" b="b" t="t" l="l"/>
              <a:pathLst>
                <a:path h="444866" w="426469">
                  <a:moveTo>
                    <a:pt x="0" y="0"/>
                  </a:moveTo>
                  <a:lnTo>
                    <a:pt x="426469" y="0"/>
                  </a:lnTo>
                  <a:lnTo>
                    <a:pt x="426469" y="444866"/>
                  </a:lnTo>
                  <a:lnTo>
                    <a:pt x="0" y="444866"/>
                  </a:lnTo>
                  <a:close/>
                </a:path>
              </a:pathLst>
            </a:custGeom>
            <a:solidFill>
              <a:srgbClr val="FFDC5D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26469" cy="5020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50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265149" y="5504239"/>
            <a:ext cx="7756706" cy="2486224"/>
          </a:xfrm>
          <a:custGeom>
            <a:avLst/>
            <a:gdLst/>
            <a:ahLst/>
            <a:cxnLst/>
            <a:rect r="r" b="b" t="t" l="l"/>
            <a:pathLst>
              <a:path h="2486224" w="7756706">
                <a:moveTo>
                  <a:pt x="0" y="0"/>
                </a:moveTo>
                <a:lnTo>
                  <a:pt x="7756706" y="0"/>
                </a:lnTo>
                <a:lnTo>
                  <a:pt x="7756706" y="2486225"/>
                </a:lnTo>
                <a:lnTo>
                  <a:pt x="0" y="24862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712123" y="952500"/>
            <a:ext cx="9547177" cy="7264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3599" indent="-431800" lvl="1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999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球員表現改善：</a:t>
            </a:r>
          </a:p>
          <a:p>
            <a:pPr algn="l" marL="1295400" indent="-431800" lvl="2">
              <a:lnSpc>
                <a:spcPts val="4200"/>
              </a:lnSpc>
              <a:spcBef>
                <a:spcPct val="0"/>
              </a:spcBef>
              <a:buFont typeface="Arial"/>
              <a:buChar char="⚬"/>
            </a:pPr>
            <a:r>
              <a:rPr lang="en-US" b="true" sz="3000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應用如HOMECOURT的APP，利用手機相機結合AI演算法，自動分析並記錄進球數，協助球員提升體能、控球技巧與投籃準確度。</a:t>
            </a:r>
          </a:p>
          <a:p>
            <a:pPr algn="l" marL="1295400" indent="-431800" lvl="2">
              <a:lnSpc>
                <a:spcPts val="4200"/>
              </a:lnSpc>
              <a:spcBef>
                <a:spcPct val="0"/>
              </a:spcBef>
              <a:buFont typeface="Arial"/>
              <a:buChar char="⚬"/>
            </a:pPr>
            <a:r>
              <a:rPr lang="en-US" b="true" sz="3000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台灣新創團隊JINGLE開發的STRIKE智慧棒球，內建感測器，提供投球數據分析，協助球員或教練進行數據分析。</a:t>
            </a:r>
          </a:p>
          <a:p>
            <a:pPr algn="l" marL="863599" indent="-431800" lvl="1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999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運動傷害預防：</a:t>
            </a:r>
          </a:p>
          <a:p>
            <a:pPr algn="l" marL="1295400" indent="-431800" lvl="2">
              <a:lnSpc>
                <a:spcPts val="4200"/>
              </a:lnSpc>
              <a:spcBef>
                <a:spcPct val="0"/>
              </a:spcBef>
              <a:buFont typeface="Arial"/>
              <a:buChar char="⚬"/>
            </a:pPr>
            <a:r>
              <a:rPr lang="en-US" b="true" sz="3000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透過穿戴式裝置收集運動員的運動表現、訓練與比賽數據，建立模型評估受傷可能性，提出警報，協助在傷害發生前進行預防。</a:t>
            </a:r>
          </a:p>
          <a:p>
            <a:pPr algn="l" marL="1295400" indent="-431800" lvl="2">
              <a:lnSpc>
                <a:spcPts val="4200"/>
              </a:lnSpc>
              <a:spcBef>
                <a:spcPct val="0"/>
              </a:spcBef>
              <a:buFont typeface="Arial"/>
              <a:buChar char="⚬"/>
            </a:pPr>
            <a:r>
              <a:rPr lang="en-US" b="true" sz="3000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可根據分析結果，修改球員的客製化訓練計劃，以避免傷害發生。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74775" y="1153477"/>
            <a:ext cx="4762500" cy="374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75"/>
              </a:lnSpc>
              <a:spcBef>
                <a:spcPct val="0"/>
              </a:spcBef>
            </a:pPr>
            <a:r>
              <a:rPr lang="en-US" b="true" sz="7500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AI在球員表現提升與傷害預防中的應用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7436353" y="9528486"/>
            <a:ext cx="152400" cy="1905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5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521575" y="1045210"/>
            <a:ext cx="9737725" cy="6731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3599" indent="-431800" lvl="1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999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比賽結果的預測：</a:t>
            </a:r>
          </a:p>
          <a:p>
            <a:pPr algn="l" marL="1295400" indent="-431800" lvl="2">
              <a:lnSpc>
                <a:spcPts val="4200"/>
              </a:lnSpc>
              <a:spcBef>
                <a:spcPct val="0"/>
              </a:spcBef>
              <a:buFont typeface="Arial"/>
              <a:buChar char="⚬"/>
            </a:pPr>
            <a:r>
              <a:rPr lang="en-US" b="true" sz="3000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機器學習可用於預測比賽結果，透過分析大量數據並建立模型，以預測未來結果。</a:t>
            </a:r>
          </a:p>
          <a:p>
            <a:pPr algn="l" marL="1295400" indent="-431800" lvl="2">
              <a:lnSpc>
                <a:spcPts val="4200"/>
              </a:lnSpc>
              <a:spcBef>
                <a:spcPct val="0"/>
              </a:spcBef>
              <a:buFont typeface="Arial"/>
              <a:buChar char="⚬"/>
            </a:pPr>
            <a:r>
              <a:rPr lang="en-US" b="true" sz="3000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如SPORTLOGIQ結合電腦視覺、機器學習和大數據，追蹤賽事過程中每位選手的位置與動作，準確預測球隊表現。</a:t>
            </a:r>
          </a:p>
          <a:p>
            <a:pPr algn="l" marL="863599" indent="-431800" lvl="1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999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提升球賽判決的準確度：</a:t>
            </a:r>
          </a:p>
          <a:p>
            <a:pPr algn="l" marL="1295400" indent="-431800" lvl="2">
              <a:lnSpc>
                <a:spcPts val="4200"/>
              </a:lnSpc>
              <a:spcBef>
                <a:spcPct val="0"/>
              </a:spcBef>
              <a:buFont typeface="Arial"/>
              <a:buChar char="⚬"/>
            </a:pPr>
            <a:r>
              <a:rPr lang="en-US" b="true" sz="3000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技術在體育賽事中的應用，如HAWK-EYE技術、虛擬輔助裁判（VAR）技術，幫助裁判做出更準確的裁定。</a:t>
            </a:r>
          </a:p>
          <a:p>
            <a:pPr algn="l" marL="1295400" indent="-431800" lvl="2">
              <a:lnSpc>
                <a:spcPts val="4200"/>
              </a:lnSpc>
              <a:spcBef>
                <a:spcPct val="0"/>
              </a:spcBef>
              <a:buFont typeface="Arial"/>
              <a:buChar char="⚬"/>
            </a:pPr>
            <a:r>
              <a:rPr lang="en-US" b="true" sz="3000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這類技術的引入，使體育賽事更加公平且規範，讓裁判的判罰更具客觀性。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74775" y="1153477"/>
            <a:ext cx="4762500" cy="374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75"/>
              </a:lnSpc>
              <a:spcBef>
                <a:spcPct val="0"/>
              </a:spcBef>
            </a:pPr>
            <a:r>
              <a:rPr lang="en-US" b="true" sz="7500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AI在比賽結果預測與裁判判決中的應用</a:t>
            </a:r>
          </a:p>
        </p:txBody>
      </p:sp>
      <p:grpSp>
        <p:nvGrpSpPr>
          <p:cNvPr name="Group 4" id="4"/>
          <p:cNvGrpSpPr/>
          <p:nvPr/>
        </p:nvGrpSpPr>
        <p:grpSpPr>
          <a:xfrm rot="5400000">
            <a:off x="8258175" y="298450"/>
            <a:ext cx="1689100" cy="18288000"/>
            <a:chOff x="0" y="0"/>
            <a:chExt cx="444866" cy="481659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44866" cy="4816592"/>
            </a:xfrm>
            <a:custGeom>
              <a:avLst/>
              <a:gdLst/>
              <a:ahLst/>
              <a:cxnLst/>
              <a:rect r="r" b="b" t="t" l="l"/>
              <a:pathLst>
                <a:path h="4816592" w="444866">
                  <a:moveTo>
                    <a:pt x="0" y="0"/>
                  </a:moveTo>
                  <a:lnTo>
                    <a:pt x="444866" y="0"/>
                  </a:lnTo>
                  <a:lnTo>
                    <a:pt x="444866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35A1F4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444866" cy="4873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5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6710025" y="8597900"/>
            <a:ext cx="1619250" cy="1689100"/>
            <a:chOff x="0" y="0"/>
            <a:chExt cx="426469" cy="44486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26469" cy="444866"/>
            </a:xfrm>
            <a:custGeom>
              <a:avLst/>
              <a:gdLst/>
              <a:ahLst/>
              <a:cxnLst/>
              <a:rect r="r" b="b" t="t" l="l"/>
              <a:pathLst>
                <a:path h="444866" w="426469">
                  <a:moveTo>
                    <a:pt x="0" y="0"/>
                  </a:moveTo>
                  <a:lnTo>
                    <a:pt x="426469" y="0"/>
                  </a:lnTo>
                  <a:lnTo>
                    <a:pt x="426469" y="444866"/>
                  </a:lnTo>
                  <a:lnTo>
                    <a:pt x="0" y="444866"/>
                  </a:lnTo>
                  <a:close/>
                </a:path>
              </a:pathLst>
            </a:custGeom>
            <a:solidFill>
              <a:srgbClr val="FFDC5D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426469" cy="5020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50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7436353" y="9528486"/>
            <a:ext cx="152400" cy="1905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6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521575" y="1045210"/>
            <a:ext cx="10467493" cy="7435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3599" indent="-431800" lvl="1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999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體育新聞業編輯與播報：</a:t>
            </a:r>
          </a:p>
          <a:p>
            <a:pPr algn="l" marL="1295400" indent="-431800" lvl="2">
              <a:lnSpc>
                <a:spcPts val="4200"/>
              </a:lnSpc>
              <a:spcBef>
                <a:spcPct val="0"/>
              </a:spcBef>
              <a:buFont typeface="Arial"/>
              <a:buChar char="⚬"/>
            </a:pPr>
            <a:r>
              <a:rPr lang="en-US" b="true" sz="3000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利用自然語言處理（NLP），AI可自動生成新聞報導，改變新聞業的面貌。</a:t>
            </a:r>
          </a:p>
          <a:p>
            <a:pPr algn="l" marL="1295400" indent="-431800" lvl="2">
              <a:lnSpc>
                <a:spcPts val="4200"/>
              </a:lnSpc>
              <a:spcBef>
                <a:spcPct val="0"/>
              </a:spcBef>
              <a:buFont typeface="Arial"/>
              <a:buChar char="⚬"/>
            </a:pPr>
            <a:r>
              <a:rPr lang="en-US" b="true" sz="3000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AI利用體育數據，創建有關不同體育賽事的可讀資訊。</a:t>
            </a:r>
          </a:p>
          <a:p>
            <a:pPr algn="l" marL="863599" indent="-431800" lvl="1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999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廣播和串流媒體：</a:t>
            </a:r>
          </a:p>
          <a:p>
            <a:pPr algn="l" marL="1295400" indent="-431800" lvl="2">
              <a:lnSpc>
                <a:spcPts val="4200"/>
              </a:lnSpc>
              <a:spcBef>
                <a:spcPct val="0"/>
              </a:spcBef>
              <a:buFont typeface="Arial"/>
              <a:buChar char="⚬"/>
            </a:pPr>
            <a:r>
              <a:rPr lang="en-US" b="true" sz="3000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AI系統可自動選擇正確的攝影機角度，根據觀眾的位置提供不同語言的字幕，提升觀眾體驗。</a:t>
            </a:r>
          </a:p>
          <a:p>
            <a:pPr algn="l" marL="1295400" indent="-431800" lvl="2">
              <a:lnSpc>
                <a:spcPts val="4200"/>
              </a:lnSpc>
              <a:spcBef>
                <a:spcPct val="0"/>
              </a:spcBef>
              <a:buFont typeface="Arial"/>
              <a:buChar char="⚬"/>
            </a:pPr>
            <a:r>
              <a:rPr lang="en-US" b="true" sz="3000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廣播公司可透過AI技術，根據觀眾偏好提供個性化內容，增加觀眾黏著度。</a:t>
            </a:r>
          </a:p>
          <a:p>
            <a:pPr algn="l" marL="863599" indent="-431800" lvl="1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999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增強粉絲參與度：</a:t>
            </a:r>
          </a:p>
          <a:p>
            <a:pPr algn="l" marL="1295400" indent="-431800" lvl="2">
              <a:lnSpc>
                <a:spcPts val="4200"/>
              </a:lnSpc>
              <a:spcBef>
                <a:spcPct val="0"/>
              </a:spcBef>
              <a:buFont typeface="Arial"/>
              <a:buChar char="⚬"/>
            </a:pPr>
            <a:r>
              <a:rPr lang="en-US" b="true" sz="3000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AI驅動的聊天機器人和虛擬助理，讓球迷更容易與喜愛的球員聯繫，獲取更多資訊。</a:t>
            </a:r>
          </a:p>
          <a:p>
            <a:pPr algn="l" marL="1295400" indent="-431800" lvl="2">
              <a:lnSpc>
                <a:spcPts val="4200"/>
              </a:lnSpc>
              <a:spcBef>
                <a:spcPct val="0"/>
              </a:spcBef>
              <a:buFont typeface="Arial"/>
              <a:buChar char="⚬"/>
            </a:pPr>
            <a:r>
              <a:rPr lang="en-US" b="true" sz="3000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AI技術提升粉絲體驗，改變體育產業的客戶參與模式。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74775" y="1153477"/>
            <a:ext cx="4762500" cy="374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75"/>
              </a:lnSpc>
              <a:spcBef>
                <a:spcPct val="0"/>
              </a:spcBef>
            </a:pPr>
            <a:r>
              <a:rPr lang="en-US" b="true" sz="7500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AI在體育新聞編輯、廣播與粉絲互動中的應用</a:t>
            </a:r>
          </a:p>
        </p:txBody>
      </p:sp>
      <p:grpSp>
        <p:nvGrpSpPr>
          <p:cNvPr name="Group 4" id="4"/>
          <p:cNvGrpSpPr/>
          <p:nvPr/>
        </p:nvGrpSpPr>
        <p:grpSpPr>
          <a:xfrm rot="5400000">
            <a:off x="8258175" y="298450"/>
            <a:ext cx="1689100" cy="18288000"/>
            <a:chOff x="0" y="0"/>
            <a:chExt cx="444866" cy="481659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44866" cy="4816592"/>
            </a:xfrm>
            <a:custGeom>
              <a:avLst/>
              <a:gdLst/>
              <a:ahLst/>
              <a:cxnLst/>
              <a:rect r="r" b="b" t="t" l="l"/>
              <a:pathLst>
                <a:path h="4816592" w="444866">
                  <a:moveTo>
                    <a:pt x="0" y="0"/>
                  </a:moveTo>
                  <a:lnTo>
                    <a:pt x="444866" y="0"/>
                  </a:lnTo>
                  <a:lnTo>
                    <a:pt x="444866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35A1F4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444866" cy="4873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5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6710025" y="8597900"/>
            <a:ext cx="1619250" cy="1689100"/>
            <a:chOff x="0" y="0"/>
            <a:chExt cx="426469" cy="44486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26469" cy="444866"/>
            </a:xfrm>
            <a:custGeom>
              <a:avLst/>
              <a:gdLst/>
              <a:ahLst/>
              <a:cxnLst/>
              <a:rect r="r" b="b" t="t" l="l"/>
              <a:pathLst>
                <a:path h="444866" w="426469">
                  <a:moveTo>
                    <a:pt x="0" y="0"/>
                  </a:moveTo>
                  <a:lnTo>
                    <a:pt x="426469" y="0"/>
                  </a:lnTo>
                  <a:lnTo>
                    <a:pt x="426469" y="444866"/>
                  </a:lnTo>
                  <a:lnTo>
                    <a:pt x="0" y="444866"/>
                  </a:lnTo>
                  <a:close/>
                </a:path>
              </a:pathLst>
            </a:custGeom>
            <a:solidFill>
              <a:srgbClr val="FFDC5D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426469" cy="5020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50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7436353" y="9528486"/>
            <a:ext cx="152400" cy="1905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7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067800" y="3604854"/>
            <a:ext cx="7653213" cy="5168791"/>
            <a:chOff x="0" y="0"/>
            <a:chExt cx="10204284" cy="6891721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1312187"/>
              <a:ext cx="10204284" cy="55795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863599" indent="-431800" lvl="1">
                <a:lnSpc>
                  <a:spcPts val="5599"/>
                </a:lnSpc>
                <a:buFont typeface="Arial"/>
                <a:buChar char="•"/>
              </a:pPr>
              <a:r>
                <a:rPr lang="en-US" b="true" sz="3999" u="none">
                  <a:solidFill>
                    <a:srgbClr val="000000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AI技術在健康促進與精準醫療中的應用，如疾病預測、個性化治療方案等。</a:t>
              </a:r>
            </a:p>
            <a:p>
              <a:pPr algn="l" marL="863599" indent="-431800" lvl="1">
                <a:lnSpc>
                  <a:spcPts val="5599"/>
                </a:lnSpc>
                <a:buFont typeface="Arial"/>
                <a:buChar char="•"/>
              </a:pPr>
              <a:r>
                <a:rPr lang="en-US" b="true" sz="3999" u="none">
                  <a:solidFill>
                    <a:srgbClr val="000000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結合AI數位科技，提升國民健康水平，打造適合調理身心的環境。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0"/>
              <a:ext cx="9489388" cy="10160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6000"/>
                </a:lnSpc>
                <a:spcBef>
                  <a:spcPct val="0"/>
                </a:spcBef>
              </a:pPr>
              <a:r>
                <a:rPr lang="en-US" sz="5000" u="none">
                  <a:solidFill>
                    <a:srgbClr val="000000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AI在大健康領域的應用</a:t>
              </a: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384300" y="1200150"/>
            <a:ext cx="4762500" cy="1895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75"/>
              </a:lnSpc>
              <a:spcBef>
                <a:spcPct val="0"/>
              </a:spcBef>
            </a:pPr>
            <a:r>
              <a:rPr lang="en-US" b="true" sz="7500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AI應用於大健康領域</a:t>
            </a:r>
          </a:p>
        </p:txBody>
      </p:sp>
      <p:sp>
        <p:nvSpPr>
          <p:cNvPr name="AutoShape 6" id="6"/>
          <p:cNvSpPr/>
          <p:nvPr/>
        </p:nvSpPr>
        <p:spPr>
          <a:xfrm>
            <a:off x="7516812" y="-1572390"/>
            <a:ext cx="0" cy="20149759"/>
          </a:xfrm>
          <a:prstGeom prst="line">
            <a:avLst/>
          </a:prstGeom>
          <a:ln cap="flat" w="28575">
            <a:solidFill>
              <a:srgbClr val="8E77F8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-5400000">
            <a:off x="7516812" y="0"/>
            <a:ext cx="1784511" cy="1784511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E77F8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50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7436353" y="9528486"/>
            <a:ext cx="152400" cy="1905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516812" y="-1572390"/>
            <a:ext cx="0" cy="20149759"/>
          </a:xfrm>
          <a:prstGeom prst="line">
            <a:avLst/>
          </a:prstGeom>
          <a:ln cap="flat" w="28575">
            <a:solidFill>
              <a:srgbClr val="8E77F8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-5400000">
            <a:off x="7516812" y="0"/>
            <a:ext cx="1784511" cy="1784511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E77F8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5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8018417" y="3095625"/>
            <a:ext cx="9558906" cy="7191375"/>
          </a:xfrm>
          <a:custGeom>
            <a:avLst/>
            <a:gdLst/>
            <a:ahLst/>
            <a:cxnLst/>
            <a:rect r="r" b="b" t="t" l="l"/>
            <a:pathLst>
              <a:path h="7191375" w="9558906">
                <a:moveTo>
                  <a:pt x="0" y="0"/>
                </a:moveTo>
                <a:lnTo>
                  <a:pt x="9558906" y="0"/>
                </a:lnTo>
                <a:lnTo>
                  <a:pt x="9558906" y="7191375"/>
                </a:lnTo>
                <a:lnTo>
                  <a:pt x="0" y="71913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9538184" y="614819"/>
            <a:ext cx="8450820" cy="2550050"/>
            <a:chOff x="0" y="0"/>
            <a:chExt cx="11267760" cy="3400067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1743987"/>
              <a:ext cx="11267760" cy="16560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5040"/>
                </a:lnSpc>
                <a:spcBef>
                  <a:spcPct val="0"/>
                </a:spcBef>
              </a:pPr>
              <a:r>
                <a:rPr lang="en-US" b="true" sz="3600">
                  <a:solidFill>
                    <a:srgbClr val="000000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AI技術在大健康領域的應用現狀與發展趨勢。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-9525"/>
              <a:ext cx="10478360" cy="1457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320"/>
                </a:lnSpc>
                <a:spcBef>
                  <a:spcPct val="0"/>
                </a:spcBef>
              </a:pPr>
              <a:r>
                <a:rPr lang="en-US" b="true" sz="3600">
                  <a:solidFill>
                    <a:srgbClr val="000000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大健康概念，涵蓋預防、診斷、治療、康復、健康管理等全方位健康服務。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384300" y="1200150"/>
            <a:ext cx="4762500" cy="1895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75"/>
              </a:lnSpc>
              <a:spcBef>
                <a:spcPct val="0"/>
              </a:spcBef>
            </a:pPr>
            <a:r>
              <a:rPr lang="en-US" b="true" sz="7500" u="none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AI在大健康領域的概述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7436353" y="9528486"/>
            <a:ext cx="152400" cy="1905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9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DAGX63yPwgs</dc:identifier>
  <dcterms:modified xsi:type="dcterms:W3CDTF">2011-08-01T06:04:30Z</dcterms:modified>
  <cp:revision>1</cp:revision>
  <dc:title>台灣AI產業現況與願景</dc:title>
</cp:coreProperties>
</file>