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6" r:id="rId2"/>
    <p:sldId id="665" r:id="rId3"/>
    <p:sldId id="409" r:id="rId4"/>
    <p:sldId id="664" r:id="rId5"/>
    <p:sldId id="429" r:id="rId6"/>
    <p:sldId id="431" r:id="rId7"/>
    <p:sldId id="408" r:id="rId8"/>
    <p:sldId id="430" r:id="rId9"/>
    <p:sldId id="661" r:id="rId10"/>
    <p:sldId id="425" r:id="rId11"/>
    <p:sldId id="663" r:id="rId12"/>
    <p:sldId id="662" r:id="rId13"/>
    <p:sldId id="426" r:id="rId14"/>
    <p:sldId id="421" r:id="rId15"/>
    <p:sldId id="666" r:id="rId16"/>
    <p:sldId id="321" r:id="rId17"/>
  </p:sldIdLst>
  <p:sldSz cx="9144000" cy="5715000" type="screen16x10"/>
  <p:notesSz cx="5256213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009900"/>
    <a:srgbClr val="00CC00"/>
    <a:srgbClr val="33CC33"/>
    <a:srgbClr val="FF5050"/>
    <a:srgbClr val="FF0000"/>
    <a:srgbClr val="FF6600"/>
    <a:srgbClr val="0066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742" autoAdjust="0"/>
  </p:normalViewPr>
  <p:slideViewPr>
    <p:cSldViewPr>
      <p:cViewPr varScale="1">
        <p:scale>
          <a:sx n="95" d="100"/>
          <a:sy n="95" d="100"/>
        </p:scale>
        <p:origin x="370" y="53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t" anchorCtr="0" compatLnSpc="1">
            <a:prstTxWarp prst="textNoShape">
              <a:avLst/>
            </a:prstTxWarp>
          </a:bodyPr>
          <a:lstStyle>
            <a:lvl1pPr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978364" y="1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t" anchorCtr="0" compatLnSpc="1">
            <a:prstTxWarp prst="textNoShape">
              <a:avLst/>
            </a:prstTxWarp>
          </a:bodyPr>
          <a:lstStyle>
            <a:lvl1pPr algn="r"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2932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b" anchorCtr="0" compatLnSpc="1">
            <a:prstTxWarp prst="textNoShape">
              <a:avLst/>
            </a:prstTxWarp>
          </a:bodyPr>
          <a:lstStyle>
            <a:lvl1pPr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978364" y="8252932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b" anchorCtr="0" compatLnSpc="1">
            <a:prstTxWarp prst="textNoShape">
              <a:avLst/>
            </a:prstTxWarp>
          </a:bodyPr>
          <a:lstStyle>
            <a:lvl1pPr algn="r" defTabSz="796740">
              <a:defRPr sz="1000" smtClean="0"/>
            </a:lvl1pPr>
          </a:lstStyle>
          <a:p>
            <a:pPr>
              <a:defRPr/>
            </a:pPr>
            <a:fld id="{A6A0386A-BDA0-4103-BF98-323289002838}" type="slidenum"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861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256693" cy="4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990117" y="0"/>
            <a:ext cx="2256693" cy="4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088" y="646113"/>
            <a:ext cx="5173662" cy="3233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008" y="4139266"/>
            <a:ext cx="3892795" cy="388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78532"/>
            <a:ext cx="2256693" cy="3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90117" y="8278532"/>
            <a:ext cx="2256693" cy="3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BC24AFD-E500-43A1-828A-2F45BB93FDF7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52680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97555" indent="-229829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919315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287041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654767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022493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390219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57945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25671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4F493F6-EB2A-44C4-85EB-4EABDDE679BD}" type="slidenum">
              <a:rPr lang="zh-TW" altLang="en-US" sz="1000">
                <a:latin typeface="Arial" panose="020B0604020202020204" pitchFamily="34" charset="0"/>
                <a:ea typeface="微軟正黑體" panose="020B0604030504040204" pitchFamily="34" charset="-120"/>
              </a:rPr>
              <a:pPr eaLnBrk="1" hangingPunct="1"/>
              <a:t>1</a:t>
            </a:fld>
            <a:endParaRPr lang="en-US" altLang="zh-TW" sz="10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646113"/>
            <a:ext cx="5173662" cy="32337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4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https://www.bnext.com.tw/article/48008/strava-leaks-military-spot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C24AFD-E500-43A1-828A-2F45BB93FDF7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9128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https://www.bnext.com.tw/article/48008/strava-leaks-military-spot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C24AFD-E500-43A1-828A-2F45BB93FDF7}" type="slidenum">
              <a:rPr lang="zh-TW" altLang="en-US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9711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https://www.bnext.com.tw/article/48008/strava-leaks-military-spot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C24AFD-E500-43A1-828A-2F45BB93FDF7}" type="slidenum">
              <a:rPr lang="zh-TW" altLang="en-US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9259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Rectangle 5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" name="Rectangle 6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" y="1143000"/>
            <a:ext cx="8405813" cy="1038490"/>
            <a:chOff x="0" y="864"/>
            <a:chExt cx="5295" cy="785"/>
          </a:xfrm>
        </p:grpSpPr>
        <p:sp>
          <p:nvSpPr>
            <p:cNvPr id="10" name="Freeform 8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grpSp>
          <p:nvGrpSpPr>
            <p:cNvPr id="12" name="Group 10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4200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1778000"/>
            <a:ext cx="7315200" cy="1333500"/>
          </a:xfrm>
        </p:spPr>
        <p:txBody>
          <a:bodyPr/>
          <a:lstStyle>
            <a:lvl1pPr algn="l">
              <a:defRPr b="1"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4200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9321DF-B564-4C11-B491-67C8D584F52D}" type="datetime1">
              <a:rPr lang="zh-TW" altLang="en-US" smtClean="0"/>
              <a:t>2022/9/8</a:t>
            </a:fld>
            <a:endParaRPr lang="en-US" altLang="zh-TW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52070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AA063-467E-437C-AAAD-CD2C3940B3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81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A6A4A-7ACD-4CD4-910B-2884BC16CBEC}" type="datetime1">
              <a:rPr lang="zh-TW" altLang="en-US" smtClean="0"/>
              <a:t>2022/9/8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CB70-4105-4CC9-8672-B4753E520B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09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67525" y="381000"/>
            <a:ext cx="2058988" cy="4699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3" y="381000"/>
            <a:ext cx="6029325" cy="4699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270D-FA9F-41EF-90A7-20916167CFCA}" type="datetime1">
              <a:rPr lang="zh-TW" altLang="en-US" smtClean="0"/>
              <a:t>2022/9/8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882F-F0D1-4511-800B-95E0061606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36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標題，圖表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113" y="381000"/>
            <a:ext cx="7772400" cy="9525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E23F1-3BBA-476D-A80E-AA25AF3CF6D1}" type="datetime1">
              <a:rPr lang="zh-TW" altLang="en-US" smtClean="0"/>
              <a:t>2022/9/8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4E84-CC20-41CA-B386-61D1CC4863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EDB6-EA54-47C8-A5DA-1BC274F5D007}" type="datetime1">
              <a:rPr lang="zh-TW" altLang="en-US" smtClean="0"/>
              <a:t>2022/9/8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63D77-4C64-40A2-B0C7-201E102C2F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749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63EC-0B95-4C9E-9F1C-5A4D6CD1DF67}" type="datetime1">
              <a:rPr lang="zh-TW" altLang="en-US" smtClean="0"/>
              <a:t>2022/9/8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D184-F0F9-4B06-B7A0-20D6FB6E8D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064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BB71-CC33-4BBA-A6A2-A39CA4EDD36E}" type="datetime1">
              <a:rPr lang="zh-TW" altLang="en-US" smtClean="0"/>
              <a:t>2022/9/8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92F97-81E0-4E9D-BD44-95F7C83212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0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5C3C-DD31-4827-84DD-83E09F0894E6}" type="datetime1">
              <a:rPr lang="zh-TW" altLang="en-US" smtClean="0"/>
              <a:t>2022/9/8</a:t>
            </a:fld>
            <a:endParaRPr lang="en-US" altLang="zh-TW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B67B-2397-40A0-882D-96FB5B98C3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98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C76D7-B0B1-4619-9FDF-3F770FA67481}" type="datetime1">
              <a:rPr lang="zh-TW" altLang="en-US" smtClean="0"/>
              <a:t>2022/9/8</a:t>
            </a:fld>
            <a:endParaRPr lang="en-US" altLang="zh-TW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9A55-F2D0-40B7-B930-45DDFDC07C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60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A7759-405C-4A6B-98A7-6BF106E221EB}" type="datetime1">
              <a:rPr lang="zh-TW" altLang="en-US" smtClean="0"/>
              <a:t>2022/9/8</a:t>
            </a:fld>
            <a:endParaRPr lang="en-US" altLang="zh-TW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C90D-23A1-438A-BDC9-B3D609697E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581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8402-10B4-4243-A8D5-A5095B24125F}" type="datetime1">
              <a:rPr lang="zh-TW" altLang="en-US" smtClean="0"/>
              <a:t>2022/9/8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E52C-8C8F-4306-8C1D-50732DA40A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64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89E4D-4944-4BC3-BCA2-2122AA82C525}" type="datetime1">
              <a:rPr lang="zh-TW" altLang="en-US" smtClean="0"/>
              <a:t>2022/9/8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3862-3A2C-4538-B588-39EB4F345E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779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3813" y="-117740"/>
            <a:ext cx="9167813" cy="5832740"/>
            <a:chOff x="-15" y="-89"/>
            <a:chExt cx="5775" cy="4409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3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1036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37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038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1039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0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1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2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3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4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5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6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7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1035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381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516BD9-4587-46E5-ADAC-7F57871089FE}" type="datetime1">
              <a:rPr lang="zh-TW" altLang="en-US" smtClean="0"/>
              <a:pPr>
                <a:defRPr/>
              </a:pPr>
              <a:t>2022/9/8</a:t>
            </a:fld>
            <a:endParaRPr lang="en-US" altLang="zh-TW" dirty="0"/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83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5E6615-9755-4742-86B5-3599BE343CD5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3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778000"/>
            <a:ext cx="7772400" cy="1333500"/>
          </a:xfrm>
        </p:spPr>
        <p:txBody>
          <a:bodyPr/>
          <a:lstStyle/>
          <a:p>
            <a:pPr algn="ctr" eaLnBrk="1" hangingPunct="1"/>
            <a:r>
              <a:rPr lang="zh-TW" altLang="en-US" sz="4800" dirty="0">
                <a:latin typeface="微軟正黑體" panose="020B0604030504040204" pitchFamily="34" charset="-120"/>
                <a:cs typeface="Arial" charset="0"/>
              </a:rPr>
              <a:t>校園資訊安全點線面</a:t>
            </a:r>
            <a:endParaRPr lang="en-US" altLang="zh-TW" sz="4800" b="1" dirty="0">
              <a:latin typeface="微軟正黑體" panose="020B0604030504040204" pitchFamily="34" charset="-12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7540"/>
            <a:ext cx="6840760" cy="2304256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cs typeface="Arial" panose="020B0604020202020204" pitchFamily="34" charset="0"/>
              </a:rPr>
              <a:t>Speaker: </a:t>
            </a:r>
            <a:r>
              <a:rPr lang="zh-TW" altLang="en-US" dirty="0">
                <a:latin typeface="微軟正黑體" panose="020B0604030504040204" pitchFamily="34" charset="-120"/>
                <a:cs typeface="Arial" panose="020B0604020202020204" pitchFamily="34" charset="0"/>
              </a:rPr>
              <a:t>圖資處 麥毅廷</a:t>
            </a:r>
          </a:p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cs typeface="Arial" panose="020B0604020202020204" pitchFamily="34" charset="0"/>
              </a:rPr>
              <a:t>Date: 2022/09/08</a:t>
            </a:r>
          </a:p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cs typeface="Arial" panose="020B0604020202020204" pitchFamily="34" charset="0"/>
              </a:rPr>
              <a:t>Contact Info.: wkb@ntus.edu.tw</a:t>
            </a:r>
            <a:endParaRPr lang="zh-TW" altLang="en-US" dirty="0">
              <a:latin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FFF53A8-7226-4AE2-8488-4FC9BA8F6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21557"/>
            <a:ext cx="4187422" cy="48286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21954F4-5909-4229-BDD2-3C3143D7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勒索病毒就在你我身邊</a:t>
            </a:r>
            <a:r>
              <a:rPr lang="en-US" altLang="zh-TW" dirty="0"/>
              <a:t>!!</a:t>
            </a:r>
            <a:r>
              <a:rPr lang="en-US" altLang="zh-TW" sz="2700" dirty="0"/>
              <a:t>(cont.)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E3BD083-C75E-458C-B6C7-FA1BF3962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59567"/>
            <a:ext cx="3756861" cy="3997599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726F14-C92F-444F-8E46-60F545A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DC2553D-0F00-41F2-A7EB-E6F4EC6EDA56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13F3EB9-195F-4FEB-8010-C78357EA8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1340692"/>
            <a:ext cx="9180512" cy="4016474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92ABA541-BAB9-44F2-96B0-64B3DA5D1C0D}"/>
              </a:ext>
            </a:extLst>
          </p:cNvPr>
          <p:cNvSpPr/>
          <p:nvPr/>
        </p:nvSpPr>
        <p:spPr bwMode="auto">
          <a:xfrm>
            <a:off x="7740352" y="1356818"/>
            <a:ext cx="1403648" cy="299864"/>
          </a:xfrm>
          <a:prstGeom prst="round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44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185B16-D2E8-43FE-B030-44BED3E5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勒索病毒就在你我身邊</a:t>
            </a:r>
            <a:r>
              <a:rPr lang="en-US" altLang="zh-TW" dirty="0"/>
              <a:t>!!</a:t>
            </a:r>
            <a:r>
              <a:rPr lang="en-US" altLang="zh-TW" sz="2700" dirty="0"/>
              <a:t>(cont.)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2AC962-92C1-453C-824D-A32F728B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B59755D-2B8A-4C9A-A723-462C121D3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69214"/>
            <a:ext cx="2504581" cy="434578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DFD364F-E3C7-4691-9BDD-839B6FCF2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59949"/>
            <a:ext cx="5704420" cy="43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勒索病毒就在你我身邊</a:t>
            </a:r>
            <a:r>
              <a:rPr lang="en-US" altLang="zh-TW" dirty="0"/>
              <a:t>!!</a:t>
            </a:r>
            <a:r>
              <a:rPr lang="en-US" altLang="zh-TW" sz="2700" dirty="0"/>
              <a:t>(cont.)</a:t>
            </a:r>
            <a:endParaRPr lang="zh-TW" altLang="en-US" sz="27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ABC9DC-B0CF-4A8F-99C8-2C02F20DD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Mail</a:t>
            </a:r>
            <a:r>
              <a:rPr lang="zh-TW" altLang="en-US" dirty="0"/>
              <a:t>、簡訊、社交軟體訊息要小心</a:t>
            </a:r>
            <a:r>
              <a:rPr lang="en-US" altLang="zh-TW" dirty="0"/>
              <a:t>!!</a:t>
            </a:r>
          </a:p>
          <a:p>
            <a:pPr lvl="1"/>
            <a:r>
              <a:rPr lang="zh-TW" altLang="en-US" dirty="0"/>
              <a:t>點選前請再確認</a:t>
            </a:r>
            <a:r>
              <a:rPr lang="en-US" altLang="zh-TW" dirty="0"/>
              <a:t>!!</a:t>
            </a:r>
          </a:p>
          <a:p>
            <a:r>
              <a:rPr lang="zh-TW" altLang="en-US" b="1" dirty="0">
                <a:solidFill>
                  <a:srgbClr val="0000FF"/>
                </a:solidFill>
              </a:rPr>
              <a:t>備份</a:t>
            </a:r>
            <a:endParaRPr lang="en-US" altLang="zh-TW" b="1" dirty="0">
              <a:solidFill>
                <a:srgbClr val="0000FF"/>
              </a:solidFill>
            </a:endParaRPr>
          </a:p>
          <a:p>
            <a:r>
              <a:rPr lang="zh-TW" altLang="en-US" sz="3600" b="1" dirty="0">
                <a:solidFill>
                  <a:srgbClr val="0000FF"/>
                </a:solidFill>
              </a:rPr>
              <a:t>備份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r>
              <a:rPr lang="zh-TW" altLang="en-US" sz="4000" b="1" dirty="0">
                <a:solidFill>
                  <a:srgbClr val="0000FF"/>
                </a:solidFill>
              </a:rPr>
              <a:t>備份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107504" y="486696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43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09E7E2EC-7E9B-4E98-9292-0D102C80A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50" y="1362002"/>
            <a:ext cx="1793890" cy="179389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8D649E5-2D63-42B0-A877-E2926C14A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94" y="2925458"/>
            <a:ext cx="2955806" cy="278954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1D7A23F-A049-40CD-B5FF-F5CFFCE7C7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" y="1405841"/>
            <a:ext cx="1690172" cy="169017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787B58-E70E-4109-8B65-72DA6A45A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校園資通安全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41C0F9-1C57-4475-B72C-5C185FDE8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651000"/>
            <a:ext cx="7270576" cy="3429000"/>
          </a:xfrm>
        </p:spPr>
        <p:txBody>
          <a:bodyPr/>
          <a:lstStyle/>
          <a:p>
            <a:r>
              <a:rPr lang="zh-TW" altLang="en-US" sz="3600" dirty="0"/>
              <a:t>中國大陸廠牌</a:t>
            </a:r>
            <a:endParaRPr lang="en-US" altLang="zh-TW" sz="3600" dirty="0"/>
          </a:p>
          <a:p>
            <a:r>
              <a:rPr lang="zh-TW" altLang="en-US" sz="3600" dirty="0"/>
              <a:t>資通訊設備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b="1" dirty="0"/>
              <a:t>標案加限制</a:t>
            </a:r>
            <a:endParaRPr lang="en-US" altLang="zh-TW" sz="3600" b="1" dirty="0"/>
          </a:p>
          <a:p>
            <a:r>
              <a:rPr lang="zh-TW" altLang="en-US" sz="3600" b="1" dirty="0">
                <a:solidFill>
                  <a:srgbClr val="0000FF"/>
                </a:solidFill>
              </a:rPr>
              <a:t>採購先</a:t>
            </a:r>
            <a:r>
              <a:rPr lang="en-US" altLang="zh-TW" sz="3600" b="1" dirty="0">
                <a:solidFill>
                  <a:srgbClr val="0000FF"/>
                </a:solidFill>
              </a:rPr>
              <a:t>Google</a:t>
            </a:r>
            <a:endParaRPr lang="zh-TW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657A98-809B-4910-9FF7-5A9F8919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3EC95BB-7B42-488B-96D9-F30D753EC5A4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01A239-1666-4CDE-9D90-BD48B971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有小心，可安心</a:t>
            </a:r>
          </a:p>
        </p:txBody>
      </p:sp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4D4FA5D1-CDFD-43B2-B2E0-ED9EB32577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96" y="1417340"/>
            <a:ext cx="3332408" cy="3429000"/>
          </a:xfrm>
        </p:spPr>
      </p:pic>
      <p:pic>
        <p:nvPicPr>
          <p:cNvPr id="18" name="內容版面配置區 17">
            <a:extLst>
              <a:ext uri="{FF2B5EF4-FFF2-40B4-BE49-F238E27FC236}">
                <a16:creationId xmlns:a16="http://schemas.microsoft.com/office/drawing/2014/main" id="{6D924CB1-3BC3-4D19-AA30-5F455058E9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417340"/>
            <a:ext cx="3429000" cy="34290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12976F-C352-49BE-B809-278F1D2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37CBFB4-19C9-44C9-8039-D8BBE205C1BE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5EB75EB-BB89-4112-8C29-D3C2937208EC}"/>
              </a:ext>
            </a:extLst>
          </p:cNvPr>
          <p:cNvSpPr txBox="1"/>
          <p:nvPr/>
        </p:nvSpPr>
        <p:spPr>
          <a:xfrm>
            <a:off x="2251911" y="4976167"/>
            <a:ext cx="4640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資安研習請務必撥空參加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89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95AB93A-76D6-4A14-B589-E74570D3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92F97-81E0-4E9D-BD44-95F7C8321282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002B755-B00A-4B06-874A-17B7131D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" y="575909"/>
            <a:ext cx="9136160" cy="5139091"/>
          </a:xfrm>
          <a:prstGeom prst="rect">
            <a:avLst/>
          </a:prstGeom>
        </p:spPr>
      </p:pic>
      <p:sp>
        <p:nvSpPr>
          <p:cNvPr id="8" name="箭號: 向左 7">
            <a:extLst>
              <a:ext uri="{FF2B5EF4-FFF2-40B4-BE49-F238E27FC236}">
                <a16:creationId xmlns:a16="http://schemas.microsoft.com/office/drawing/2014/main" id="{8AE014B3-4152-4846-9A70-BABF6D9EF463}"/>
              </a:ext>
            </a:extLst>
          </p:cNvPr>
          <p:cNvSpPr/>
          <p:nvPr/>
        </p:nvSpPr>
        <p:spPr bwMode="auto">
          <a:xfrm rot="19268232">
            <a:off x="4030094" y="1890219"/>
            <a:ext cx="4519293" cy="2880320"/>
          </a:xfrm>
          <a:prstGeom prst="leftArrow">
            <a:avLst>
              <a:gd name="adj1" fmla="val 21250"/>
              <a:gd name="adj2" fmla="val 50000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37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528" flipH="1">
            <a:off x="844021" y="1542057"/>
            <a:ext cx="1935428" cy="277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4" y="3133525"/>
            <a:ext cx="683948" cy="110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图: 手动输入 6"/>
          <p:cNvSpPr/>
          <p:nvPr/>
        </p:nvSpPr>
        <p:spPr>
          <a:xfrm rot="10800000" flipH="1" flipV="1">
            <a:off x="0" y="3971140"/>
            <a:ext cx="9144000" cy="1743860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000" dirty="0">
              <a:ea typeface="微軟正黑體" panose="020B0604030504040204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1375" y="4310693"/>
            <a:ext cx="5365750" cy="14775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  <a:endParaRPr kumimoji="0" lang="en-US" altLang="zh-TW" sz="3667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wkb@ntus.edu.tw, wkb@wkb.idv.tw</a:t>
            </a:r>
          </a:p>
        </p:txBody>
      </p:sp>
      <p:pic>
        <p:nvPicPr>
          <p:cNvPr id="6963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4669">
            <a:off x="1107282" y="2400629"/>
            <a:ext cx="562239" cy="5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7372930" flipH="1">
            <a:off x="803840" y="2983379"/>
            <a:ext cx="505478" cy="4457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921152" flipH="1">
            <a:off x="1970676" y="3959482"/>
            <a:ext cx="409179" cy="360799"/>
          </a:xfrm>
          <a:prstGeom prst="rect">
            <a:avLst/>
          </a:prstGeom>
        </p:spPr>
      </p:pic>
      <p:pic>
        <p:nvPicPr>
          <p:cNvPr id="6964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09" y="3253911"/>
            <a:ext cx="191823" cy="1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3433828"/>
            <a:ext cx="224896" cy="2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24" y="3734129"/>
            <a:ext cx="35983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396712">
            <a:off x="2106083" y="1693625"/>
            <a:ext cx="5880365" cy="214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7333" dirty="0">
                <a:solidFill>
                  <a:srgbClr val="F8103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T</a:t>
            </a:r>
            <a:r>
              <a:rPr kumimoji="0" lang="en-US" altLang="zh-TW" sz="7333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H</a:t>
            </a:r>
            <a:r>
              <a:rPr kumimoji="0" lang="en-US" altLang="zh-CN" sz="7333" dirty="0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A</a:t>
            </a:r>
            <a:r>
              <a:rPr kumimoji="0" lang="en-US" altLang="zh-CN" sz="7333" dirty="0">
                <a:solidFill>
                  <a:srgbClr val="86B818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N</a:t>
            </a:r>
            <a:r>
              <a:rPr kumimoji="0" lang="en-US" altLang="zh-CN" sz="7333" dirty="0">
                <a:solidFill>
                  <a:srgbClr val="00B0F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K</a:t>
            </a:r>
            <a:r>
              <a:rPr kumimoji="0" lang="en-US" altLang="zh-CN" sz="7333" dirty="0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000" dirty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                     </a:t>
            </a:r>
            <a:r>
              <a:rPr kumimoji="0" lang="en-US" altLang="zh-CN" sz="6000" dirty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Y</a:t>
            </a:r>
            <a:r>
              <a:rPr kumimoji="0" lang="en-US" altLang="zh-CN" sz="6000" dirty="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O</a:t>
            </a:r>
            <a:r>
              <a:rPr kumimoji="0" lang="en-US" altLang="zh-CN" sz="6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U</a:t>
            </a:r>
            <a:endParaRPr kumimoji="0" lang="zh-CN" altLang="en-US" sz="6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69645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7" y="3914046"/>
            <a:ext cx="255323" cy="4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4" y="3853192"/>
            <a:ext cx="22092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1485955"/>
            <a:ext cx="2304256" cy="73015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F9A55-F2D0-40B7-B930-45DDFDC07CE7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4053508"/>
            <a:ext cx="1665275" cy="16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F10160-A3ED-4465-B491-781CBDC3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兵馬未動，</a:t>
            </a:r>
            <a:r>
              <a:rPr lang="zh-TW" altLang="en-US" dirty="0">
                <a:solidFill>
                  <a:srgbClr val="FF0000"/>
                </a:solidFill>
              </a:rPr>
              <a:t>「網路」</a:t>
            </a:r>
            <a:r>
              <a:rPr lang="zh-TW" altLang="en-US" dirty="0"/>
              <a:t>先行</a:t>
            </a:r>
            <a:r>
              <a:rPr lang="en-US" altLang="zh-TW" dirty="0"/>
              <a:t>!!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556C0-3D8D-4CB6-864B-65502961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6E5B0C3-2CB1-44FF-8A2E-8217EAA950B5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BB04447-2222-428E-AE56-53D05495D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15" y="1359750"/>
            <a:ext cx="4314825" cy="1905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947D1A7-891A-451E-8615-CAAB165376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01" y="3348855"/>
            <a:ext cx="3731907" cy="223914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9E51C04-18C6-46EB-B277-B2F873EA1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" y="1357563"/>
            <a:ext cx="4300501" cy="27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8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F10160-A3ED-4465-B491-781CBDC3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兵馬未動，</a:t>
            </a:r>
            <a:r>
              <a:rPr lang="zh-TW" altLang="en-US" dirty="0">
                <a:solidFill>
                  <a:srgbClr val="FF0000"/>
                </a:solidFill>
              </a:rPr>
              <a:t>「網路」</a:t>
            </a:r>
            <a:r>
              <a:rPr lang="zh-TW" altLang="en-US" dirty="0"/>
              <a:t>先行</a:t>
            </a:r>
            <a:r>
              <a:rPr lang="en-US" altLang="zh-TW" dirty="0"/>
              <a:t>!!</a:t>
            </a:r>
            <a:r>
              <a:rPr lang="en-US" altLang="zh-TW" sz="2400" dirty="0"/>
              <a:t>(cont.)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556C0-3D8D-4CB6-864B-65502961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6E5B0C3-2CB1-44FF-8A2E-8217EAA950B5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21CB4A-79E5-4AFF-9E80-94DB5A91D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1" y="1357563"/>
            <a:ext cx="5760016" cy="279300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9C50CFC-5627-4DC0-92EF-13BFD4C4B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34822"/>
            <a:ext cx="4964824" cy="31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F10160-A3ED-4465-B491-781CBDC3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兵馬未動，</a:t>
            </a:r>
            <a:r>
              <a:rPr lang="zh-TW" altLang="en-US" dirty="0">
                <a:solidFill>
                  <a:srgbClr val="FF0000"/>
                </a:solidFill>
              </a:rPr>
              <a:t>「網路」</a:t>
            </a:r>
            <a:r>
              <a:rPr lang="zh-TW" altLang="en-US" dirty="0"/>
              <a:t>先行</a:t>
            </a:r>
            <a:r>
              <a:rPr lang="en-US" altLang="zh-TW" dirty="0"/>
              <a:t>!!</a:t>
            </a:r>
            <a:r>
              <a:rPr lang="en-US" altLang="zh-TW" sz="2400" dirty="0"/>
              <a:t>(cont.)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556C0-3D8D-4CB6-864B-65502961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6E5B0C3-2CB1-44FF-8A2E-8217EAA950B5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1C4DC1B-4B66-4A1B-9388-4CB67A2C5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340"/>
            <a:ext cx="4714875" cy="329565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FEE6A0D-D5BD-452F-9A39-59E34CB07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97" y="2137420"/>
            <a:ext cx="4194043" cy="314553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CB7D5901-BF00-45C2-ABAD-68A1CDE8C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76" y="2751224"/>
            <a:ext cx="4537124" cy="29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1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FD39EF-33D1-43A5-A211-2F0DBE95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兵馬未動，</a:t>
            </a:r>
            <a:r>
              <a:rPr lang="zh-TW" altLang="en-US" dirty="0">
                <a:solidFill>
                  <a:srgbClr val="FF0000"/>
                </a:solidFill>
              </a:rPr>
              <a:t>「網路」</a:t>
            </a:r>
            <a:r>
              <a:rPr lang="zh-TW" altLang="en-US" dirty="0"/>
              <a:t>先行</a:t>
            </a:r>
            <a:r>
              <a:rPr lang="en-US" altLang="zh-TW" dirty="0"/>
              <a:t>!!</a:t>
            </a:r>
            <a:r>
              <a:rPr lang="en-US" altLang="zh-TW" sz="2400" dirty="0"/>
              <a:t>(cont.)</a:t>
            </a:r>
            <a:endParaRPr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65DD62-553E-4F28-B7E8-D65C5AA8D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網站主機未更新</a:t>
            </a:r>
            <a:endParaRPr lang="en-US" altLang="zh-TW" dirty="0"/>
          </a:p>
          <a:p>
            <a:pPr lvl="1"/>
            <a:r>
              <a:rPr lang="zh-TW" altLang="en-US" dirty="0"/>
              <a:t>網站建置後需要定期維護</a:t>
            </a:r>
            <a:endParaRPr lang="en-US" altLang="zh-TW" dirty="0"/>
          </a:p>
          <a:p>
            <a:r>
              <a:rPr lang="zh-TW" altLang="en-US" dirty="0"/>
              <a:t>網站套件來源不明</a:t>
            </a:r>
            <a:endParaRPr lang="en-US" altLang="zh-TW" dirty="0"/>
          </a:p>
          <a:p>
            <a:pPr lvl="1"/>
            <a:r>
              <a:rPr lang="zh-TW" altLang="en-US" dirty="0"/>
              <a:t>資訊程式需要時常確認，如源碼掃描</a:t>
            </a:r>
            <a:endParaRPr lang="en-US" altLang="zh-TW" dirty="0"/>
          </a:p>
          <a:p>
            <a:r>
              <a:rPr lang="en-US" altLang="zh-TW" dirty="0"/>
              <a:t>DDoS</a:t>
            </a:r>
            <a:r>
              <a:rPr lang="zh-TW" altLang="en-US" dirty="0"/>
              <a:t>服務癱瘓攻擊</a:t>
            </a:r>
            <a:endParaRPr lang="en-US" altLang="zh-TW" dirty="0"/>
          </a:p>
          <a:p>
            <a:pPr lvl="1"/>
            <a:r>
              <a:rPr lang="zh-TW" altLang="en-US" dirty="0"/>
              <a:t>近兩週服務存取連結是之前</a:t>
            </a:r>
            <a:r>
              <a:rPr lang="en-US" altLang="zh-TW" b="1" dirty="0">
                <a:solidFill>
                  <a:srgbClr val="FF0000"/>
                </a:solidFill>
              </a:rPr>
              <a:t>20</a:t>
            </a:r>
            <a:r>
              <a:rPr lang="zh-TW" altLang="en-US" b="1" dirty="0">
                <a:solidFill>
                  <a:srgbClr val="FF0000"/>
                </a:solidFill>
              </a:rPr>
              <a:t>倍</a:t>
            </a:r>
            <a:r>
              <a:rPr lang="zh-TW" altLang="en-US" dirty="0"/>
              <a:t>以上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FFFF66-E64C-4B9B-837D-4358BA50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5" name="爆炸: 十四角 4">
            <a:extLst>
              <a:ext uri="{FF2B5EF4-FFF2-40B4-BE49-F238E27FC236}">
                <a16:creationId xmlns:a16="http://schemas.microsoft.com/office/drawing/2014/main" id="{6FF7A67F-AAEE-4F87-BDE0-3155BC06EA57}"/>
              </a:ext>
            </a:extLst>
          </p:cNvPr>
          <p:cNvSpPr/>
          <p:nvPr/>
        </p:nvSpPr>
        <p:spPr bwMode="auto">
          <a:xfrm>
            <a:off x="7380312" y="4009628"/>
            <a:ext cx="1763688" cy="1197372"/>
          </a:xfrm>
          <a:prstGeom prst="irregularSeal2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佔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endParaRPr kumimoji="1" lang="zh-TW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56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C0A576-C9B0-47EA-BB85-F5FD9D3B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資安新時代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356DB8-2738-4B34-AB2C-F8F40C17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D3EDA60-3400-48A8-A2DB-17FBD69CB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59567"/>
            <a:ext cx="6552728" cy="436575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86BD58E-8B22-4521-A39D-329F85EA588F}"/>
              </a:ext>
            </a:extLst>
          </p:cNvPr>
          <p:cNvSpPr txBox="1"/>
          <p:nvPr/>
        </p:nvSpPr>
        <p:spPr>
          <a:xfrm>
            <a:off x="107504" y="486696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動作按鈕: 往前或上一項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6C70380-FE17-4861-A331-1E3C57FC20A6}"/>
              </a:ext>
            </a:extLst>
          </p:cNvPr>
          <p:cNvSpPr/>
          <p:nvPr/>
        </p:nvSpPr>
        <p:spPr bwMode="auto">
          <a:xfrm>
            <a:off x="8388424" y="4729708"/>
            <a:ext cx="432048" cy="339970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858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自我安全防護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zh-TW" altLang="en-US" sz="4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資訊安全</a:t>
            </a:r>
            <a:r>
              <a:rPr lang="zh-TW" altLang="en-US" sz="4200" dirty="0">
                <a:latin typeface="微軟正黑體" panose="020B0604030504040204" pitchFamily="34" charset="-120"/>
              </a:rPr>
              <a:t>及</a:t>
            </a:r>
            <a:r>
              <a:rPr lang="zh-TW" altLang="en-US" sz="4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個資保護</a:t>
            </a:r>
            <a:endParaRPr lang="en-US" altLang="zh-TW" sz="4200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marL="0" lvl="1" indent="0">
              <a:buNone/>
            </a:pPr>
            <a:r>
              <a:rPr lang="zh-TW" altLang="en-US" sz="4200" b="1" dirty="0">
                <a:latin typeface="微軟正黑體" panose="020B0604030504040204" pitchFamily="34" charset="-120"/>
              </a:rPr>
              <a:t>   </a:t>
            </a:r>
            <a:r>
              <a:rPr lang="en-US" altLang="zh-TW" sz="4200" b="1" dirty="0">
                <a:latin typeface="微軟正黑體" panose="020B0604030504040204" pitchFamily="34" charset="-120"/>
              </a:rPr>
              <a:t>	</a:t>
            </a:r>
            <a:r>
              <a:rPr lang="zh-TW" altLang="en-US" sz="4200" dirty="0">
                <a:latin typeface="微軟正黑體" panose="020B0604030504040204" pitchFamily="34" charset="-120"/>
              </a:rPr>
              <a:t>包含</a:t>
            </a:r>
            <a:r>
              <a:rPr lang="zh-TW" altLang="en-US" sz="4200" b="1" dirty="0">
                <a:latin typeface="微軟正黑體" panose="020B0604030504040204" pitchFamily="34" charset="-120"/>
              </a:rPr>
              <a:t>技術</a:t>
            </a:r>
            <a:r>
              <a:rPr lang="zh-TW" altLang="en-US" sz="4200" dirty="0">
                <a:latin typeface="微軟正黑體" panose="020B0604030504040204" pitchFamily="34" charset="-120"/>
              </a:rPr>
              <a:t>與</a:t>
            </a:r>
            <a:r>
              <a:rPr lang="zh-TW" altLang="en-US" sz="4200" b="1" dirty="0">
                <a:latin typeface="微軟正黑體" panose="020B0604030504040204" pitchFamily="34" charset="-120"/>
              </a:rPr>
              <a:t>專業</a:t>
            </a:r>
            <a:endParaRPr lang="en-US" altLang="zh-TW" sz="4200" b="1" dirty="0">
              <a:latin typeface="微軟正黑體" panose="020B0604030504040204" pitchFamily="34" charset="-120"/>
            </a:endParaRPr>
          </a:p>
          <a:p>
            <a:pPr marL="0" lvl="1" indent="0">
              <a:buNone/>
            </a:pPr>
            <a:r>
              <a:rPr lang="en-US" altLang="zh-TW" sz="4200" b="1" dirty="0">
                <a:latin typeface="微軟正黑體" panose="020B0604030504040204" pitchFamily="34" charset="-120"/>
              </a:rPr>
              <a:t>		</a:t>
            </a:r>
            <a:r>
              <a:rPr lang="zh-TW" altLang="en-US" sz="4200" dirty="0">
                <a:latin typeface="微軟正黑體" panose="020B0604030504040204" pitchFamily="34" charset="-120"/>
              </a:rPr>
              <a:t>更是</a:t>
            </a:r>
            <a:r>
              <a:rPr lang="zh-TW" altLang="en-US" sz="42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一種習慣與文化</a:t>
            </a:r>
            <a:r>
              <a:rPr lang="en-US" altLang="zh-TW" sz="42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!!</a:t>
            </a:r>
            <a:endParaRPr lang="zh-TW" altLang="en-US" sz="4200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endParaRPr lang="en-US" altLang="zh-TW" sz="1600" dirty="0"/>
          </a:p>
          <a:p>
            <a:r>
              <a:rPr lang="zh-TW" altLang="en-US" dirty="0">
                <a:solidFill>
                  <a:srgbClr val="008080"/>
                </a:solidFill>
              </a:rPr>
              <a:t>資安通識教育訓練每人每年至少</a:t>
            </a:r>
            <a:r>
              <a:rPr lang="en-US" altLang="zh-TW" b="1" dirty="0">
                <a:solidFill>
                  <a:srgbClr val="0000FF"/>
                </a:solidFill>
              </a:rPr>
              <a:t>3</a:t>
            </a:r>
            <a:r>
              <a:rPr lang="zh-TW" altLang="en-US" b="1" dirty="0">
                <a:solidFill>
                  <a:srgbClr val="0000FF"/>
                </a:solidFill>
              </a:rPr>
              <a:t>小時</a:t>
            </a:r>
          </a:p>
        </p:txBody>
      </p:sp>
      <p:sp>
        <p:nvSpPr>
          <p:cNvPr id="3" name="動作按鈕: 往後或下一項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B0C68F2-58B5-40F6-8711-8C757E211AFA}"/>
              </a:ext>
            </a:extLst>
          </p:cNvPr>
          <p:cNvSpPr/>
          <p:nvPr/>
        </p:nvSpPr>
        <p:spPr bwMode="auto">
          <a:xfrm>
            <a:off x="7020272" y="5080000"/>
            <a:ext cx="576064" cy="508000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4900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63B4D7-AD5B-4D63-BF22-1E6643A2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勒索病毒就在你我身邊</a:t>
            </a:r>
            <a:r>
              <a:rPr lang="en-US" altLang="zh-TW" dirty="0"/>
              <a:t>!!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578A74-505A-41B8-AA14-9FD29120A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3" y="1651000"/>
            <a:ext cx="3778449" cy="3429000"/>
          </a:xfrm>
        </p:spPr>
        <p:txBody>
          <a:bodyPr/>
          <a:lstStyle/>
          <a:p>
            <a:r>
              <a:rPr lang="zh-TW" altLang="en-US" dirty="0"/>
              <a:t>台北市政府資訊局</a:t>
            </a:r>
            <a:endParaRPr lang="en-US" altLang="zh-TW" dirty="0"/>
          </a:p>
          <a:p>
            <a:r>
              <a:rPr lang="zh-TW" altLang="en-US" sz="2800" dirty="0"/>
              <a:t>今年勒索軟體攻擊事件頻傳。</a:t>
            </a:r>
          </a:p>
          <a:p>
            <a:r>
              <a:rPr lang="zh-TW" altLang="en-US" sz="2800" dirty="0"/>
              <a:t>大家防疫之餘，在資安上也要「超前部署」。</a:t>
            </a:r>
            <a:endParaRPr lang="en-US" altLang="zh-TW" sz="2800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E846D76-74B2-4987-94A0-FA2298BA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4875436-147C-4B4F-90FD-346978361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" y="1348396"/>
            <a:ext cx="5208893" cy="436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7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勒索病毒就在你我身邊</a:t>
            </a:r>
            <a:r>
              <a:rPr lang="en-US" altLang="zh-TW" dirty="0"/>
              <a:t>!!</a:t>
            </a:r>
            <a:r>
              <a:rPr lang="en-US" altLang="zh-TW" sz="2700" dirty="0"/>
              <a:t>(cont.)</a:t>
            </a:r>
            <a:endParaRPr lang="zh-TW" altLang="en-US" sz="27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1835696" y="5178336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https://news.ebc.net.tw/News/Article/105818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52" y="1375312"/>
            <a:ext cx="4914961" cy="388096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A459F1DD-AE8B-48C3-8989-1631FD764AA0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A9C4A31A-9D21-437B-B21E-94C9F4B43612}"/>
              </a:ext>
            </a:extLst>
          </p:cNvPr>
          <p:cNvSpPr/>
          <p:nvPr/>
        </p:nvSpPr>
        <p:spPr bwMode="auto">
          <a:xfrm>
            <a:off x="2123728" y="1333500"/>
            <a:ext cx="3240360" cy="22785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8802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新細明體"/>
        <a:cs typeface=""/>
      </a:majorFont>
      <a:minorFont>
        <a:latin typeface="Arial Narrow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2798</TotalTime>
  <Words>384</Words>
  <Application>Microsoft Office PowerPoint</Application>
  <PresentationFormat>如螢幕大小 (16:10)</PresentationFormat>
  <Paragraphs>79</Paragraphs>
  <Slides>16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微軟正黑體</vt:lpstr>
      <vt:lpstr>Arial</vt:lpstr>
      <vt:lpstr>Arial Narrow</vt:lpstr>
      <vt:lpstr>Times New Roman</vt:lpstr>
      <vt:lpstr>Cactus</vt:lpstr>
      <vt:lpstr>校園資訊安全點線面</vt:lpstr>
      <vt:lpstr>兵馬未動，「網路」先行!!</vt:lpstr>
      <vt:lpstr>兵馬未動，「網路」先行!!(cont.)</vt:lpstr>
      <vt:lpstr>兵馬未動，「網路」先行!!(cont.)</vt:lpstr>
      <vt:lpstr>兵馬未動，「網路」先行!!(cont.)</vt:lpstr>
      <vt:lpstr>資安新時代</vt:lpstr>
      <vt:lpstr>自我安全防護</vt:lpstr>
      <vt:lpstr>勒索病毒就在你我身邊!!</vt:lpstr>
      <vt:lpstr>勒索病毒就在你我身邊!!(cont.)</vt:lpstr>
      <vt:lpstr>勒索病毒就在你我身邊!!(cont.)</vt:lpstr>
      <vt:lpstr>勒索病毒就在你我身邊!!(cont.)</vt:lpstr>
      <vt:lpstr>勒索病毒就在你我身邊!!(cont.)</vt:lpstr>
      <vt:lpstr>校園資通安全</vt:lpstr>
      <vt:lpstr>有小心，可安心</vt:lpstr>
      <vt:lpstr>PowerPoint 簡報</vt:lpstr>
      <vt:lpstr>PowerPoint 簡報</vt:lpstr>
    </vt:vector>
  </TitlesOfParts>
  <Company>IASTED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校園資訊安全點線面</dc:title>
  <dc:creator>admin</dc:creator>
  <cp:lastModifiedBy>admin</cp:lastModifiedBy>
  <cp:revision>302</cp:revision>
  <cp:lastPrinted>2017-01-13T03:45:01Z</cp:lastPrinted>
  <dcterms:created xsi:type="dcterms:W3CDTF">2001-12-11T23:34:17Z</dcterms:created>
  <dcterms:modified xsi:type="dcterms:W3CDTF">2022-09-07T21:53:41Z</dcterms:modified>
</cp:coreProperties>
</file>