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56" r:id="rId2"/>
    <p:sldId id="668" r:id="rId3"/>
    <p:sldId id="669" r:id="rId4"/>
    <p:sldId id="667" r:id="rId5"/>
    <p:sldId id="670" r:id="rId6"/>
    <p:sldId id="665" r:id="rId7"/>
    <p:sldId id="431" r:id="rId8"/>
    <p:sldId id="671" r:id="rId9"/>
    <p:sldId id="662" r:id="rId10"/>
    <p:sldId id="408" r:id="rId11"/>
    <p:sldId id="426" r:id="rId12"/>
    <p:sldId id="421" r:id="rId13"/>
    <p:sldId id="666" r:id="rId14"/>
    <p:sldId id="672" r:id="rId15"/>
    <p:sldId id="321" r:id="rId16"/>
  </p:sldIdLst>
  <p:sldSz cx="9144000" cy="5715000" type="screen16x10"/>
  <p:notesSz cx="5256213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80"/>
    <a:srgbClr val="009900"/>
    <a:srgbClr val="00CC00"/>
    <a:srgbClr val="33CC33"/>
    <a:srgbClr val="FF5050"/>
    <a:srgbClr val="FF6600"/>
    <a:srgbClr val="00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742" autoAdjust="0"/>
  </p:normalViewPr>
  <p:slideViewPr>
    <p:cSldViewPr>
      <p:cViewPr varScale="1">
        <p:scale>
          <a:sx n="95" d="100"/>
          <a:sy n="95" d="100"/>
        </p:scale>
        <p:origin x="1090" y="5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8364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78364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990117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646113"/>
            <a:ext cx="5173662" cy="3233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008" y="4139266"/>
            <a:ext cx="3892795" cy="38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90117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97555" indent="-229829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919315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287041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654767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022493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390219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57945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25671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000">
                <a:latin typeface="Arial" panose="020B0604020202020204" pitchFamily="34" charset="0"/>
                <a:ea typeface="微軟正黑體" panose="020B0604030504040204" pitchFamily="34" charset="-120"/>
              </a:rPr>
              <a:pPr eaLnBrk="1" hangingPunct="1"/>
              <a:t>1</a:t>
            </a:fld>
            <a:endParaRPr lang="en-US" altLang="zh-TW" sz="10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646113"/>
            <a:ext cx="5173662" cy="32337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可能</a:t>
            </a:r>
            <a:r>
              <a:rPr lang="en-US" altLang="zh-TW" dirty="0"/>
              <a:t>2022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月就被人發現未加密資料庫資訊，</a:t>
            </a:r>
            <a:r>
              <a:rPr lang="en-US" altLang="zh-TW" dirty="0"/>
              <a:t>2023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28</a:t>
            </a:r>
            <a:r>
              <a:rPr lang="zh-TW" altLang="en-US" dirty="0"/>
              <a:t>日數發部主動介入才處理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546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https://www.bnext.com.tw/article/48008/strava-leaks-military-spot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9128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871A66-FBDD-4DB4-8261-0CCDEF9B9CEC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04C0-5FDD-43CB-A8A5-7F0E4CE5727A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B246-7A9B-444B-9E43-E4E1DBED43E9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0A97-ADDE-4776-A0EA-5BBFCC5D77B9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38FA-6A99-4CAB-819F-9F982C13AA00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3D77-4C64-40A2-B0C7-201E102C2F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4BCA-C2E6-4DFF-980F-42E4CBE45220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D4BF7-E119-4FBA-8A75-C95CA113C53E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CE1E1-157B-43E7-AE05-90D04592D098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4481-9880-4528-9AD8-B1531EF33688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D4EE-05D0-4E7D-AD87-3DE6D4EE697B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47607-5CCD-4EB8-8311-35ADCAFFA3CA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AA0B-B8C0-4B42-B5C8-A946EAFCB049}" type="datetime1">
              <a:rPr lang="zh-TW" altLang="en-US" smtClean="0"/>
              <a:t>2023/2/15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A35060-DD20-4753-8BB0-07734F2D56A4}" type="datetime1">
              <a:rPr lang="zh-TW" altLang="en-US" smtClean="0"/>
              <a:t>2023/2/15</a:t>
            </a:fld>
            <a:endParaRPr lang="en-US" altLang="zh-TW" dirty="0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78000"/>
            <a:ext cx="7772400" cy="1333500"/>
          </a:xfrm>
        </p:spPr>
        <p:txBody>
          <a:bodyPr/>
          <a:lstStyle/>
          <a:p>
            <a:pPr algn="ctr" eaLnBrk="1" hangingPunct="1"/>
            <a:r>
              <a:rPr lang="zh-TW" altLang="en-US" sz="4800" dirty="0">
                <a:latin typeface="微軟正黑體" panose="020B0604030504040204" pitchFamily="34" charset="-120"/>
                <a:cs typeface="Arial" charset="0"/>
              </a:rPr>
              <a:t>校園資訊安全</a:t>
            </a:r>
            <a:endParaRPr lang="en-US" altLang="zh-TW" sz="4800" b="1" dirty="0">
              <a:latin typeface="微軟正黑體" panose="020B0604030504040204" pitchFamily="34" charset="-12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7540"/>
            <a:ext cx="6840760" cy="2304256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Speaker: </a:t>
            </a:r>
            <a:r>
              <a:rPr lang="zh-TW" altLang="en-US" dirty="0">
                <a:latin typeface="微軟正黑體" panose="020B0604030504040204" pitchFamily="34" charset="-120"/>
                <a:cs typeface="Arial" panose="020B0604020202020204" pitchFamily="34" charset="0"/>
              </a:rPr>
              <a:t>圖資處 麥毅廷</a:t>
            </a:r>
          </a:p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Date: 2023/02/15</a:t>
            </a:r>
          </a:p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Contact Info.: wkb@ntus.edu.tw</a:t>
            </a:r>
            <a:endParaRPr lang="zh-TW" altLang="en-US" dirty="0"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自我安全防護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zh-TW" altLang="en-US" sz="4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資訊安全</a:t>
            </a:r>
            <a:r>
              <a:rPr lang="zh-TW" altLang="en-US" sz="4200" dirty="0">
                <a:latin typeface="微軟正黑體" panose="020B0604030504040204" pitchFamily="34" charset="-120"/>
              </a:rPr>
              <a:t>及</a:t>
            </a:r>
            <a:r>
              <a:rPr lang="zh-TW" altLang="en-US" sz="4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個資保護</a:t>
            </a:r>
            <a:endParaRPr lang="en-US" altLang="zh-TW" sz="42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zh-TW" altLang="en-US" sz="4200" b="1" dirty="0">
                <a:latin typeface="微軟正黑體" panose="020B0604030504040204" pitchFamily="34" charset="-120"/>
              </a:rPr>
              <a:t>   </a:t>
            </a:r>
            <a:r>
              <a:rPr lang="en-US" altLang="zh-TW" sz="4200" b="1" dirty="0">
                <a:latin typeface="微軟正黑體" panose="020B0604030504040204" pitchFamily="34" charset="-120"/>
              </a:rPr>
              <a:t>	</a:t>
            </a:r>
            <a:r>
              <a:rPr lang="zh-TW" altLang="en-US" sz="4200" dirty="0">
                <a:latin typeface="微軟正黑體" panose="020B0604030504040204" pitchFamily="34" charset="-120"/>
              </a:rPr>
              <a:t>包含</a:t>
            </a:r>
            <a:r>
              <a:rPr lang="zh-TW" altLang="en-US" sz="4200" b="1" dirty="0">
                <a:latin typeface="微軟正黑體" panose="020B0604030504040204" pitchFamily="34" charset="-120"/>
              </a:rPr>
              <a:t>技術</a:t>
            </a:r>
            <a:r>
              <a:rPr lang="zh-TW" altLang="en-US" sz="4200" dirty="0">
                <a:latin typeface="微軟正黑體" panose="020B0604030504040204" pitchFamily="34" charset="-120"/>
              </a:rPr>
              <a:t>與</a:t>
            </a:r>
            <a:r>
              <a:rPr lang="zh-TW" altLang="en-US" sz="4200" b="1" dirty="0">
                <a:latin typeface="微軟正黑體" panose="020B0604030504040204" pitchFamily="34" charset="-120"/>
              </a:rPr>
              <a:t>專業</a:t>
            </a:r>
            <a:endParaRPr lang="en-US" altLang="zh-TW" sz="4200" b="1" dirty="0">
              <a:latin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en-US" altLang="zh-TW" sz="4200" b="1" dirty="0">
                <a:latin typeface="微軟正黑體" panose="020B0604030504040204" pitchFamily="34" charset="-120"/>
              </a:rPr>
              <a:t>		</a:t>
            </a:r>
            <a:r>
              <a:rPr lang="zh-TW" altLang="en-US" sz="4200" dirty="0">
                <a:latin typeface="微軟正黑體" panose="020B0604030504040204" pitchFamily="34" charset="-120"/>
              </a:rPr>
              <a:t>更是</a:t>
            </a:r>
            <a:r>
              <a:rPr lang="zh-TW" altLang="en-US" sz="4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一種習慣與文化</a:t>
            </a:r>
            <a:r>
              <a:rPr lang="en-US" altLang="zh-TW" sz="4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!!</a:t>
            </a:r>
            <a:endParaRPr lang="zh-TW" altLang="en-US" sz="4200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endParaRPr lang="en-US" altLang="zh-TW" sz="1600" dirty="0"/>
          </a:p>
          <a:p>
            <a:r>
              <a:rPr lang="zh-TW" altLang="en-US" dirty="0">
                <a:solidFill>
                  <a:srgbClr val="008080"/>
                </a:solidFill>
              </a:rPr>
              <a:t>資安</a:t>
            </a:r>
            <a:r>
              <a:rPr lang="en-US" altLang="zh-TW" dirty="0">
                <a:solidFill>
                  <a:srgbClr val="008080"/>
                </a:solidFill>
              </a:rPr>
              <a:t>/</a:t>
            </a:r>
            <a:r>
              <a:rPr lang="zh-TW" altLang="en-US" dirty="0">
                <a:solidFill>
                  <a:srgbClr val="008080"/>
                </a:solidFill>
              </a:rPr>
              <a:t>個資通識教育訓練每人每年至少    </a:t>
            </a:r>
            <a:r>
              <a:rPr lang="en-US" altLang="zh-TW" sz="3600" b="1" dirty="0">
                <a:solidFill>
                  <a:srgbClr val="0000FF"/>
                </a:solidFill>
              </a:rPr>
              <a:t>3</a:t>
            </a:r>
            <a:r>
              <a:rPr lang="zh-TW" altLang="en-US" sz="3600" b="1" dirty="0">
                <a:solidFill>
                  <a:srgbClr val="0000FF"/>
                </a:solidFill>
              </a:rPr>
              <a:t>小時</a:t>
            </a:r>
          </a:p>
        </p:txBody>
      </p:sp>
      <p:sp>
        <p:nvSpPr>
          <p:cNvPr id="3" name="動作按鈕: 往後或下一項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B0C68F2-58B5-40F6-8711-8C757E211AFA}"/>
              </a:ext>
            </a:extLst>
          </p:cNvPr>
          <p:cNvSpPr/>
          <p:nvPr/>
        </p:nvSpPr>
        <p:spPr bwMode="auto">
          <a:xfrm>
            <a:off x="7020272" y="5080000"/>
            <a:ext cx="576064" cy="508000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9277197-B131-4DC0-8E5F-188F914A175A}"/>
              </a:ext>
            </a:extLst>
          </p:cNvPr>
          <p:cNvSpPr/>
          <p:nvPr/>
        </p:nvSpPr>
        <p:spPr bwMode="auto">
          <a:xfrm>
            <a:off x="899592" y="4729708"/>
            <a:ext cx="1584176" cy="604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490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9E7E2EC-7E9B-4E98-9292-0D102C80A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50" y="1362002"/>
            <a:ext cx="1793890" cy="179389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8D649E5-2D63-42B0-A877-E2926C14A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94" y="2925458"/>
            <a:ext cx="2955806" cy="27895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1D7A23F-A049-40CD-B5FF-F5CFFCE7C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" y="1405841"/>
            <a:ext cx="1690172" cy="169017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787B58-E70E-4109-8B65-72DA6A45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校園資通安全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41C0F9-1C57-4475-B72C-5C185FDE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651000"/>
            <a:ext cx="7270576" cy="3429000"/>
          </a:xfrm>
        </p:spPr>
        <p:txBody>
          <a:bodyPr/>
          <a:lstStyle/>
          <a:p>
            <a:r>
              <a:rPr lang="zh-TW" altLang="en-US" sz="3600" dirty="0"/>
              <a:t>中國大陸廠牌</a:t>
            </a:r>
            <a:endParaRPr lang="en-US" altLang="zh-TW" sz="3600" dirty="0"/>
          </a:p>
          <a:p>
            <a:r>
              <a:rPr lang="zh-TW" altLang="en-US" sz="3600" dirty="0"/>
              <a:t>資通訊設備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b="1" dirty="0"/>
              <a:t>標案加限制</a:t>
            </a:r>
            <a:endParaRPr lang="en-US" altLang="zh-TW" sz="3600" b="1" dirty="0"/>
          </a:p>
          <a:p>
            <a:r>
              <a:rPr lang="zh-TW" altLang="en-US" sz="3600" b="1" dirty="0">
                <a:solidFill>
                  <a:srgbClr val="0000FF"/>
                </a:solidFill>
              </a:rPr>
              <a:t>採購先</a:t>
            </a:r>
            <a:r>
              <a:rPr lang="en-US" altLang="zh-TW" sz="3600" b="1" dirty="0">
                <a:solidFill>
                  <a:srgbClr val="0000FF"/>
                </a:solidFill>
              </a:rPr>
              <a:t>Google</a:t>
            </a:r>
            <a:endParaRPr lang="zh-TW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657A98-809B-4910-9FF7-5A9F8919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3EC95BB-7B42-488B-96D9-F30D753EC5A4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01A239-1666-4CDE-9D90-BD48B971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有小心，可安心</a:t>
            </a: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4D4FA5D1-CDFD-43B2-B2E0-ED9EB32577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6" y="1417340"/>
            <a:ext cx="3332408" cy="3429000"/>
          </a:xfrm>
        </p:spPr>
      </p:pic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6D924CB1-3BC3-4D19-AA30-5F455058E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17340"/>
            <a:ext cx="3429000" cy="34290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12976F-C352-49BE-B809-278F1D2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37CBFB4-19C9-44C9-8039-D8BBE205C1BE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5EB75EB-BB89-4112-8C29-D3C2937208EC}"/>
              </a:ext>
            </a:extLst>
          </p:cNvPr>
          <p:cNvSpPr txBox="1"/>
          <p:nvPr/>
        </p:nvSpPr>
        <p:spPr>
          <a:xfrm>
            <a:off x="2251911" y="4976167"/>
            <a:ext cx="4640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個資研習請務必撥空參加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9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95AB93A-76D6-4A14-B589-E74570D3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92F97-81E0-4E9D-BD44-95F7C832128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002B755-B00A-4B06-874A-17B7131D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" y="575909"/>
            <a:ext cx="9136160" cy="5139091"/>
          </a:xfrm>
          <a:prstGeom prst="rect">
            <a:avLst/>
          </a:prstGeom>
        </p:spPr>
      </p:pic>
      <p:sp>
        <p:nvSpPr>
          <p:cNvPr id="8" name="箭號: 向左 7">
            <a:extLst>
              <a:ext uri="{FF2B5EF4-FFF2-40B4-BE49-F238E27FC236}">
                <a16:creationId xmlns:a16="http://schemas.microsoft.com/office/drawing/2014/main" id="{8AE014B3-4152-4846-9A70-BABF6D9EF463}"/>
              </a:ext>
            </a:extLst>
          </p:cNvPr>
          <p:cNvSpPr/>
          <p:nvPr/>
        </p:nvSpPr>
        <p:spPr bwMode="auto">
          <a:xfrm rot="19268232">
            <a:off x="4030094" y="1890219"/>
            <a:ext cx="4519293" cy="2880320"/>
          </a:xfrm>
          <a:prstGeom prst="leftArrow">
            <a:avLst>
              <a:gd name="adj1" fmla="val 21250"/>
              <a:gd name="adj2" fmla="val 5000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1CFDEE-D5F2-42DD-8FC9-5DB54E6F11D3}"/>
              </a:ext>
            </a:extLst>
          </p:cNvPr>
          <p:cNvSpPr txBox="1"/>
          <p:nvPr/>
        </p:nvSpPr>
        <p:spPr>
          <a:xfrm>
            <a:off x="3155722" y="1462734"/>
            <a:ext cx="35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E3C8C9-42D4-4CD1-BE0D-D58E970C3742}"/>
              </a:ext>
            </a:extLst>
          </p:cNvPr>
          <p:cNvSpPr txBox="1"/>
          <p:nvPr/>
        </p:nvSpPr>
        <p:spPr>
          <a:xfrm>
            <a:off x="3133090" y="1526903"/>
            <a:ext cx="48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24737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2C982FE-94B2-42A0-9C3D-9AFED7E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圖書館志工服務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BBA3D2-4E4D-40B9-BFD1-602B59641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隱性服務</a:t>
            </a:r>
            <a:endParaRPr lang="en-US" altLang="zh-TW" sz="3600" dirty="0"/>
          </a:p>
          <a:p>
            <a:pPr lvl="1"/>
            <a:r>
              <a:rPr lang="zh-TW" altLang="en-US" dirty="0"/>
              <a:t>書籍整理</a:t>
            </a:r>
            <a:endParaRPr lang="en-US" altLang="zh-TW" dirty="0"/>
          </a:p>
          <a:p>
            <a:pPr lvl="1"/>
            <a:r>
              <a:rPr lang="zh-TW" altLang="en-US" dirty="0"/>
              <a:t>櫃台服務</a:t>
            </a:r>
            <a:endParaRPr lang="en-US" altLang="zh-TW" dirty="0"/>
          </a:p>
          <a:p>
            <a:pPr lvl="1"/>
            <a:r>
              <a:rPr lang="zh-TW" altLang="en-US" dirty="0"/>
              <a:t>環境維護協助</a:t>
            </a:r>
            <a:endParaRPr lang="en-US" altLang="zh-TW" dirty="0"/>
          </a:p>
          <a:p>
            <a:r>
              <a:rPr lang="zh-TW" altLang="en-US" sz="3600" b="1" dirty="0">
                <a:solidFill>
                  <a:srgbClr val="0000FF"/>
                </a:solidFill>
              </a:rPr>
              <a:t>顯性服務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志工英文交流互動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DE91CA2-97A6-4EF6-93EF-5B7BE370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7C90D-23A1-438A-BDC9-B3D609697E1C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44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 dirty="0">
              <a:ea typeface="微軟正黑體" panose="020B0604030504040204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375" y="4310693"/>
            <a:ext cx="5365750" cy="14775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kumimoji="0" lang="en-US" altLang="zh-TW" sz="3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wkb@ntus.edu.tw, wkb@wkb.idv.tw</a:t>
            </a:r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K</a:t>
            </a:r>
            <a:r>
              <a:rPr kumimoji="0" lang="en-US" altLang="zh-CN" sz="7333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1485955"/>
            <a:ext cx="2304256" cy="73015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4053508"/>
            <a:ext cx="1665275" cy="16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A8E19730-5CB2-48B2-B007-10DBBD97B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803851"/>
            <a:ext cx="4314825" cy="1905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DF7ECC-E3AD-4CA8-AA87-6517AD64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政府的決心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C66996-BF11-4983-AEA0-CDB6566D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國家資通安全研究院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總統再次呼籲「</a:t>
            </a:r>
            <a:r>
              <a:rPr lang="zh-TW" altLang="en-US" b="1" dirty="0">
                <a:solidFill>
                  <a:srgbClr val="0000FF"/>
                </a:solidFill>
              </a:rPr>
              <a:t>資安就是國安</a:t>
            </a:r>
            <a:r>
              <a:rPr lang="zh-TW" altLang="en-US" dirty="0"/>
              <a:t>」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FC92955-1C17-4879-8675-71CDBE8B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12F7940-6B3F-4C49-A462-356FCDF1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3" y="2353444"/>
            <a:ext cx="3724164" cy="72008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8E4445F-0645-45D2-947C-C1DF86DDB0AB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D74B51B6-B3A7-47BB-AAC3-12F9F54FB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09" y="1361507"/>
            <a:ext cx="2654335" cy="101838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BEC1DB0-BC43-484E-9162-C23F7ACD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個資保護與資訊安全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37DC80-6921-4C06-B63E-EE79FC92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171553-D712-40D8-B007-BE413C5B7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9214"/>
            <a:ext cx="4474457" cy="25168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91283F1-5590-42C6-B2B8-E25754A9990A}"/>
              </a:ext>
            </a:extLst>
          </p:cNvPr>
          <p:cNvSpPr/>
          <p:nvPr/>
        </p:nvSpPr>
        <p:spPr bwMode="auto">
          <a:xfrm>
            <a:off x="2267744" y="3469858"/>
            <a:ext cx="576064" cy="25173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E24FD6D-59A9-408A-A20C-D5954DA8F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28" y="2313644"/>
            <a:ext cx="5284932" cy="297277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792AAA7-00DC-4A7A-BF1C-CA73B9BFC5DF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68BAA35-7523-4008-8961-B3AB55FB0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4" y="1365584"/>
            <a:ext cx="7680164" cy="43200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9B755F-964E-4B7C-A2AE-61903947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防疫與資安都很重要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68B467-AA0C-4BA9-B4DB-12021406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A2D3917-EA05-486E-83EF-FF7BB8B76744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0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1112159-27D8-46FC-80D9-F22D045A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5066"/>
            <a:ext cx="7344816" cy="41314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F8511CE-3320-496A-A9DC-7FCF7624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ATM</a:t>
            </a:r>
            <a:r>
              <a:rPr lang="zh-TW" altLang="en-US" dirty="0"/>
              <a:t>只能將錢</a:t>
            </a:r>
            <a:r>
              <a:rPr lang="zh-TW" altLang="en-US" dirty="0">
                <a:solidFill>
                  <a:srgbClr val="FF0000"/>
                </a:solidFill>
              </a:rPr>
              <a:t>轉出</a:t>
            </a:r>
            <a:r>
              <a:rPr lang="zh-TW" altLang="en-US" dirty="0"/>
              <a:t>無法</a:t>
            </a:r>
            <a:r>
              <a:rPr lang="zh-TW" altLang="en-US" dirty="0">
                <a:solidFill>
                  <a:srgbClr val="0000FF"/>
                </a:solidFill>
              </a:rPr>
              <a:t>轉入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937CC-D546-4DA3-B670-905451A5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B88D918-9B72-450E-8B60-402B21A3DD8D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10160-A3ED-4465-B491-781CBDC3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簡訊</a:t>
            </a:r>
            <a:r>
              <a:rPr lang="zh-TW" altLang="en-US" dirty="0">
                <a:solidFill>
                  <a:srgbClr val="0000FF"/>
                </a:solidFill>
              </a:rPr>
              <a:t>真</a:t>
            </a:r>
            <a:r>
              <a:rPr lang="zh-TW" altLang="en-US" dirty="0"/>
              <a:t>與</a:t>
            </a:r>
            <a:r>
              <a:rPr lang="zh-TW" altLang="en-US" dirty="0">
                <a:solidFill>
                  <a:srgbClr val="FF0000"/>
                </a:solidFill>
              </a:rPr>
              <a:t>假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13375465-BCE3-4013-B88C-B5C7769CDD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637916F5-AF96-448F-993E-BB9CF6057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4488" y="1651000"/>
            <a:ext cx="3810000" cy="3429000"/>
          </a:xfrm>
        </p:spPr>
        <p:txBody>
          <a:bodyPr/>
          <a:lstStyle/>
          <a:p>
            <a:r>
              <a:rPr lang="zh-TW" altLang="en-US" dirty="0"/>
              <a:t>網址判別法，政府單位通常是</a:t>
            </a:r>
            <a:r>
              <a:rPr lang="en-US" altLang="zh-TW" dirty="0"/>
              <a:t>gov.tw</a:t>
            </a:r>
            <a:r>
              <a:rPr lang="zh-TW" altLang="en-US" dirty="0"/>
              <a:t>結尾</a:t>
            </a:r>
            <a:r>
              <a:rPr lang="en-US" altLang="zh-TW" dirty="0"/>
              <a:t>!!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零信任</a:t>
            </a:r>
            <a:r>
              <a:rPr lang="en-US" altLang="zh-TW" b="1" dirty="0">
                <a:solidFill>
                  <a:srgbClr val="0000FF"/>
                </a:solidFill>
              </a:rPr>
              <a:t>!</a:t>
            </a:r>
          </a:p>
          <a:p>
            <a:r>
              <a:rPr lang="zh-TW" altLang="en-US" sz="3000" b="1" dirty="0">
                <a:solidFill>
                  <a:srgbClr val="0000FF"/>
                </a:solidFill>
              </a:rPr>
              <a:t>零信任</a:t>
            </a:r>
            <a:r>
              <a:rPr lang="en-US" altLang="zh-TW" sz="3000" b="1" dirty="0">
                <a:solidFill>
                  <a:srgbClr val="0000FF"/>
                </a:solidFill>
              </a:rPr>
              <a:t>!!</a:t>
            </a:r>
          </a:p>
          <a:p>
            <a:r>
              <a:rPr lang="zh-TW" altLang="en-US" sz="3200" b="1" dirty="0">
                <a:solidFill>
                  <a:srgbClr val="0000FF"/>
                </a:solidFill>
              </a:rPr>
              <a:t>零信任</a:t>
            </a:r>
            <a:r>
              <a:rPr lang="en-US" altLang="zh-TW" sz="3200" b="1" dirty="0">
                <a:solidFill>
                  <a:srgbClr val="0000FF"/>
                </a:solidFill>
              </a:rPr>
              <a:t>!!!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556C0-3D8D-4CB6-864B-65502961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6E5B0C3-2CB1-44FF-8A2E-8217EAA950B5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7DCC972-B2B0-4786-AFFD-D205CC35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340"/>
            <a:ext cx="5073946" cy="3576849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AD283641-1F1C-4666-A0A4-25776719D06B}"/>
              </a:ext>
            </a:extLst>
          </p:cNvPr>
          <p:cNvSpPr txBox="1"/>
          <p:nvPr/>
        </p:nvSpPr>
        <p:spPr>
          <a:xfrm>
            <a:off x="88876" y="4991839"/>
            <a:ext cx="887561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https://www.businesstoday.com.tw/article/category/183027/post/202301050026/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ECFDCB3-6AAC-45ED-A295-6F072BEF759B}"/>
              </a:ext>
            </a:extLst>
          </p:cNvPr>
          <p:cNvSpPr/>
          <p:nvPr/>
        </p:nvSpPr>
        <p:spPr bwMode="auto">
          <a:xfrm rot="351264">
            <a:off x="472751" y="4070926"/>
            <a:ext cx="3793385" cy="47010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248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C0A576-C9B0-47EA-BB85-F5FD9D3B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資安新時代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356DB8-2738-4B34-AB2C-F8F40C17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D3EDA60-3400-48A8-A2DB-17FBD69CB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59567"/>
            <a:ext cx="6552728" cy="436575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86BD58E-8B22-4521-A39D-329F85EA588F}"/>
              </a:ext>
            </a:extLst>
          </p:cNvPr>
          <p:cNvSpPr txBox="1"/>
          <p:nvPr/>
        </p:nvSpPr>
        <p:spPr>
          <a:xfrm>
            <a:off x="107504" y="486696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動作按鈕: 往前或上一項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6C70380-FE17-4861-A331-1E3C57FC20A6}"/>
              </a:ext>
            </a:extLst>
          </p:cNvPr>
          <p:cNvSpPr/>
          <p:nvPr/>
        </p:nvSpPr>
        <p:spPr bwMode="auto">
          <a:xfrm>
            <a:off x="8388424" y="4729708"/>
            <a:ext cx="432048" cy="339970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858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7F729E-04A6-40BA-8FF7-1AA0BF96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勒索病毒就在你我身邊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C650E3-3AF5-48FD-BC89-AFF3A951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4A5B775-4C05-4E7F-A853-66DB59679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28" y="1183314"/>
            <a:ext cx="6042248" cy="4531686"/>
          </a:xfrm>
          <a:prstGeom prst="rect">
            <a:avLst/>
          </a:prstGeom>
        </p:spPr>
      </p:pic>
      <p:sp>
        <p:nvSpPr>
          <p:cNvPr id="7" name="星形: 五角 6">
            <a:extLst>
              <a:ext uri="{FF2B5EF4-FFF2-40B4-BE49-F238E27FC236}">
                <a16:creationId xmlns:a16="http://schemas.microsoft.com/office/drawing/2014/main" id="{BBA5306B-9DBF-4023-ADFC-19A6EC0EAC21}"/>
              </a:ext>
            </a:extLst>
          </p:cNvPr>
          <p:cNvSpPr/>
          <p:nvPr/>
        </p:nvSpPr>
        <p:spPr bwMode="auto">
          <a:xfrm>
            <a:off x="1763688" y="4657700"/>
            <a:ext cx="288032" cy="216024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9B0BF411-52FB-4579-B695-49B68199BC82}"/>
              </a:ext>
            </a:extLst>
          </p:cNvPr>
          <p:cNvSpPr/>
          <p:nvPr/>
        </p:nvSpPr>
        <p:spPr bwMode="auto">
          <a:xfrm>
            <a:off x="1763688" y="4945732"/>
            <a:ext cx="288032" cy="216024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FC98E1E3-00D2-4AB4-B37D-FF202D44011C}"/>
              </a:ext>
            </a:extLst>
          </p:cNvPr>
          <p:cNvSpPr/>
          <p:nvPr/>
        </p:nvSpPr>
        <p:spPr bwMode="auto">
          <a:xfrm>
            <a:off x="1763688" y="5233764"/>
            <a:ext cx="288032" cy="216024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36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勒索病毒就在你我身邊</a:t>
            </a:r>
            <a:r>
              <a:rPr lang="en-US" altLang="zh-TW" dirty="0"/>
              <a:t>!!</a:t>
            </a:r>
            <a:r>
              <a:rPr lang="en-US" altLang="zh-TW" sz="2700" dirty="0"/>
              <a:t>(cont.)</a:t>
            </a:r>
            <a:endParaRPr lang="zh-TW" altLang="en-US" sz="27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ABC9DC-B0CF-4A8F-99C8-2C02F20D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Mail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簡訊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社交軟體訊息</a:t>
            </a:r>
            <a:r>
              <a:rPr lang="zh-TW" altLang="en-US" dirty="0"/>
              <a:t>要小心</a:t>
            </a:r>
            <a:r>
              <a:rPr lang="en-US" altLang="zh-TW" dirty="0"/>
              <a:t>!!</a:t>
            </a:r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網址</a:t>
            </a:r>
            <a:r>
              <a:rPr lang="zh-TW" altLang="en-US" dirty="0"/>
              <a:t>點選前請務必再三確認</a:t>
            </a:r>
            <a:r>
              <a:rPr lang="en-US" altLang="zh-TW" dirty="0"/>
              <a:t>!!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備份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en-US" sz="3600" b="1" dirty="0">
                <a:solidFill>
                  <a:srgbClr val="0000FF"/>
                </a:solidFill>
              </a:rPr>
              <a:t>備份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zh-TW" altLang="en-US" sz="4000" b="1" dirty="0">
                <a:solidFill>
                  <a:srgbClr val="0000FF"/>
                </a:solidFill>
              </a:rPr>
              <a:t>備份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107504" y="486696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4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2889</TotalTime>
  <Words>363</Words>
  <Application>Microsoft Office PowerPoint</Application>
  <PresentationFormat>如螢幕大小 (16:10)</PresentationFormat>
  <Paragraphs>81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微軟正黑體</vt:lpstr>
      <vt:lpstr>Arial</vt:lpstr>
      <vt:lpstr>Arial Narrow</vt:lpstr>
      <vt:lpstr>Times New Roman</vt:lpstr>
      <vt:lpstr>Cactus</vt:lpstr>
      <vt:lpstr>校園資訊安全</vt:lpstr>
      <vt:lpstr>政府的決心!!</vt:lpstr>
      <vt:lpstr>個資保護與資訊安全</vt:lpstr>
      <vt:lpstr>防疫與資安都很重要!!</vt:lpstr>
      <vt:lpstr>ATM只能將錢轉出無法轉入!!</vt:lpstr>
      <vt:lpstr>簡訊真與假!!</vt:lpstr>
      <vt:lpstr>資安新時代</vt:lpstr>
      <vt:lpstr>勒索病毒就在你我身邊!!</vt:lpstr>
      <vt:lpstr>勒索病毒就在你我身邊!!(cont.)</vt:lpstr>
      <vt:lpstr>自我安全防護</vt:lpstr>
      <vt:lpstr>校園資通安全</vt:lpstr>
      <vt:lpstr>有小心，可安心</vt:lpstr>
      <vt:lpstr>PowerPoint 簡報</vt:lpstr>
      <vt:lpstr>圖書館志工服務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校園資訊安全</dc:title>
  <dc:creator>admin</dc:creator>
  <cp:lastModifiedBy>wkb@wkb.idv.tw</cp:lastModifiedBy>
  <cp:revision>319</cp:revision>
  <cp:lastPrinted>2017-01-13T03:45:01Z</cp:lastPrinted>
  <dcterms:created xsi:type="dcterms:W3CDTF">2001-12-11T23:34:17Z</dcterms:created>
  <dcterms:modified xsi:type="dcterms:W3CDTF">2023-02-15T01:25:40Z</dcterms:modified>
</cp:coreProperties>
</file>