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672" r:id="rId3"/>
    <p:sldId id="674" r:id="rId4"/>
    <p:sldId id="675" r:id="rId5"/>
    <p:sldId id="676" r:id="rId6"/>
    <p:sldId id="677" r:id="rId7"/>
    <p:sldId id="682" r:id="rId8"/>
    <p:sldId id="679" r:id="rId9"/>
    <p:sldId id="680" r:id="rId10"/>
    <p:sldId id="683" r:id="rId11"/>
    <p:sldId id="681" r:id="rId12"/>
    <p:sldId id="678" r:id="rId13"/>
    <p:sldId id="684" r:id="rId14"/>
    <p:sldId id="686" r:id="rId15"/>
    <p:sldId id="685" r:id="rId16"/>
    <p:sldId id="434" r:id="rId17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00"/>
    <a:srgbClr val="FF5050"/>
    <a:srgbClr val="33CC33"/>
    <a:srgbClr val="FF99CC"/>
    <a:srgbClr val="FFCCFF"/>
    <a:srgbClr val="CCFFCC"/>
    <a:srgbClr val="FF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476" autoAdjust="0"/>
  </p:normalViewPr>
  <p:slideViewPr>
    <p:cSldViewPr>
      <p:cViewPr varScale="1">
        <p:scale>
          <a:sx n="124" d="100"/>
          <a:sy n="124" d="100"/>
        </p:scale>
        <p:origin x="666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>
                <a:latin typeface="Arial" panose="020B0604020202020204" pitchFamily="34" charset="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254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40" y="3145532"/>
            <a:ext cx="2592288" cy="259228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778000"/>
            <a:ext cx="7164288" cy="1333500"/>
          </a:xfrm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latin typeface="微軟正黑體" panose="020B0604030504040204" pitchFamily="34" charset="-120"/>
                <a:cs typeface="Arial" charset="0"/>
              </a:rPr>
              <a:t>校園如何進行遠距教學</a:t>
            </a:r>
            <a:endParaRPr lang="zh-TW" altLang="en-US" sz="4800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145532"/>
            <a:ext cx="7848872" cy="2304256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Location: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臺體大運管系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Speaker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麥毅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Date:2020/04/23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Contact Info.: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wkb@wkb.idv.tw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304800"/>
            <a:ext cx="6800850" cy="5105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728990" y="1849388"/>
            <a:ext cx="6083369" cy="28803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4499992" y="1129308"/>
            <a:ext cx="331236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0" name="直線接點 9"/>
          <p:cNvCxnSpPr/>
          <p:nvPr/>
        </p:nvCxnSpPr>
        <p:spPr bwMode="auto">
          <a:xfrm>
            <a:off x="1259632" y="1417340"/>
            <a:ext cx="50405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2" name="矩形 11"/>
          <p:cNvSpPr/>
          <p:nvPr/>
        </p:nvSpPr>
        <p:spPr bwMode="auto">
          <a:xfrm>
            <a:off x="4770675" y="2425451"/>
            <a:ext cx="1745542" cy="28803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628378" y="2736106"/>
            <a:ext cx="2175870" cy="28803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979712" y="3415180"/>
            <a:ext cx="396044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451429" y="4441553"/>
            <a:ext cx="2376264" cy="28803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53853" y="5276155"/>
            <a:ext cx="6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https://flipedu.parenting.com.tw/article/5772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3087160" y="2140885"/>
            <a:ext cx="2636967" cy="28803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學習注意力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4" y="1405052"/>
            <a:ext cx="5463134" cy="421389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3715"/>
            <a:ext cx="2252169" cy="3401235"/>
          </a:xfrm>
          <a:prstGeom prst="rect">
            <a:avLst/>
          </a:prstGeom>
        </p:spPr>
      </p:pic>
      <p:sp>
        <p:nvSpPr>
          <p:cNvPr id="15" name="手繪多邊形 14"/>
          <p:cNvSpPr/>
          <p:nvPr/>
        </p:nvSpPr>
        <p:spPr bwMode="auto">
          <a:xfrm>
            <a:off x="3575824" y="2408663"/>
            <a:ext cx="3702205" cy="572484"/>
          </a:xfrm>
          <a:custGeom>
            <a:avLst/>
            <a:gdLst>
              <a:gd name="connsiteX0" fmla="*/ 0 w 3702205"/>
              <a:gd name="connsiteY0" fmla="*/ 0 h 572484"/>
              <a:gd name="connsiteX1" fmla="*/ 669074 w 3702205"/>
              <a:gd name="connsiteY1" fmla="*/ 572430 h 572484"/>
              <a:gd name="connsiteX2" fmla="*/ 1115122 w 3702205"/>
              <a:gd name="connsiteY2" fmla="*/ 37171 h 572484"/>
              <a:gd name="connsiteX3" fmla="*/ 1694986 w 3702205"/>
              <a:gd name="connsiteY3" fmla="*/ 468352 h 572484"/>
              <a:gd name="connsiteX4" fmla="*/ 2371493 w 3702205"/>
              <a:gd name="connsiteY4" fmla="*/ 37171 h 572484"/>
              <a:gd name="connsiteX5" fmla="*/ 3062869 w 3702205"/>
              <a:gd name="connsiteY5" fmla="*/ 498088 h 572484"/>
              <a:gd name="connsiteX6" fmla="*/ 3702205 w 3702205"/>
              <a:gd name="connsiteY6" fmla="*/ 59474 h 572484"/>
              <a:gd name="connsiteX7" fmla="*/ 3702205 w 3702205"/>
              <a:gd name="connsiteY7" fmla="*/ 59474 h 57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2205" h="572484">
                <a:moveTo>
                  <a:pt x="0" y="0"/>
                </a:moveTo>
                <a:cubicBezTo>
                  <a:pt x="241610" y="283117"/>
                  <a:pt x="483220" y="566235"/>
                  <a:pt x="669074" y="572430"/>
                </a:cubicBezTo>
                <a:cubicBezTo>
                  <a:pt x="854928" y="578625"/>
                  <a:pt x="944137" y="54517"/>
                  <a:pt x="1115122" y="37171"/>
                </a:cubicBezTo>
                <a:cubicBezTo>
                  <a:pt x="1286107" y="19825"/>
                  <a:pt x="1485591" y="468352"/>
                  <a:pt x="1694986" y="468352"/>
                </a:cubicBezTo>
                <a:cubicBezTo>
                  <a:pt x="1904381" y="468352"/>
                  <a:pt x="2143513" y="32215"/>
                  <a:pt x="2371493" y="37171"/>
                </a:cubicBezTo>
                <a:cubicBezTo>
                  <a:pt x="2599473" y="42127"/>
                  <a:pt x="2841084" y="494371"/>
                  <a:pt x="3062869" y="498088"/>
                </a:cubicBezTo>
                <a:cubicBezTo>
                  <a:pt x="3284654" y="501805"/>
                  <a:pt x="3702205" y="59474"/>
                  <a:pt x="3702205" y="59474"/>
                </a:cubicBezTo>
                <a:lnTo>
                  <a:pt x="3702205" y="59474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向下箭號 2"/>
          <p:cNvSpPr/>
          <p:nvPr/>
        </p:nvSpPr>
        <p:spPr bwMode="auto">
          <a:xfrm rot="10800000">
            <a:off x="8172400" y="2353444"/>
            <a:ext cx="504056" cy="2232248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35412" y="1699456"/>
            <a:ext cx="1152128" cy="43796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Event!!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50705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遠距教學形式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89348"/>
            <a:ext cx="7772400" cy="3429000"/>
          </a:xfrm>
        </p:spPr>
        <p:txBody>
          <a:bodyPr/>
          <a:lstStyle/>
          <a:p>
            <a:r>
              <a:rPr lang="zh-TW" altLang="en-US" sz="3600" dirty="0" smtClean="0"/>
              <a:t>教學三步驟</a:t>
            </a:r>
            <a:endParaRPr lang="en-US" altLang="zh-TW" sz="3600" dirty="0" smtClean="0"/>
          </a:p>
          <a:p>
            <a:pPr lvl="1"/>
            <a:r>
              <a:rPr lang="zh-TW" altLang="en-US" sz="3200" dirty="0"/>
              <a:t>課前預習</a:t>
            </a:r>
            <a:endParaRPr lang="en-US" altLang="zh-TW" sz="3200" dirty="0"/>
          </a:p>
          <a:p>
            <a:pPr lvl="1"/>
            <a:r>
              <a:rPr lang="zh-TW" altLang="en-US" sz="3200" dirty="0"/>
              <a:t>課堂</a:t>
            </a:r>
            <a:r>
              <a:rPr lang="zh-TW" altLang="en-US" sz="3200" dirty="0" smtClean="0"/>
              <a:t>教學與討論</a:t>
            </a:r>
            <a:endParaRPr lang="en-US" altLang="zh-TW" sz="3200" dirty="0"/>
          </a:p>
          <a:p>
            <a:pPr lvl="1"/>
            <a:r>
              <a:rPr lang="zh-TW" altLang="en-US" sz="3200" dirty="0"/>
              <a:t>課後複習</a:t>
            </a:r>
            <a:endParaRPr lang="en-US" altLang="zh-TW" sz="3200" dirty="0"/>
          </a:p>
          <a:p>
            <a:endParaRPr lang="en-US" altLang="zh-TW" sz="2000" b="1" u="sng" dirty="0" smtClean="0">
              <a:solidFill>
                <a:srgbClr val="0000FF"/>
              </a:solidFill>
            </a:endParaRPr>
          </a:p>
          <a:p>
            <a:r>
              <a:rPr lang="zh-TW" altLang="en-US" sz="3600" b="1" u="sng" dirty="0" smtClean="0">
                <a:solidFill>
                  <a:srgbClr val="0000FF"/>
                </a:solidFill>
              </a:rPr>
              <a:t>同步</a:t>
            </a:r>
            <a:r>
              <a:rPr lang="zh-TW" altLang="en-US" sz="3600" dirty="0" smtClean="0"/>
              <a:t>與</a:t>
            </a:r>
            <a:r>
              <a:rPr lang="zh-TW" altLang="en-US" sz="3600" b="1" u="sng" dirty="0">
                <a:solidFill>
                  <a:srgbClr val="FF0000"/>
                </a:solidFill>
              </a:rPr>
              <a:t>非同步</a:t>
            </a:r>
            <a:r>
              <a:rPr lang="zh-TW" altLang="en-US" sz="3600" dirty="0" smtClean="0"/>
              <a:t>遠距教學</a:t>
            </a:r>
            <a:endParaRPr lang="en-US" altLang="zh-TW" sz="3600" dirty="0"/>
          </a:p>
        </p:txBody>
      </p:sp>
      <p:sp>
        <p:nvSpPr>
          <p:cNvPr id="6" name="矩形 5"/>
          <p:cNvSpPr/>
          <p:nvPr/>
        </p:nvSpPr>
        <p:spPr>
          <a:xfrm>
            <a:off x="4486315" y="27134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同步</a:t>
            </a:r>
          </a:p>
        </p:txBody>
      </p:sp>
      <p:sp>
        <p:nvSpPr>
          <p:cNvPr id="7" name="矩形 6"/>
          <p:cNvSpPr/>
          <p:nvPr/>
        </p:nvSpPr>
        <p:spPr>
          <a:xfrm>
            <a:off x="4474670" y="212870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非同步</a:t>
            </a:r>
            <a:endParaRPr lang="zh-TW" altLang="en-US" sz="3200" b="1" u="sng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6940" y="328083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非同步</a:t>
            </a:r>
            <a:endParaRPr lang="zh-TW" altLang="en-US" sz="3200" b="1" u="sng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81918" y="270477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非同步</a:t>
            </a:r>
            <a:endParaRPr lang="zh-TW" altLang="en-US" sz="3200" b="1" u="sng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992" y="140954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需要防疫、不需防弊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25452"/>
            <a:ext cx="2128469" cy="10748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979698"/>
            <a:ext cx="733785" cy="73378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9" y="3308832"/>
            <a:ext cx="733785" cy="7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即時互動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6435"/>
            <a:ext cx="3960440" cy="3945661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3364"/>
            <a:ext cx="2045072" cy="20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E-learning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" y="1705372"/>
            <a:ext cx="4585811" cy="3047712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956248" cy="3429000"/>
          </a:xfrm>
        </p:spPr>
        <p:txBody>
          <a:bodyPr/>
          <a:lstStyle/>
          <a:p>
            <a:r>
              <a:rPr lang="zh-TW" altLang="en-US" sz="3200" dirty="0" smtClean="0"/>
              <a:t>「</a:t>
            </a:r>
            <a:r>
              <a:rPr lang="zh-TW" altLang="en-US" sz="3200" dirty="0"/>
              <a:t>把事做對</a:t>
            </a:r>
            <a:r>
              <a:rPr lang="zh-TW" altLang="en-US" sz="3200" dirty="0" smtClean="0"/>
              <a:t>」   </a:t>
            </a:r>
            <a:r>
              <a:rPr lang="en-US" altLang="zh-TW" sz="3200" dirty="0" smtClean="0"/>
              <a:t>(Do </a:t>
            </a:r>
            <a:r>
              <a:rPr lang="en-US" altLang="zh-TW" sz="3200" dirty="0"/>
              <a:t>the thing </a:t>
            </a:r>
            <a:r>
              <a:rPr lang="en-US" altLang="zh-TW" sz="3200" dirty="0" smtClean="0"/>
              <a:t>right</a:t>
            </a:r>
            <a:r>
              <a:rPr lang="en-US" altLang="zh-TW" sz="3200" dirty="0"/>
              <a:t>)</a:t>
            </a:r>
            <a:endParaRPr lang="en-US" altLang="zh-TW" sz="3200" dirty="0" smtClean="0"/>
          </a:p>
          <a:p>
            <a:endParaRPr lang="en-US" altLang="zh-TW" dirty="0"/>
          </a:p>
          <a:p>
            <a:r>
              <a:rPr lang="zh-TW" altLang="en-US" sz="3200" dirty="0"/>
              <a:t>「做對的事</a:t>
            </a:r>
            <a:r>
              <a:rPr lang="zh-TW" altLang="en-US" sz="3200" dirty="0" smtClean="0"/>
              <a:t>」        </a:t>
            </a:r>
            <a:r>
              <a:rPr lang="en-US" altLang="zh-TW" sz="3200" dirty="0" smtClean="0"/>
              <a:t>(Do </a:t>
            </a:r>
            <a:r>
              <a:rPr lang="en-US" altLang="zh-TW" sz="3200" dirty="0"/>
              <a:t>the right </a:t>
            </a:r>
            <a:r>
              <a:rPr lang="en-US" altLang="zh-TW" sz="3200" dirty="0" smtClean="0"/>
              <a:t>thing)</a:t>
            </a:r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395536" y="50705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善用網路資源，教學多樣化，</a:t>
            </a:r>
            <a:r>
              <a:rPr lang="zh-TW" altLang="en-US" dirty="0">
                <a:solidFill>
                  <a:srgbClr val="0000FF"/>
                </a:solidFill>
              </a:rPr>
              <a:t>遠距教學更有趣</a:t>
            </a:r>
            <a:r>
              <a:rPr lang="en-US" altLang="zh-TW" dirty="0" smtClean="0"/>
              <a:t>!!</a:t>
            </a:r>
          </a:p>
          <a:p>
            <a:endParaRPr lang="en-US" altLang="zh-TW" sz="800" dirty="0"/>
          </a:p>
          <a:p>
            <a:r>
              <a:rPr lang="zh-TW" altLang="en-US" dirty="0" smtClean="0"/>
              <a:t>軟體夠用即可。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專業</a:t>
            </a:r>
            <a:r>
              <a:rPr lang="zh-TW" altLang="en-US" dirty="0"/>
              <a:t>，是不斷</a:t>
            </a:r>
            <a:r>
              <a:rPr lang="zh-TW" altLang="en-US" b="1" dirty="0" smtClean="0">
                <a:solidFill>
                  <a:srgbClr val="0000FF"/>
                </a:solidFill>
              </a:rPr>
              <a:t>重覆練習與累積</a:t>
            </a:r>
            <a:r>
              <a:rPr lang="zh-TW" altLang="en-US" dirty="0"/>
              <a:t>而來</a:t>
            </a:r>
            <a:r>
              <a:rPr lang="en-US" altLang="zh-TW" dirty="0" smtClean="0"/>
              <a:t>!!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777380"/>
            <a:ext cx="41030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wkb@wkb.idv.tw</a:t>
            </a:r>
            <a:endParaRPr kumimoji="0" lang="en-US" altLang="zh-TW" sz="2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K</a:t>
            </a:r>
            <a:r>
              <a:rPr kumimoji="0" lang="en-US" altLang="zh-CN" sz="7333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5" y="1485956"/>
            <a:ext cx="2170559" cy="68779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4042116"/>
            <a:ext cx="1695703" cy="16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" y="1363694"/>
            <a:ext cx="4351216" cy="43512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遠距教學需要什麼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417340"/>
            <a:ext cx="3810000" cy="3429000"/>
          </a:xfrm>
        </p:spPr>
        <p:txBody>
          <a:bodyPr/>
          <a:lstStyle/>
          <a:p>
            <a:r>
              <a:rPr lang="zh-TW" altLang="en-US" sz="3600" dirty="0"/>
              <a:t>資訊設備</a:t>
            </a:r>
          </a:p>
          <a:p>
            <a:r>
              <a:rPr lang="zh-TW" altLang="en-US" sz="3600" dirty="0"/>
              <a:t>網站平台</a:t>
            </a:r>
          </a:p>
          <a:p>
            <a:r>
              <a:rPr lang="zh-TW" altLang="en-US" sz="3600" dirty="0"/>
              <a:t>數位</a:t>
            </a:r>
            <a:r>
              <a:rPr lang="zh-TW" altLang="en-US" sz="3600" dirty="0" smtClean="0"/>
              <a:t>內容</a:t>
            </a:r>
            <a:endParaRPr lang="en-US" altLang="zh-TW" sz="3600" dirty="0" smtClean="0"/>
          </a:p>
          <a:p>
            <a:r>
              <a:rPr lang="zh-TW" altLang="en-US" sz="3600" b="1" dirty="0" smtClean="0"/>
              <a:t>視訊會議系統</a:t>
            </a:r>
            <a:endParaRPr lang="zh-TW" altLang="en-US" sz="3600" b="1" dirty="0"/>
          </a:p>
          <a:p>
            <a:endParaRPr lang="zh-TW" altLang="en-US" sz="800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有經驗及熱忱的老師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!!</a:t>
            </a:r>
            <a:endParaRPr lang="en-US" altLang="zh-TW" sz="3600" b="1" dirty="0">
              <a:solidFill>
                <a:srgbClr val="0000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" name="文字方塊 9"/>
          <p:cNvSpPr txBox="1"/>
          <p:nvPr/>
        </p:nvSpPr>
        <p:spPr>
          <a:xfrm>
            <a:off x="4283968" y="5305772"/>
            <a:ext cx="339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74304"/>
            <a:ext cx="5638800" cy="3619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資訊設備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654352" y="1651000"/>
            <a:ext cx="3166120" cy="3429000"/>
          </a:xfrm>
        </p:spPr>
        <p:txBody>
          <a:bodyPr/>
          <a:lstStyle/>
          <a:p>
            <a:r>
              <a:rPr lang="zh-TW" altLang="en-US" dirty="0"/>
              <a:t>桌上型電腦</a:t>
            </a:r>
            <a:r>
              <a:rPr lang="en-US" altLang="zh-TW" dirty="0" smtClean="0"/>
              <a:t>+</a:t>
            </a:r>
            <a:r>
              <a:rPr lang="zh-TW" altLang="en-US" dirty="0" smtClean="0"/>
              <a:t>喇叭</a:t>
            </a:r>
            <a:r>
              <a:rPr lang="en-US" altLang="zh-TW" dirty="0" smtClean="0"/>
              <a:t>/Webcam</a:t>
            </a:r>
            <a:r>
              <a:rPr lang="zh-TW" altLang="en-US" dirty="0"/>
              <a:t>或耳機麥克風</a:t>
            </a:r>
          </a:p>
          <a:p>
            <a:r>
              <a:rPr lang="zh-TW" altLang="en-US" dirty="0" smtClean="0"/>
              <a:t>筆記型電腦</a:t>
            </a:r>
            <a:endParaRPr lang="en-US" altLang="zh-TW" dirty="0"/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/</a:t>
            </a:r>
            <a:r>
              <a:rPr lang="zh-TW" altLang="en-US" dirty="0" smtClean="0"/>
              <a:t>平板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9348"/>
            <a:ext cx="1140718" cy="11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5" y="1993404"/>
            <a:ext cx="5299521" cy="37215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</a:t>
            </a:r>
            <a:r>
              <a:rPr lang="en-US" altLang="zh-TW" dirty="0" smtClean="0"/>
              <a:t>-</a:t>
            </a:r>
            <a:r>
              <a:rPr lang="zh-TW" altLang="en-US" dirty="0"/>
              <a:t>網站平台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89348"/>
            <a:ext cx="7772400" cy="3429000"/>
          </a:xfrm>
        </p:spPr>
        <p:txBody>
          <a:bodyPr/>
          <a:lstStyle/>
          <a:p>
            <a:r>
              <a:rPr lang="zh-TW" altLang="en-US" dirty="0" smtClean="0"/>
              <a:t>臺體大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數位學習平台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moodle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05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</a:t>
            </a:r>
            <a:r>
              <a:rPr lang="en-US" altLang="zh-TW" dirty="0" smtClean="0"/>
              <a:t>-</a:t>
            </a:r>
            <a:r>
              <a:rPr lang="zh-TW" altLang="en-US" dirty="0"/>
              <a:t>數位內容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多元化數位</a:t>
            </a:r>
            <a:r>
              <a:rPr lang="zh-TW" altLang="en-US" dirty="0"/>
              <a:t>教學檔案</a:t>
            </a:r>
            <a:endParaRPr lang="en-US" altLang="zh-TW" dirty="0"/>
          </a:p>
          <a:p>
            <a:pPr lvl="1"/>
            <a:r>
              <a:rPr lang="zh-TW" altLang="en-US" dirty="0"/>
              <a:t>投影片</a:t>
            </a:r>
            <a:endParaRPr lang="en-US" altLang="zh-TW" dirty="0"/>
          </a:p>
          <a:p>
            <a:pPr lvl="1"/>
            <a:r>
              <a:rPr lang="zh-TW" altLang="en-US" dirty="0"/>
              <a:t>文件</a:t>
            </a:r>
            <a:endParaRPr lang="en-US" altLang="zh-TW" dirty="0"/>
          </a:p>
          <a:p>
            <a:pPr lvl="1"/>
            <a:r>
              <a:rPr lang="zh-TW" altLang="en-US" dirty="0"/>
              <a:t>影片</a:t>
            </a:r>
            <a:endParaRPr lang="en-US" altLang="zh-TW" dirty="0"/>
          </a:p>
          <a:p>
            <a:pPr lvl="1"/>
            <a:r>
              <a:rPr lang="zh-TW" altLang="en-US" dirty="0"/>
              <a:t>網站等</a:t>
            </a:r>
            <a:r>
              <a:rPr lang="en-US" altLang="zh-TW" dirty="0"/>
              <a:t>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2" y="1651000"/>
            <a:ext cx="35572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60" y="3905204"/>
            <a:ext cx="1714500" cy="1714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68580"/>
            <a:ext cx="3419872" cy="17954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15" y="3977823"/>
            <a:ext cx="1595293" cy="15952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96" y="4117338"/>
            <a:ext cx="1498564" cy="14985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</a:t>
            </a:r>
            <a:r>
              <a:rPr lang="en-US" altLang="zh-TW" dirty="0" smtClean="0"/>
              <a:t>-</a:t>
            </a:r>
            <a:r>
              <a:rPr lang="zh-TW" altLang="en-US" dirty="0"/>
              <a:t>視訊會議系統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245416"/>
            <a:ext cx="3384376" cy="12759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04983"/>
            <a:ext cx="2835959" cy="148342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89348"/>
            <a:ext cx="7772400" cy="3429000"/>
          </a:xfrm>
        </p:spPr>
        <p:txBody>
          <a:bodyPr/>
          <a:lstStyle/>
          <a:p>
            <a:r>
              <a:rPr lang="zh-TW" altLang="en-US" dirty="0" smtClean="0"/>
              <a:t>線上即時互動系統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677213"/>
            <a:ext cx="3642916" cy="6826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05" y="3102689"/>
            <a:ext cx="2219325" cy="6286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" y="4515672"/>
            <a:ext cx="3409950" cy="11239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70" y="2908961"/>
            <a:ext cx="2085975" cy="9334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6948264" y="3885287"/>
            <a:ext cx="2088232" cy="17543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31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</a:t>
            </a:r>
            <a:r>
              <a:rPr lang="zh-TW" altLang="en-US" dirty="0"/>
              <a:t>學</a:t>
            </a:r>
            <a:r>
              <a:rPr lang="zh-TW" altLang="en-US" dirty="0" smtClean="0"/>
              <a:t>的</a:t>
            </a:r>
            <a:r>
              <a:rPr lang="zh-TW" altLang="en-US" dirty="0"/>
              <a:t>轉變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A64F-26D8-4687-A122-520CC574D4C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923928" y="2822864"/>
            <a:ext cx="755939" cy="10304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5942" y="5206774"/>
            <a:ext cx="256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5141"/>
            <a:ext cx="3286298" cy="38858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76" y="1759272"/>
            <a:ext cx="4268192" cy="30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</a:t>
            </a:r>
            <a:r>
              <a:rPr lang="zh-TW" altLang="en-US" dirty="0"/>
              <a:t>學</a:t>
            </a:r>
            <a:r>
              <a:rPr lang="zh-TW" altLang="en-US" dirty="0" smtClean="0"/>
              <a:t>的轉變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A64F-26D8-4687-A122-520CC574D4C7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26" name="Picture 2" descr="「上課的痛苦」的圖片搜尋結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3" y="1489348"/>
            <a:ext cx="3947102" cy="22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8650" y="3848164"/>
            <a:ext cx="3555229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zh-TW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教師的權威建築在學生的痛苦上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4387561" y="2822864"/>
            <a:ext cx="755939" cy="10304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「上課的開心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58" y="1489348"/>
            <a:ext cx="3811082" cy="28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464121" y="4385912"/>
            <a:ext cx="3301955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zh-TW" altLang="en-US" sz="1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快樂的</a:t>
            </a:r>
            <a:r>
              <a:rPr lang="zh-TW" altLang="en-US" sz="19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也是老師的壓力</a:t>
            </a:r>
            <a:r>
              <a:rPr lang="en-US" altLang="zh-TW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5942" y="5206774"/>
            <a:ext cx="256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3859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說文解字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教，上所施，下所效也。」</a:t>
            </a:r>
            <a:endParaRPr lang="zh-TW" altLang="en-US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7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數位教學發展重點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200" dirty="0" smtClean="0"/>
              <a:t>硬體</a:t>
            </a:r>
            <a:r>
              <a:rPr lang="en-US" altLang="zh-TW" sz="3200" dirty="0" smtClean="0"/>
              <a:t>or</a:t>
            </a:r>
            <a:r>
              <a:rPr lang="zh-TW" altLang="en-US" sz="3200" dirty="0" smtClean="0"/>
              <a:t>軟體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2105"/>
            <a:ext cx="3846817" cy="26927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9348"/>
            <a:ext cx="4644007" cy="251937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4513684"/>
            <a:ext cx="2487629" cy="5490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altLang="zh-TW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良好的工具</a:t>
            </a:r>
            <a:r>
              <a:rPr lang="en-US" altLang="zh-TW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endParaRPr lang="zh-TW" altLang="en-US" sz="31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74860" y="4513684"/>
            <a:ext cx="2487629" cy="5490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altLang="zh-TW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健全的知能</a:t>
            </a:r>
            <a:r>
              <a:rPr lang="en-US" altLang="zh-TW" sz="31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endParaRPr lang="zh-TW" altLang="en-US" sz="31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50705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36" y="3691785"/>
            <a:ext cx="1314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3126</TotalTime>
  <Words>312</Words>
  <Application>Microsoft Office PowerPoint</Application>
  <PresentationFormat>如螢幕大小 (16:10)</PresentationFormat>
  <Paragraphs>85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Arial</vt:lpstr>
      <vt:lpstr>Arial Narrow</vt:lpstr>
      <vt:lpstr>Times New Roman</vt:lpstr>
      <vt:lpstr>Cactus</vt:lpstr>
      <vt:lpstr>校園如何進行遠距教學</vt:lpstr>
      <vt:lpstr>遠距教學需要什麼?</vt:lpstr>
      <vt:lpstr>遠距教學-資訊設備</vt:lpstr>
      <vt:lpstr>遠距教學-網站平台</vt:lpstr>
      <vt:lpstr>遠距教學-數位內容</vt:lpstr>
      <vt:lpstr>遠距教學-視訊會議系統</vt:lpstr>
      <vt:lpstr>教學的轉變</vt:lpstr>
      <vt:lpstr>教學的轉變(cont.)</vt:lpstr>
      <vt:lpstr>數位教學發展重點 硬體or軟體</vt:lpstr>
      <vt:lpstr>PowerPoint 簡報</vt:lpstr>
      <vt:lpstr>學習注意力</vt:lpstr>
      <vt:lpstr>遠距教學形式</vt:lpstr>
      <vt:lpstr>即時互動</vt:lpstr>
      <vt:lpstr>Why E-learning</vt:lpstr>
      <vt:lpstr>結論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校園如何進行遠距教學</dc:title>
  <dc:creator>admin</dc:creator>
  <cp:lastModifiedBy>Windows 使用者</cp:lastModifiedBy>
  <cp:revision>374</cp:revision>
  <cp:lastPrinted>2017-01-13T03:45:01Z</cp:lastPrinted>
  <dcterms:created xsi:type="dcterms:W3CDTF">2001-12-11T23:34:17Z</dcterms:created>
  <dcterms:modified xsi:type="dcterms:W3CDTF">2020-04-22T21:59:00Z</dcterms:modified>
</cp:coreProperties>
</file>