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13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0"/>
  </p:notesMasterIdLst>
  <p:handoutMasterIdLst>
    <p:handoutMasterId r:id="rId11"/>
  </p:handoutMasterIdLst>
  <p:sldIdLst>
    <p:sldId id="256" r:id="rId2"/>
    <p:sldId id="672" r:id="rId3"/>
    <p:sldId id="674" r:id="rId4"/>
    <p:sldId id="675" r:id="rId5"/>
    <p:sldId id="676" r:id="rId6"/>
    <p:sldId id="677" r:id="rId7"/>
    <p:sldId id="678" r:id="rId8"/>
    <p:sldId id="434" r:id="rId9"/>
  </p:sldIdLst>
  <p:sldSz cx="9144000" cy="5715000" type="screen16x10"/>
  <p:notesSz cx="5256213" cy="8686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00FF"/>
    <a:srgbClr val="33CC33"/>
    <a:srgbClr val="FF0000"/>
    <a:srgbClr val="FF99CC"/>
    <a:srgbClr val="FFCCFF"/>
    <a:srgbClr val="CCFFCC"/>
    <a:srgbClr val="FF6600"/>
    <a:srgbClr val="0066FF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0476" autoAdjust="0"/>
  </p:normalViewPr>
  <p:slideViewPr>
    <p:cSldViewPr>
      <p:cViewPr varScale="1">
        <p:scale>
          <a:sx n="124" d="100"/>
          <a:sy n="124" d="100"/>
        </p:scale>
        <p:origin x="1224" y="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277849" cy="43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9664" tIns="39832" rIns="79664" bIns="39832" numCol="1" anchor="t" anchorCtr="0" compatLnSpc="1">
            <a:prstTxWarp prst="textNoShape">
              <a:avLst/>
            </a:prstTxWarp>
          </a:bodyPr>
          <a:lstStyle>
            <a:lvl1pPr defTabSz="796740">
              <a:defRPr sz="1000" smtClean="0"/>
            </a:lvl1pPr>
          </a:lstStyle>
          <a:p>
            <a:pPr>
              <a:defRPr/>
            </a:pPr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2978364" y="1"/>
            <a:ext cx="2277849" cy="43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9664" tIns="39832" rIns="79664" bIns="39832" numCol="1" anchor="t" anchorCtr="0" compatLnSpc="1">
            <a:prstTxWarp prst="textNoShape">
              <a:avLst/>
            </a:prstTxWarp>
          </a:bodyPr>
          <a:lstStyle>
            <a:lvl1pPr algn="r" defTabSz="796740">
              <a:defRPr sz="1000" smtClean="0"/>
            </a:lvl1pPr>
          </a:lstStyle>
          <a:p>
            <a:pPr>
              <a:defRPr/>
            </a:pPr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252932"/>
            <a:ext cx="2277849" cy="43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9664" tIns="39832" rIns="79664" bIns="39832" numCol="1" anchor="b" anchorCtr="0" compatLnSpc="1">
            <a:prstTxWarp prst="textNoShape">
              <a:avLst/>
            </a:prstTxWarp>
          </a:bodyPr>
          <a:lstStyle>
            <a:lvl1pPr defTabSz="796740">
              <a:defRPr sz="1000" smtClean="0"/>
            </a:lvl1pPr>
          </a:lstStyle>
          <a:p>
            <a:pPr>
              <a:defRPr/>
            </a:pPr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978364" y="8252932"/>
            <a:ext cx="2277849" cy="433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9664" tIns="39832" rIns="79664" bIns="39832" numCol="1" anchor="b" anchorCtr="0" compatLnSpc="1">
            <a:prstTxWarp prst="textNoShape">
              <a:avLst/>
            </a:prstTxWarp>
          </a:bodyPr>
          <a:lstStyle>
            <a:lvl1pPr algn="r" defTabSz="796740">
              <a:defRPr sz="1000" smtClean="0"/>
            </a:lvl1pPr>
          </a:lstStyle>
          <a:p>
            <a:pPr>
              <a:defRPr/>
            </a:pPr>
            <a:fld id="{A6A0386A-BDA0-4103-BF98-323289002838}" type="slidenum">
              <a:rPr lang="zh-TW" altLang="en-US">
                <a:latin typeface="Arial" panose="020B0604020202020204" pitchFamily="34" charset="0"/>
                <a:ea typeface="微軟正黑體" panose="020B0604030504040204" pitchFamily="34" charset="-120"/>
              </a:rPr>
              <a:pPr>
                <a:defRPr/>
              </a:pPr>
              <a:t>‹#›</a:t>
            </a:fld>
            <a:endParaRPr lang="en-US" altLang="zh-TW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8614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256693" cy="452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3545" tIns="36773" rIns="73545" bIns="36773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2990117" y="0"/>
            <a:ext cx="2256693" cy="452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3545" tIns="36773" rIns="73545" bIns="36773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088" y="646113"/>
            <a:ext cx="5173662" cy="3233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008" y="4139266"/>
            <a:ext cx="3892795" cy="388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3545" tIns="36773" rIns="73545" bIns="36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dirty="0" smtClean="0"/>
              <a:t>按一下以編輯母片</a:t>
            </a:r>
          </a:p>
          <a:p>
            <a:pPr lvl="1"/>
            <a:r>
              <a:rPr lang="zh-TW" altLang="en-US" noProof="0" dirty="0" smtClean="0"/>
              <a:t>第二層</a:t>
            </a:r>
          </a:p>
          <a:p>
            <a:pPr lvl="2"/>
            <a:r>
              <a:rPr lang="zh-TW" altLang="en-US" noProof="0" dirty="0" smtClean="0"/>
              <a:t>第三層</a:t>
            </a:r>
          </a:p>
          <a:p>
            <a:pPr lvl="3"/>
            <a:r>
              <a:rPr lang="zh-TW" altLang="en-US" noProof="0" dirty="0" smtClean="0"/>
              <a:t>第四層</a:t>
            </a:r>
          </a:p>
          <a:p>
            <a:pPr lvl="4"/>
            <a:r>
              <a:rPr lang="zh-TW" altLang="en-US" noProof="0" dirty="0" smtClean="0"/>
              <a:t>第五層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78532"/>
            <a:ext cx="2256693" cy="388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3545" tIns="36773" rIns="73545" bIns="36773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990117" y="8278532"/>
            <a:ext cx="2256693" cy="388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3545" tIns="36773" rIns="73545" bIns="36773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EBC24AFD-E500-43A1-828A-2F45BB93FDF7}" type="slidenum">
              <a:rPr lang="zh-TW" altLang="en-US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526800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軟正黑體" panose="020B0604030504040204" pitchFamily="34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軟正黑體" panose="020B0604030504040204" pitchFamily="34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軟正黑體" panose="020B0604030504040204" pitchFamily="34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軟正黑體" panose="020B0604030504040204" pitchFamily="34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597555" indent="-229829" eaLnBrk="0" hangingPunct="0"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919315" indent="-183863" eaLnBrk="0" hangingPunct="0"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287041" indent="-183863" eaLnBrk="0" hangingPunct="0"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654767" indent="-183863" eaLnBrk="0" hangingPunct="0"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022493" indent="-1838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390219" indent="-1838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2757945" indent="-1838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125671" indent="-183863" eaLnBrk="0" fontAlgn="base" hangingPunct="0">
              <a:spcBef>
                <a:spcPct val="0"/>
              </a:spcBef>
              <a:spcAft>
                <a:spcPct val="0"/>
              </a:spcAft>
              <a:defRPr kumimoji="1" sz="19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fld id="{24F493F6-EB2A-44C4-85EB-4EABDDE679BD}" type="slidenum">
              <a:rPr lang="zh-TW" altLang="en-US" sz="1000">
                <a:latin typeface="Arial" panose="020B0604020202020204" pitchFamily="34" charset="0"/>
                <a:ea typeface="微軟正黑體" panose="020B0604030504040204" pitchFamily="34" charset="-120"/>
              </a:rPr>
              <a:pPr eaLnBrk="1" hangingPunct="1"/>
              <a:t>1</a:t>
            </a:fld>
            <a:endParaRPr lang="en-US" altLang="zh-TW" sz="1000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088" y="646113"/>
            <a:ext cx="5173662" cy="3233737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52543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5715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7" name="Rectangle 4"/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" name="Rectangle 5" descr="Cacback"/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6" name="Rectangle 6"/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9pPr>
            </a:lstStyle>
            <a:p>
              <a:pPr eaLnBrk="1" hangingPunct="1"/>
              <a:endParaRPr lang="zh-TW" altLang="en-US" dirty="0">
                <a:latin typeface="Arial" panose="020B0604020202020204" pitchFamily="34" charset="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1" y="1143000"/>
            <a:ext cx="8405813" cy="1038490"/>
            <a:chOff x="0" y="864"/>
            <a:chExt cx="5295" cy="785"/>
          </a:xfrm>
        </p:grpSpPr>
        <p:sp>
          <p:nvSpPr>
            <p:cNvPr id="10" name="Freeform 8"/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>
                <a:gd name="T0" fmla="*/ 1059 w 1059"/>
                <a:gd name="T1" fmla="*/ 0 h 172"/>
                <a:gd name="T2" fmla="*/ 147 w 1059"/>
                <a:gd name="T3" fmla="*/ 144 h 172"/>
                <a:gd name="T4" fmla="*/ 177 w 1059"/>
                <a:gd name="T5" fmla="*/ 171 h 172"/>
                <a:gd name="T6" fmla="*/ 1059 w 1059"/>
                <a:gd name="T7" fmla="*/ 24 h 172"/>
                <a:gd name="T8" fmla="*/ 1059 w 1059"/>
                <a:gd name="T9" fmla="*/ 0 h 1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dirty="0">
                <a:latin typeface="Arial" panose="020B0604020202020204" pitchFamily="34" charset="0"/>
                <a:ea typeface="微軟正黑體" panose="020B0604030504040204" pitchFamily="34" charset="-120"/>
              </a:endParaRPr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>
                <a:gd name="T0" fmla="*/ 0 w 4122"/>
                <a:gd name="T1" fmla="*/ 204 h 630"/>
                <a:gd name="T2" fmla="*/ 3544 w 4122"/>
                <a:gd name="T3" fmla="*/ 348 h 630"/>
                <a:gd name="T4" fmla="*/ 3680 w 4122"/>
                <a:gd name="T5" fmla="*/ 630 h 630"/>
                <a:gd name="T6" fmla="*/ 3616 w 4122"/>
                <a:gd name="T7" fmla="*/ 624 h 630"/>
                <a:gd name="T8" fmla="*/ 3534 w 4122"/>
                <a:gd name="T9" fmla="*/ 368 h 630"/>
                <a:gd name="T10" fmla="*/ 17 w 4122"/>
                <a:gd name="T11" fmla="*/ 231 h 630"/>
                <a:gd name="T12" fmla="*/ 0 w 4122"/>
                <a:gd name="T13" fmla="*/ 204 h 63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dirty="0">
                <a:latin typeface="Arial" panose="020B0604020202020204" pitchFamily="34" charset="0"/>
                <a:ea typeface="微軟正黑體" panose="020B0604030504040204" pitchFamily="34" charset="-120"/>
              </a:endParaRPr>
            </a:p>
          </p:txBody>
        </p:sp>
        <p:grpSp>
          <p:nvGrpSpPr>
            <p:cNvPr id="12" name="Group 10"/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13" name="Oval 11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4" name="Oval 12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新細明體" pitchFamily="18" charset="-120"/>
                  </a:defRPr>
                </a:lvl9pPr>
              </a:lstStyle>
              <a:p>
                <a:pPr eaLnBrk="1" hangingPunct="1"/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</p:grpSp>
      </p:grpSp>
      <p:sp>
        <p:nvSpPr>
          <p:cNvPr id="42004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828800" y="1778000"/>
            <a:ext cx="7315200" cy="1333500"/>
          </a:xfrm>
        </p:spPr>
        <p:txBody>
          <a:bodyPr/>
          <a:lstStyle>
            <a:lvl1pPr algn="l">
              <a:defRPr b="1"/>
            </a:lvl1pPr>
          </a:lstStyle>
          <a:p>
            <a:pPr lvl="0"/>
            <a:r>
              <a:rPr lang="zh-TW" altLang="en-US" noProof="0" dirty="0" smtClean="0"/>
              <a:t>按一下以編輯母片標題樣式</a:t>
            </a:r>
          </a:p>
        </p:txBody>
      </p:sp>
      <p:sp>
        <p:nvSpPr>
          <p:cNvPr id="42005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56000"/>
            <a:ext cx="6400800" cy="14605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52070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ftr" sz="quarter" idx="11"/>
          </p:nvPr>
        </p:nvSpPr>
        <p:spPr>
          <a:xfrm>
            <a:off x="3733800" y="5207000"/>
            <a:ext cx="28956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86600" y="52070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4AA063-467E-437C-AAAD-CD2C3940B32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28105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CB70-4105-4CC9-8672-B4753E520BF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093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67525" y="381000"/>
            <a:ext cx="2058988" cy="4699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3" y="381000"/>
            <a:ext cx="6029325" cy="4699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4882F-F0D1-4511-800B-95E00616064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1368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標題，圖表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4113" y="381000"/>
            <a:ext cx="7772400" cy="9525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sz="half" idx="1"/>
          </p:nvPr>
        </p:nvSpPr>
        <p:spPr>
          <a:xfrm>
            <a:off x="685800" y="1651000"/>
            <a:ext cx="3810000" cy="34290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648200" y="1651000"/>
            <a:ext cx="3810000" cy="3429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D4E84-CC20-41CA-B386-61D1CC4863D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50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63D77-4C64-40A2-B0C7-201E102C2F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7495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9D184-F0F9-4B06-B7A0-20D6FB6E8DA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00641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651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51000"/>
            <a:ext cx="38100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92F97-81E0-4E9D-BD44-95F7C832128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2053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9B67B-2397-40A0-882D-96FB5B98C39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9198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F9A55-F2D0-40B7-B930-45DDFDC07CE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600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7C90D-23A1-438A-BDC9-B3D609697E1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812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CE52C-8C8F-4306-8C1D-50732DA40A7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646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13862-3A2C-4538-B588-39EB4F345E0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7797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23813" y="-117740"/>
            <a:ext cx="9167813" cy="5832740"/>
            <a:chOff x="-15" y="-89"/>
            <a:chExt cx="5775" cy="4409"/>
          </a:xfrm>
        </p:grpSpPr>
        <p:sp>
          <p:nvSpPr>
            <p:cNvPr id="1032" name="Rectangle 3"/>
            <p:cNvSpPr>
              <a:spLocks noChangeArrowheads="1"/>
            </p:cNvSpPr>
            <p:nvPr userDrawn="1"/>
          </p:nvSpPr>
          <p:spPr bwMode="ltGray">
            <a:xfrm>
              <a:off x="0" y="301"/>
              <a:ext cx="5760" cy="7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9pPr>
            </a:lstStyle>
            <a:p>
              <a:pPr eaLnBrk="1" hangingPunct="1"/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33" name="Rectangle 4" descr="Cacback"/>
            <p:cNvSpPr>
              <a:spLocks noChangeArrowheads="1"/>
            </p:cNvSpPr>
            <p:nvPr userDrawn="1"/>
          </p:nvSpPr>
          <p:spPr bwMode="ltGray">
            <a:xfrm>
              <a:off x="0" y="0"/>
              <a:ext cx="1119" cy="4320"/>
            </a:xfrm>
            <a:prstGeom prst="rect">
              <a:avLst/>
            </a:pr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9pPr>
            </a:lstStyle>
            <a:p>
              <a:pPr eaLnBrk="1" hangingPunct="1"/>
              <a:endParaRPr lang="zh-TW" altLang="en-US" dirty="0">
                <a:latin typeface="Arial" panose="020B0604020202020204" pitchFamily="34" charset="0"/>
                <a:ea typeface="微軟正黑體" panose="020B0604030504040204" pitchFamily="34" charset="-120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-15" y="-89"/>
              <a:ext cx="5295" cy="785"/>
              <a:chOff x="20" y="-89"/>
              <a:chExt cx="5295" cy="785"/>
            </a:xfrm>
          </p:grpSpPr>
          <p:sp>
            <p:nvSpPr>
              <p:cNvPr id="1036" name="Freeform 6"/>
              <p:cNvSpPr>
                <a:spLocks/>
              </p:cNvSpPr>
              <p:nvPr userDrawn="1"/>
            </p:nvSpPr>
            <p:spPr bwMode="auto">
              <a:xfrm rot="-507431">
                <a:off x="20" y="524"/>
                <a:ext cx="1059" cy="172"/>
              </a:xfrm>
              <a:custGeom>
                <a:avLst/>
                <a:gdLst>
                  <a:gd name="T0" fmla="*/ 1059 w 1059"/>
                  <a:gd name="T1" fmla="*/ 0 h 172"/>
                  <a:gd name="T2" fmla="*/ 147 w 1059"/>
                  <a:gd name="T3" fmla="*/ 144 h 172"/>
                  <a:gd name="T4" fmla="*/ 177 w 1059"/>
                  <a:gd name="T5" fmla="*/ 171 h 172"/>
                  <a:gd name="T6" fmla="*/ 1059 w 1059"/>
                  <a:gd name="T7" fmla="*/ 24 h 172"/>
                  <a:gd name="T8" fmla="*/ 1059 w 1059"/>
                  <a:gd name="T9" fmla="*/ 0 h 1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59" h="172">
                    <a:moveTo>
                      <a:pt x="1059" y="0"/>
                    </a:moveTo>
                    <a:cubicBezTo>
                      <a:pt x="543" y="45"/>
                      <a:pt x="291" y="112"/>
                      <a:pt x="147" y="144"/>
                    </a:cubicBezTo>
                    <a:cubicBezTo>
                      <a:pt x="0" y="172"/>
                      <a:pt x="153" y="147"/>
                      <a:pt x="177" y="171"/>
                    </a:cubicBezTo>
                    <a:cubicBezTo>
                      <a:pt x="329" y="151"/>
                      <a:pt x="339" y="99"/>
                      <a:pt x="1059" y="24"/>
                    </a:cubicBezTo>
                    <a:cubicBezTo>
                      <a:pt x="1059" y="24"/>
                      <a:pt x="1059" y="0"/>
                      <a:pt x="1059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037" name="Freeform 7"/>
              <p:cNvSpPr>
                <a:spLocks/>
              </p:cNvSpPr>
              <p:nvPr userDrawn="1"/>
            </p:nvSpPr>
            <p:spPr bwMode="auto">
              <a:xfrm rot="-507431">
                <a:off x="1193" y="-89"/>
                <a:ext cx="4122" cy="630"/>
              </a:xfrm>
              <a:custGeom>
                <a:avLst/>
                <a:gdLst>
                  <a:gd name="T0" fmla="*/ 0 w 4122"/>
                  <a:gd name="T1" fmla="*/ 204 h 630"/>
                  <a:gd name="T2" fmla="*/ 3544 w 4122"/>
                  <a:gd name="T3" fmla="*/ 348 h 630"/>
                  <a:gd name="T4" fmla="*/ 3680 w 4122"/>
                  <a:gd name="T5" fmla="*/ 630 h 630"/>
                  <a:gd name="T6" fmla="*/ 3616 w 4122"/>
                  <a:gd name="T7" fmla="*/ 624 h 630"/>
                  <a:gd name="T8" fmla="*/ 3534 w 4122"/>
                  <a:gd name="T9" fmla="*/ 368 h 630"/>
                  <a:gd name="T10" fmla="*/ 17 w 4122"/>
                  <a:gd name="T11" fmla="*/ 231 h 630"/>
                  <a:gd name="T12" fmla="*/ 0 w 4122"/>
                  <a:gd name="T13" fmla="*/ 204 h 6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122" h="630">
                    <a:moveTo>
                      <a:pt x="0" y="204"/>
                    </a:moveTo>
                    <a:cubicBezTo>
                      <a:pt x="255" y="198"/>
                      <a:pt x="1686" y="0"/>
                      <a:pt x="3544" y="348"/>
                    </a:cubicBezTo>
                    <a:cubicBezTo>
                      <a:pt x="4122" y="464"/>
                      <a:pt x="3754" y="614"/>
                      <a:pt x="3680" y="630"/>
                    </a:cubicBezTo>
                    <a:cubicBezTo>
                      <a:pt x="3680" y="630"/>
                      <a:pt x="3642" y="626"/>
                      <a:pt x="3616" y="624"/>
                    </a:cubicBezTo>
                    <a:cubicBezTo>
                      <a:pt x="3678" y="612"/>
                      <a:pt x="4118" y="488"/>
                      <a:pt x="3534" y="368"/>
                    </a:cubicBezTo>
                    <a:cubicBezTo>
                      <a:pt x="2029" y="98"/>
                      <a:pt x="696" y="156"/>
                      <a:pt x="17" y="231"/>
                    </a:cubicBezTo>
                    <a:cubicBezTo>
                      <a:pt x="17" y="231"/>
                      <a:pt x="0" y="204"/>
                      <a:pt x="0" y="204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 dirty="0">
                  <a:latin typeface="Arial" panose="020B0604020202020204" pitchFamily="34" charset="0"/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1038" name="Group 8"/>
              <p:cNvGrpSpPr>
                <a:grpSpLocks/>
              </p:cNvGrpSpPr>
              <p:nvPr userDrawn="1"/>
            </p:nvGrpSpPr>
            <p:grpSpPr bwMode="auto">
              <a:xfrm>
                <a:off x="1033" y="326"/>
                <a:ext cx="192" cy="192"/>
                <a:chOff x="1033" y="326"/>
                <a:chExt cx="192" cy="192"/>
              </a:xfrm>
            </p:grpSpPr>
            <p:sp>
              <p:nvSpPr>
                <p:cNvPr id="1039" name="Oval 9"/>
                <p:cNvSpPr>
                  <a:spLocks noChangeArrowheads="1"/>
                </p:cNvSpPr>
                <p:nvPr/>
              </p:nvSpPr>
              <p:spPr bwMode="auto">
                <a:xfrm>
                  <a:off x="1033" y="326"/>
                  <a:ext cx="192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40" name="Oval 10"/>
                <p:cNvSpPr>
                  <a:spLocks noChangeArrowheads="1"/>
                </p:cNvSpPr>
                <p:nvPr/>
              </p:nvSpPr>
              <p:spPr bwMode="auto">
                <a:xfrm>
                  <a:off x="1129" y="377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41" name="Oval 11"/>
                <p:cNvSpPr>
                  <a:spLocks noChangeArrowheads="1"/>
                </p:cNvSpPr>
                <p:nvPr/>
              </p:nvSpPr>
              <p:spPr bwMode="auto">
                <a:xfrm>
                  <a:off x="1063" y="350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42" name="Oval 12"/>
                <p:cNvSpPr>
                  <a:spLocks noChangeArrowheads="1"/>
                </p:cNvSpPr>
                <p:nvPr/>
              </p:nvSpPr>
              <p:spPr bwMode="auto">
                <a:xfrm>
                  <a:off x="1063" y="404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43" name="Oval 13"/>
                <p:cNvSpPr>
                  <a:spLocks noChangeArrowheads="1"/>
                </p:cNvSpPr>
                <p:nvPr/>
              </p:nvSpPr>
              <p:spPr bwMode="auto">
                <a:xfrm>
                  <a:off x="1108" y="42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44" name="Oval 14"/>
                <p:cNvSpPr>
                  <a:spLocks noChangeArrowheads="1"/>
                </p:cNvSpPr>
                <p:nvPr/>
              </p:nvSpPr>
              <p:spPr bwMode="auto">
                <a:xfrm>
                  <a:off x="1168" y="416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45" name="Oval 15"/>
                <p:cNvSpPr>
                  <a:spLocks noChangeArrowheads="1"/>
                </p:cNvSpPr>
                <p:nvPr/>
              </p:nvSpPr>
              <p:spPr bwMode="auto">
                <a:xfrm>
                  <a:off x="1120" y="461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46" name="Oval 16"/>
                <p:cNvSpPr>
                  <a:spLocks noChangeArrowheads="1"/>
                </p:cNvSpPr>
                <p:nvPr/>
              </p:nvSpPr>
              <p:spPr bwMode="auto">
                <a:xfrm>
                  <a:off x="1063" y="45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  <p:sp>
              <p:nvSpPr>
                <p:cNvPr id="1047" name="Oval 17"/>
                <p:cNvSpPr>
                  <a:spLocks noChangeArrowheads="1"/>
                </p:cNvSpPr>
                <p:nvPr/>
              </p:nvSpPr>
              <p:spPr bwMode="auto">
                <a:xfrm>
                  <a:off x="1117" y="329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1pPr>
                  <a:lvl2pPr marL="742950" indent="-28575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2pPr>
                  <a:lvl3pPr marL="11430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3pPr>
                  <a:lvl4pPr marL="16002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4pPr>
                  <a:lvl5pPr marL="2057400" indent="-228600" eaLnBrk="0" hangingPunct="0"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400">
                      <a:solidFill>
                        <a:schemeClr val="tx1"/>
                      </a:solidFill>
                      <a:latin typeface="Times New Roman" pitchFamily="18" charset="0"/>
                      <a:ea typeface="新細明體" pitchFamily="18" charset="-120"/>
                    </a:defRPr>
                  </a:lvl9pPr>
                </a:lstStyle>
                <a:p>
                  <a:pPr eaLnBrk="1" hangingPunct="1"/>
                  <a:endParaRPr lang="zh-TW" altLang="en-US" dirty="0">
                    <a:latin typeface="Arial" panose="020B0604020202020204" pitchFamily="34" charset="0"/>
                    <a:ea typeface="微軟正黑體" panose="020B0604030504040204" pitchFamily="34" charset="-120"/>
                  </a:endParaRPr>
                </a:p>
              </p:txBody>
            </p:sp>
          </p:grpSp>
        </p:grpSp>
        <p:sp>
          <p:nvSpPr>
            <p:cNvPr id="1035" name="Rectangle 18"/>
            <p:cNvSpPr>
              <a:spLocks noChangeArrowheads="1"/>
            </p:cNvSpPr>
            <p:nvPr userDrawn="1"/>
          </p:nvSpPr>
          <p:spPr bwMode="white">
            <a:xfrm>
              <a:off x="426" y="1185"/>
              <a:ext cx="701" cy="3135"/>
            </a:xfrm>
            <a:prstGeom prst="rect">
              <a:avLst/>
            </a:prstGeom>
            <a:solidFill>
              <a:schemeClr val="bg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pitchFamily="18" charset="-120"/>
                </a:defRPr>
              </a:lvl9pPr>
            </a:lstStyle>
            <a:p>
              <a:pPr eaLnBrk="1" hangingPunct="1"/>
              <a:endParaRPr lang="zh-TW" altLang="en-US" dirty="0">
                <a:latin typeface="Arial" panose="020B0604020202020204" pitchFamily="34" charset="0"/>
                <a:ea typeface="微軟正黑體" panose="020B0604030504040204" pitchFamily="34" charset="-120"/>
              </a:endParaRPr>
            </a:p>
          </p:txBody>
        </p:sp>
      </p:grpSp>
      <p:sp>
        <p:nvSpPr>
          <p:cNvPr id="10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381000"/>
            <a:ext cx="77724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51000"/>
            <a:ext cx="7772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0981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52070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 smtClean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82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700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 smtClean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83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7000"/>
            <a:ext cx="1905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smtClean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05E6615-9755-4742-86B5-3599BE343CD5}" type="slidenum">
              <a:rPr lang="zh-TW" altLang="en-US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Narrow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Narrow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Narrow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Narrow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Narrow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Narrow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Narrow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Narrow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kumimoji="1" sz="320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jp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3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540" y="3145532"/>
            <a:ext cx="2592288" cy="2592288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712" y="1778000"/>
            <a:ext cx="7164288" cy="1333500"/>
          </a:xfrm>
        </p:spPr>
        <p:txBody>
          <a:bodyPr/>
          <a:lstStyle/>
          <a:p>
            <a:pPr algn="ctr" eaLnBrk="1" hangingPunct="1"/>
            <a:r>
              <a:rPr lang="zh-TW" altLang="en-US" sz="4800" dirty="0" smtClean="0">
                <a:latin typeface="微軟正黑體" panose="020B0604030504040204" pitchFamily="34" charset="-120"/>
                <a:cs typeface="Arial" charset="0"/>
              </a:rPr>
              <a:t>校園如何進行遠距教學</a:t>
            </a:r>
            <a:endParaRPr lang="zh-TW" altLang="en-US" sz="4800" dirty="0">
              <a:latin typeface="微軟正黑體" panose="020B0604030504040204" pitchFamily="34" charset="-120"/>
              <a:cs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3145532"/>
            <a:ext cx="7848872" cy="2304256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Location: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臺體大運管系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/>
            </a:r>
            <a:b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Speaker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: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麥毅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廷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1" hangingPunct="1"/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Date:2020/03/22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eaLnBrk="1" hangingPunct="1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Contact Info.: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wkb@wkb.idv.tw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4" y="1363694"/>
            <a:ext cx="4351216" cy="435121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遠距教學需要什麼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half" idx="2"/>
          </p:nvPr>
        </p:nvSpPr>
        <p:spPr>
          <a:xfrm>
            <a:off x="4648200" y="1417340"/>
            <a:ext cx="3810000" cy="3429000"/>
          </a:xfrm>
        </p:spPr>
        <p:txBody>
          <a:bodyPr/>
          <a:lstStyle/>
          <a:p>
            <a:r>
              <a:rPr lang="zh-TW" altLang="en-US" sz="3600" dirty="0"/>
              <a:t>資訊設備</a:t>
            </a:r>
          </a:p>
          <a:p>
            <a:r>
              <a:rPr lang="zh-TW" altLang="en-US" sz="3600" dirty="0"/>
              <a:t>網站平台</a:t>
            </a:r>
          </a:p>
          <a:p>
            <a:r>
              <a:rPr lang="zh-TW" altLang="en-US" sz="3600" dirty="0"/>
              <a:t>數位</a:t>
            </a:r>
            <a:r>
              <a:rPr lang="zh-TW" altLang="en-US" sz="3600" dirty="0" smtClean="0"/>
              <a:t>內容</a:t>
            </a:r>
            <a:endParaRPr lang="en-US" altLang="zh-TW" sz="3600" dirty="0" smtClean="0"/>
          </a:p>
          <a:p>
            <a:r>
              <a:rPr lang="zh-TW" altLang="en-US" sz="3600" b="1" dirty="0" smtClean="0"/>
              <a:t>視訊會議系統</a:t>
            </a:r>
            <a:endParaRPr lang="zh-TW" altLang="en-US" sz="3600" b="1" dirty="0"/>
          </a:p>
          <a:p>
            <a:endParaRPr lang="zh-TW" altLang="en-US" sz="800" dirty="0"/>
          </a:p>
          <a:p>
            <a:r>
              <a:rPr lang="zh-TW" altLang="en-US" sz="3600" b="1" dirty="0">
                <a:solidFill>
                  <a:srgbClr val="0000FF"/>
                </a:solidFill>
              </a:rPr>
              <a:t>有經驗及熱忱的老師</a:t>
            </a:r>
            <a:r>
              <a:rPr lang="en-US" altLang="zh-TW" sz="3600" b="1" dirty="0" smtClean="0">
                <a:solidFill>
                  <a:srgbClr val="0000FF"/>
                </a:solidFill>
              </a:rPr>
              <a:t>!!</a:t>
            </a:r>
            <a:endParaRPr lang="en-US" altLang="zh-TW" sz="3600" b="1" dirty="0">
              <a:solidFill>
                <a:srgbClr val="0000FF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1F9A55-F2D0-40B7-B930-45DDFDC07CE7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10" name="文字方塊 9"/>
          <p:cNvSpPr txBox="1"/>
          <p:nvPr/>
        </p:nvSpPr>
        <p:spPr>
          <a:xfrm>
            <a:off x="4283968" y="5305772"/>
            <a:ext cx="33920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From: internet</a:t>
            </a:r>
            <a:endParaRPr lang="zh-TW" altLang="en-US" sz="20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78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974304"/>
            <a:ext cx="5638800" cy="36195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遠距教學</a:t>
            </a:r>
            <a:r>
              <a:rPr lang="en-US" altLang="zh-TW" dirty="0" smtClean="0"/>
              <a:t>-</a:t>
            </a:r>
            <a:r>
              <a:rPr lang="zh-TW" altLang="en-US" dirty="0" smtClean="0"/>
              <a:t>資訊設備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5582344" y="1651000"/>
            <a:ext cx="3166120" cy="3429000"/>
          </a:xfrm>
        </p:spPr>
        <p:txBody>
          <a:bodyPr/>
          <a:lstStyle/>
          <a:p>
            <a:r>
              <a:rPr lang="zh-TW" altLang="en-US" dirty="0"/>
              <a:t>桌上型電腦</a:t>
            </a:r>
            <a:r>
              <a:rPr lang="en-US" altLang="zh-TW" dirty="0" smtClean="0"/>
              <a:t>+</a:t>
            </a:r>
            <a:r>
              <a:rPr lang="zh-TW" altLang="en-US" dirty="0" smtClean="0"/>
              <a:t>喇叭</a:t>
            </a:r>
            <a:r>
              <a:rPr lang="en-US" altLang="zh-TW" dirty="0" smtClean="0"/>
              <a:t>/Webcam</a:t>
            </a:r>
            <a:r>
              <a:rPr lang="zh-TW" altLang="en-US" dirty="0"/>
              <a:t>或耳機麥克風</a:t>
            </a:r>
          </a:p>
          <a:p>
            <a:r>
              <a:rPr lang="zh-TW" altLang="en-US" dirty="0" smtClean="0"/>
              <a:t>筆記型電腦</a:t>
            </a:r>
            <a:endParaRPr lang="en-US" altLang="zh-TW" dirty="0"/>
          </a:p>
          <a:p>
            <a:r>
              <a:rPr lang="zh-TW" altLang="en-US" dirty="0" smtClean="0"/>
              <a:t>手機</a:t>
            </a:r>
            <a:r>
              <a:rPr lang="en-US" altLang="zh-TW" dirty="0" smtClean="0"/>
              <a:t>/</a:t>
            </a:r>
            <a:r>
              <a:rPr lang="zh-TW" altLang="en-US" dirty="0" smtClean="0"/>
              <a:t>平板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63D77-4C64-40A2-B0C7-201E102C2FB8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489348"/>
            <a:ext cx="1140718" cy="114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1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375" y="1993404"/>
            <a:ext cx="5299521" cy="372159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遠距教學</a:t>
            </a:r>
            <a:r>
              <a:rPr lang="en-US" altLang="zh-TW" dirty="0" smtClean="0"/>
              <a:t>-</a:t>
            </a:r>
            <a:r>
              <a:rPr lang="zh-TW" altLang="en-US" dirty="0"/>
              <a:t>網站平台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63D77-4C64-40A2-B0C7-201E102C2FB8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489348"/>
            <a:ext cx="7772400" cy="3429000"/>
          </a:xfrm>
        </p:spPr>
        <p:txBody>
          <a:bodyPr/>
          <a:lstStyle/>
          <a:p>
            <a:r>
              <a:rPr lang="zh-TW" altLang="en-US" dirty="0" smtClean="0"/>
              <a:t>臺體大</a:t>
            </a:r>
            <a:r>
              <a:rPr lang="en-US" altLang="zh-TW" dirty="0" smtClean="0"/>
              <a:t>-</a:t>
            </a:r>
            <a:r>
              <a:rPr lang="zh-TW" altLang="en-US" dirty="0" smtClean="0"/>
              <a:t>數位學習平台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moodle</a:t>
            </a:r>
            <a:r>
              <a:rPr lang="en-US" altLang="zh-TW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056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遠距教學</a:t>
            </a:r>
            <a:r>
              <a:rPr lang="en-US" altLang="zh-TW" dirty="0" smtClean="0"/>
              <a:t>-</a:t>
            </a:r>
            <a:r>
              <a:rPr lang="zh-TW" altLang="en-US" dirty="0"/>
              <a:t>數位內容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63D77-4C64-40A2-B0C7-201E102C2FB8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489348"/>
            <a:ext cx="7772400" cy="3429000"/>
          </a:xfrm>
        </p:spPr>
        <p:txBody>
          <a:bodyPr/>
          <a:lstStyle/>
          <a:p>
            <a:r>
              <a:rPr lang="zh-TW" altLang="en-US" dirty="0" smtClean="0"/>
              <a:t>多樣式的數位教學檔案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投影片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文件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影片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網站等</a:t>
            </a:r>
            <a:r>
              <a:rPr lang="en-US" altLang="zh-TW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1780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377547"/>
            <a:ext cx="3419872" cy="179543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6879" y="3885287"/>
            <a:ext cx="1719634" cy="171963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522" y="3638186"/>
            <a:ext cx="2133675" cy="213367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遠距教學</a:t>
            </a:r>
            <a:r>
              <a:rPr lang="en-US" altLang="zh-TW" dirty="0" smtClean="0"/>
              <a:t>-</a:t>
            </a:r>
            <a:r>
              <a:rPr lang="zh-TW" altLang="en-US" dirty="0"/>
              <a:t>視訊會議系統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63D77-4C64-40A2-B0C7-201E102C2FB8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245416"/>
            <a:ext cx="4143375" cy="15621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102" y="1446082"/>
            <a:ext cx="2835959" cy="14834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80" y="3936284"/>
            <a:ext cx="4180421" cy="1537480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489348"/>
            <a:ext cx="7772400" cy="3429000"/>
          </a:xfrm>
        </p:spPr>
        <p:txBody>
          <a:bodyPr/>
          <a:lstStyle/>
          <a:p>
            <a:r>
              <a:rPr lang="zh-TW" altLang="en-US" dirty="0" smtClean="0"/>
              <a:t>線上即時互動系統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28312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遠距教學形式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63D77-4C64-40A2-B0C7-201E102C2FB8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5800" y="1489348"/>
            <a:ext cx="7772400" cy="3429000"/>
          </a:xfrm>
        </p:spPr>
        <p:txBody>
          <a:bodyPr/>
          <a:lstStyle/>
          <a:p>
            <a:r>
              <a:rPr lang="zh-TW" altLang="en-US" sz="3600" dirty="0" smtClean="0"/>
              <a:t>教學三步驟</a:t>
            </a:r>
            <a:endParaRPr lang="en-US" altLang="zh-TW" sz="3600" dirty="0" smtClean="0"/>
          </a:p>
          <a:p>
            <a:pPr lvl="1"/>
            <a:r>
              <a:rPr lang="zh-TW" altLang="en-US" sz="3200" dirty="0"/>
              <a:t>課前預習</a:t>
            </a:r>
            <a:endParaRPr lang="en-US" altLang="zh-TW" sz="3200" dirty="0"/>
          </a:p>
          <a:p>
            <a:pPr lvl="1"/>
            <a:r>
              <a:rPr lang="zh-TW" altLang="en-US" sz="3200" dirty="0"/>
              <a:t>課堂</a:t>
            </a:r>
            <a:r>
              <a:rPr lang="zh-TW" altLang="en-US" sz="3200" dirty="0" smtClean="0"/>
              <a:t>教學與討論</a:t>
            </a:r>
            <a:endParaRPr lang="en-US" altLang="zh-TW" sz="3200" dirty="0"/>
          </a:p>
          <a:p>
            <a:pPr lvl="1"/>
            <a:r>
              <a:rPr lang="zh-TW" altLang="en-US" sz="3200" dirty="0"/>
              <a:t>課後複習</a:t>
            </a:r>
            <a:endParaRPr lang="en-US" altLang="zh-TW" sz="3200" dirty="0"/>
          </a:p>
          <a:p>
            <a:endParaRPr lang="en-US" altLang="zh-TW" sz="2000" b="1" u="sng" dirty="0" smtClean="0">
              <a:solidFill>
                <a:srgbClr val="0000FF"/>
              </a:solidFill>
            </a:endParaRPr>
          </a:p>
          <a:p>
            <a:r>
              <a:rPr lang="zh-TW" altLang="en-US" sz="3600" b="1" u="sng" dirty="0" smtClean="0">
                <a:solidFill>
                  <a:srgbClr val="0000FF"/>
                </a:solidFill>
              </a:rPr>
              <a:t>同步</a:t>
            </a:r>
            <a:r>
              <a:rPr lang="zh-TW" altLang="en-US" sz="3600" dirty="0" smtClean="0"/>
              <a:t>與</a:t>
            </a:r>
            <a:r>
              <a:rPr lang="zh-TW" altLang="en-US" sz="3600" b="1" u="sng" dirty="0">
                <a:solidFill>
                  <a:srgbClr val="FF5050"/>
                </a:solidFill>
              </a:rPr>
              <a:t>非同步</a:t>
            </a:r>
            <a:r>
              <a:rPr lang="zh-TW" altLang="en-US" sz="3600" dirty="0" smtClean="0"/>
              <a:t>遠距教學</a:t>
            </a:r>
            <a:endParaRPr lang="en-US" altLang="zh-TW" sz="3600" dirty="0"/>
          </a:p>
        </p:txBody>
      </p:sp>
      <p:sp>
        <p:nvSpPr>
          <p:cNvPr id="6" name="矩形 5"/>
          <p:cNvSpPr/>
          <p:nvPr/>
        </p:nvSpPr>
        <p:spPr>
          <a:xfrm>
            <a:off x="4486315" y="2713484"/>
            <a:ext cx="1005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u="sng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同步</a:t>
            </a:r>
          </a:p>
        </p:txBody>
      </p:sp>
      <p:sp>
        <p:nvSpPr>
          <p:cNvPr id="7" name="矩形 6"/>
          <p:cNvSpPr/>
          <p:nvPr/>
        </p:nvSpPr>
        <p:spPr>
          <a:xfrm>
            <a:off x="4474670" y="2128709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u="sng" dirty="0" smtClean="0">
                <a:solidFill>
                  <a:srgbClr val="FF505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非同步</a:t>
            </a:r>
            <a:endParaRPr lang="zh-TW" altLang="en-US" sz="3200" b="1" u="sng" dirty="0">
              <a:solidFill>
                <a:srgbClr val="FF505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476940" y="3280837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u="sng" dirty="0" smtClean="0">
                <a:solidFill>
                  <a:srgbClr val="FF505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非同步</a:t>
            </a:r>
            <a:endParaRPr lang="zh-TW" altLang="en-US" sz="3200" b="1" u="sng" dirty="0">
              <a:solidFill>
                <a:srgbClr val="FF505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381918" y="2704773"/>
            <a:ext cx="14157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200" b="1" u="sng" dirty="0" smtClean="0">
                <a:solidFill>
                  <a:srgbClr val="FF505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非同步</a:t>
            </a:r>
            <a:endParaRPr lang="zh-TW" altLang="en-US" sz="3200" b="1" u="sng" dirty="0">
              <a:solidFill>
                <a:srgbClr val="FF505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04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91528" flipH="1">
            <a:off x="844021" y="1542057"/>
            <a:ext cx="1935428" cy="2771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5" name="图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844" y="3133525"/>
            <a:ext cx="683948" cy="1101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流程图: 手动输入 6"/>
          <p:cNvSpPr/>
          <p:nvPr/>
        </p:nvSpPr>
        <p:spPr>
          <a:xfrm rot="10800000" flipH="1" flipV="1">
            <a:off x="0" y="3971140"/>
            <a:ext cx="9144000" cy="1743860"/>
          </a:xfrm>
          <a:prstGeom prst="flowChartManualInpu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2000" dirty="0"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11375" y="4310693"/>
            <a:ext cx="5365750" cy="1067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667" b="1" dirty="0">
                <a:solidFill>
                  <a:srgbClr val="00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敬請指教</a:t>
            </a:r>
            <a:endParaRPr kumimoji="0" lang="en-US" altLang="zh-TW" sz="3667" b="1" dirty="0">
              <a:solidFill>
                <a:srgbClr val="00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2667" b="1" dirty="0" smtClean="0">
                <a:solidFill>
                  <a:srgbClr val="00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wkb@wkb.idv.tw</a:t>
            </a:r>
            <a:endParaRPr kumimoji="0" lang="en-US" altLang="zh-TW" sz="2667" b="1" dirty="0">
              <a:solidFill>
                <a:srgbClr val="00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69638" name="图片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04669">
            <a:off x="1107282" y="2400629"/>
            <a:ext cx="562239" cy="513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5" cstate="screen">
            <a:duotone>
              <a:prstClr val="black"/>
              <a:schemeClr val="accent3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 rot="17372930" flipH="1">
            <a:off x="803840" y="2983379"/>
            <a:ext cx="505478" cy="445712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6" cstate="screen">
            <a:duotone>
              <a:prstClr val="black"/>
              <a:schemeClr val="accent3">
                <a:tint val="45000"/>
                <a:satMod val="400000"/>
              </a:schemeClr>
            </a:duotone>
            <a:extLst/>
          </a:blip>
          <a:stretch>
            <a:fillRect/>
          </a:stretch>
        </p:blipFill>
        <p:spPr>
          <a:xfrm rot="9921152" flipH="1">
            <a:off x="1970676" y="3959482"/>
            <a:ext cx="409179" cy="360799"/>
          </a:xfrm>
          <a:prstGeom prst="rect">
            <a:avLst/>
          </a:prstGeom>
        </p:spPr>
      </p:pic>
      <p:pic>
        <p:nvPicPr>
          <p:cNvPr id="69641" name="图片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209" y="3253911"/>
            <a:ext cx="191823" cy="175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42" name="图片 2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3433828"/>
            <a:ext cx="224896" cy="205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43" name="图片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324" y="3734129"/>
            <a:ext cx="359833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 rot="21396712">
            <a:off x="2106083" y="1693625"/>
            <a:ext cx="5880365" cy="2144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7333" dirty="0">
                <a:solidFill>
                  <a:srgbClr val="F81031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T</a:t>
            </a:r>
            <a:r>
              <a:rPr kumimoji="0" lang="en-US" altLang="zh-TW" sz="7333" dirty="0">
                <a:solidFill>
                  <a:srgbClr val="FFC0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H</a:t>
            </a:r>
            <a:r>
              <a:rPr kumimoji="0" lang="en-US" altLang="zh-CN" sz="7333" dirty="0">
                <a:solidFill>
                  <a:srgbClr val="FFFF0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A</a:t>
            </a:r>
            <a:r>
              <a:rPr kumimoji="0" lang="en-US" altLang="zh-CN" sz="7333" dirty="0">
                <a:solidFill>
                  <a:srgbClr val="86B818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N</a:t>
            </a:r>
            <a:r>
              <a:rPr kumimoji="0" lang="en-US" altLang="zh-CN" sz="7333" dirty="0">
                <a:solidFill>
                  <a:srgbClr val="00B0F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K</a:t>
            </a:r>
            <a:r>
              <a:rPr kumimoji="0" lang="en-US" altLang="zh-CN" sz="7333" dirty="0">
                <a:latin typeface="Arial" panose="020B0604020202020204" pitchFamily="34" charset="0"/>
                <a:ea typeface="微軟正黑體" panose="020B0604030504040204" pitchFamily="34" charset="-12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CN" sz="5000" dirty="0">
                <a:solidFill>
                  <a:srgbClr val="00B05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                     </a:t>
            </a:r>
            <a:r>
              <a:rPr kumimoji="0" lang="en-US" altLang="zh-CN" sz="6000" dirty="0">
                <a:solidFill>
                  <a:srgbClr val="00B05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Y</a:t>
            </a:r>
            <a:r>
              <a:rPr kumimoji="0" lang="en-US" altLang="zh-CN" sz="6000" dirty="0">
                <a:solidFill>
                  <a:srgbClr val="7030A0"/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O</a:t>
            </a:r>
            <a:r>
              <a:rPr kumimoji="0" lang="en-US" altLang="zh-CN" sz="60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微軟正黑體" panose="020B0604030504040204" pitchFamily="34" charset="-120"/>
              </a:rPr>
              <a:t>U</a:t>
            </a:r>
            <a:endParaRPr kumimoji="0" lang="zh-CN" altLang="en-US" sz="60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微軟正黑體" panose="020B0604030504040204" pitchFamily="34" charset="-120"/>
            </a:endParaRPr>
          </a:p>
        </p:txBody>
      </p:sp>
      <p:pic>
        <p:nvPicPr>
          <p:cNvPr id="69645" name="图片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407" y="3914046"/>
            <a:ext cx="255323" cy="439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46" name="图片 2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594" y="3853192"/>
            <a:ext cx="220927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945" y="1485956"/>
            <a:ext cx="2170559" cy="687790"/>
          </a:xfrm>
          <a:prstGeom prst="rect">
            <a:avLst/>
          </a:prstGeom>
        </p:spPr>
      </p:pic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1F9A55-F2D0-40B7-B930-45DDFDC07CE7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  <p:pic>
        <p:nvPicPr>
          <p:cNvPr id="21" name="圖片 2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124" y="4042116"/>
            <a:ext cx="1695703" cy="169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817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Cactus">
  <a:themeElements>
    <a:clrScheme name="Cactus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Cactus">
      <a:majorFont>
        <a:latin typeface="Arial Narrow"/>
        <a:ea typeface="新細明體"/>
        <a:cs typeface=""/>
      </a:majorFont>
      <a:minorFont>
        <a:latin typeface="Arial Narrow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Cactus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tus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Designs\Cactus.pot</Template>
  <TotalTime>3003</TotalTime>
  <Words>144</Words>
  <Application>Microsoft Office PowerPoint</Application>
  <PresentationFormat>如螢幕大小 (16:10)</PresentationFormat>
  <Paragraphs>49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新細明體</vt:lpstr>
      <vt:lpstr>Arial</vt:lpstr>
      <vt:lpstr>Arial Narrow</vt:lpstr>
      <vt:lpstr>Times New Roman</vt:lpstr>
      <vt:lpstr>Cactus</vt:lpstr>
      <vt:lpstr>校園如何進行遠距教學</vt:lpstr>
      <vt:lpstr>遠距教學需要什麼?</vt:lpstr>
      <vt:lpstr>遠距教學-資訊設備</vt:lpstr>
      <vt:lpstr>遠距教學-網站平台</vt:lpstr>
      <vt:lpstr>遠距教學-數位內容</vt:lpstr>
      <vt:lpstr>遠距教學-視訊會議系統</vt:lpstr>
      <vt:lpstr>遠距教學形式</vt:lpstr>
      <vt:lpstr>PowerPoint 簡報</vt:lpstr>
    </vt:vector>
  </TitlesOfParts>
  <Company>IASTED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校園如何進行遠距教學</dc:title>
  <dc:creator>admin</dc:creator>
  <cp:lastModifiedBy>Windows 使用者</cp:lastModifiedBy>
  <cp:revision>351</cp:revision>
  <cp:lastPrinted>2017-01-13T03:45:01Z</cp:lastPrinted>
  <dcterms:created xsi:type="dcterms:W3CDTF">2001-12-11T23:34:17Z</dcterms:created>
  <dcterms:modified xsi:type="dcterms:W3CDTF">2020-03-21T21:50:36Z</dcterms:modified>
</cp:coreProperties>
</file>