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71" r:id="rId6"/>
    <p:sldId id="261" r:id="rId7"/>
    <p:sldId id="262" r:id="rId8"/>
    <p:sldId id="263" r:id="rId9"/>
    <p:sldId id="264" r:id="rId10"/>
    <p:sldId id="321" r:id="rId11"/>
  </p:sldIdLst>
  <p:sldSz cx="18288000" cy="10287000"/>
  <p:notesSz cx="6858000" cy="9144000"/>
  <p:embeddedFontLst>
    <p:embeddedFont>
      <p:font typeface="Noto Sans T Chinese" panose="02020500000000000000" charset="-120"/>
      <p:regular r:id="rId13"/>
    </p:embeddedFont>
    <p:embeddedFont>
      <p:font typeface="Noto Sans T Chinese Bold" panose="02020500000000000000" charset="-120"/>
      <p:regular r:id="rId14"/>
    </p:embeddedFont>
    <p:embeddedFont>
      <p:font typeface="王漢宗顏楷體" panose="02020500000000000000" charset="-12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ill Sans MT" panose="020B0502020104020203" pitchFamily="34" charset="0"/>
      <p:regular r:id="rId20"/>
      <p:bold r:id="rId21"/>
      <p:italic r:id="rId22"/>
      <p:boldItalic r:id="rId23"/>
    </p:embeddedFont>
    <p:embeddedFont>
      <p:font typeface="微軟正黑體" panose="020B0604030504040204" pitchFamily="34" charset="-120"/>
      <p:regular r:id="rId24"/>
      <p:bold r:id="rId25"/>
    </p:embeddedFont>
    <p:embeddedFont>
      <p:font typeface="標楷體" panose="03000509000000000000" pitchFamily="65" charset="-12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1CC2B-1357-4578-8029-4AA08A8BEF3D}" type="datetimeFigureOut">
              <a:rPr lang="zh-TW" altLang="en-US" smtClean="0"/>
              <a:t>2024/4/18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BA3AA-1301-4DD9-B61A-27DF9C61E3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45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2D26B-549B-490E-ABC1-290F82447D06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0FF12-A8BC-4497-96D1-18047C43BA7A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9E894-C00A-460A-B41A-DD7821EB3A21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4C15-EC0E-4AC0-BFC7-C8815B3C79E2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A4989-0A60-470A-8609-01328011DAC5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0F686-BE6E-4364-87B0-75D60B24E837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0E1D2-A46D-435B-A694-0A27D9957340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5CBA-753C-41FF-A00E-538162073167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3446-ABD8-4BAD-830D-6A1F811247C3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57FC-7F76-4C31-AE4D-D1FD39FFDB76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F0332-E14A-45A0-8647-16489F9F7661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33F9-F1C2-465F-890E-4B5497C44BAB}" type="datetime1">
              <a:rPr lang="en-US" altLang="zh-TW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7236" y="4179067"/>
            <a:ext cx="4683239" cy="3958524"/>
          </a:xfrm>
          <a:custGeom>
            <a:avLst/>
            <a:gdLst/>
            <a:ahLst/>
            <a:cxnLst/>
            <a:rect l="l" t="t" r="r" b="b"/>
            <a:pathLst>
              <a:path w="4683239" h="3958524">
                <a:moveTo>
                  <a:pt x="0" y="0"/>
                </a:moveTo>
                <a:lnTo>
                  <a:pt x="4683239" y="0"/>
                </a:lnTo>
                <a:lnTo>
                  <a:pt x="4683239" y="3958525"/>
                </a:lnTo>
                <a:lnTo>
                  <a:pt x="0" y="3958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41915" y="4179067"/>
            <a:ext cx="4186901" cy="3958524"/>
          </a:xfrm>
          <a:custGeom>
            <a:avLst/>
            <a:gdLst/>
            <a:ahLst/>
            <a:cxnLst/>
            <a:rect l="l" t="t" r="r" b="b"/>
            <a:pathLst>
              <a:path w="4186901" h="3958524">
                <a:moveTo>
                  <a:pt x="0" y="0"/>
                </a:moveTo>
                <a:lnTo>
                  <a:pt x="4186900" y="0"/>
                </a:lnTo>
                <a:lnTo>
                  <a:pt x="4186900" y="3958525"/>
                </a:lnTo>
                <a:lnTo>
                  <a:pt x="0" y="3958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13366"/>
            <a:ext cx="16997635" cy="2989649"/>
            <a:chOff x="0" y="-192211"/>
            <a:chExt cx="22663513" cy="398619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2211"/>
              <a:ext cx="22663513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zh-TW" altLang="en-US" sz="10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課程彈性教學</a:t>
              </a:r>
              <a:endParaRPr lang="en-US" sz="10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293490"/>
              <a:ext cx="22663513" cy="1500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84"/>
                </a:lnSpc>
              </a:pPr>
              <a:r>
                <a:rPr lang="en-US" sz="6702" dirty="0" err="1">
                  <a:solidFill>
                    <a:srgbClr val="FFFFFF"/>
                  </a:solidFill>
                  <a:ea typeface="王漢宗顏楷體"/>
                </a:rPr>
                <a:t>規劃試行方案</a:t>
              </a:r>
              <a:endParaRPr lang="en-US" sz="6702" dirty="0">
                <a:solidFill>
                  <a:srgbClr val="FFFFFF"/>
                </a:solidFill>
                <a:ea typeface="王漢宗顏楷體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72201" y="8470269"/>
            <a:ext cx="640079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15"/>
              </a:lnSpc>
              <a:spcBef>
                <a:spcPct val="0"/>
              </a:spcBef>
            </a:pPr>
            <a:r>
              <a:rPr lang="en-US" sz="4263" dirty="0" err="1">
                <a:solidFill>
                  <a:srgbClr val="FFFFFF"/>
                </a:solidFill>
                <a:ea typeface="王漢宗顏楷體"/>
              </a:rPr>
              <a:t>報告人：麥毅廷教務長</a:t>
            </a:r>
            <a:endParaRPr lang="en-US" sz="4263" dirty="0">
              <a:solidFill>
                <a:srgbClr val="FFFFFF"/>
              </a:solidFill>
              <a:ea typeface="王漢宗顏楷體"/>
            </a:endParaRPr>
          </a:p>
          <a:p>
            <a:pPr algn="ctr">
              <a:lnSpc>
                <a:spcPts val="5115"/>
              </a:lnSpc>
              <a:spcBef>
                <a:spcPct val="0"/>
              </a:spcBef>
            </a:pPr>
            <a:r>
              <a:rPr lang="en-US" sz="4263" dirty="0">
                <a:solidFill>
                  <a:srgbClr val="FFFFFF"/>
                </a:solidFill>
                <a:latin typeface="王漢宗顏楷體"/>
                <a:ea typeface="王漢宗顏楷體"/>
              </a:rPr>
              <a:t>日期：113年03月21/22日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528" flipH="1">
            <a:off x="2433638" y="2775702"/>
            <a:ext cx="3483771" cy="498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20" y="5640345"/>
            <a:ext cx="1231107" cy="19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流程图: 手动输入 6"/>
          <p:cNvSpPr/>
          <p:nvPr/>
        </p:nvSpPr>
        <p:spPr>
          <a:xfrm rot="10800000" flipH="1" flipV="1">
            <a:off x="0" y="7148052"/>
            <a:ext cx="18288000" cy="3138948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/>
          </a:p>
        </p:txBody>
      </p:sp>
      <p:pic>
        <p:nvPicPr>
          <p:cNvPr id="6963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4669">
            <a:off x="2907509" y="4321133"/>
            <a:ext cx="101203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7372930" flipH="1">
            <a:off x="2361312" y="5370083"/>
            <a:ext cx="909861" cy="8022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9921152" flipH="1">
            <a:off x="4461619" y="7127069"/>
            <a:ext cx="736523" cy="649439"/>
          </a:xfrm>
          <a:prstGeom prst="rect">
            <a:avLst/>
          </a:prstGeom>
        </p:spPr>
      </p:pic>
      <p:pic>
        <p:nvPicPr>
          <p:cNvPr id="6964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7" y="5857040"/>
            <a:ext cx="345282" cy="31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5" y="6180891"/>
            <a:ext cx="404813" cy="3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84" y="6721433"/>
            <a:ext cx="6477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396712">
            <a:off x="5081580" y="3008458"/>
            <a:ext cx="10584657" cy="39395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5000" dirty="0">
                <a:solidFill>
                  <a:srgbClr val="F81031"/>
                </a:solidFill>
                <a:latin typeface="Gill Sans MT" panose="020B0502020104020203" pitchFamily="34" charset="0"/>
              </a:rPr>
              <a:t>Q&amp;A</a:t>
            </a:r>
            <a:endParaRPr lang="zh-CN" altLang="en-US" sz="25000" dirty="0">
              <a:solidFill>
                <a:schemeClr val="accent3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69645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4" y="7045283"/>
            <a:ext cx="45958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71" y="6935745"/>
            <a:ext cx="39766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225" y="3837071"/>
            <a:ext cx="1214867" cy="1027115"/>
          </a:xfrm>
          <a:custGeom>
            <a:avLst/>
            <a:gdLst/>
            <a:ahLst/>
            <a:cxnLst/>
            <a:rect l="l" t="t" r="r" b="b"/>
            <a:pathLst>
              <a:path w="1214867" h="1027115">
                <a:moveTo>
                  <a:pt x="0" y="0"/>
                </a:moveTo>
                <a:lnTo>
                  <a:pt x="1214867" y="0"/>
                </a:lnTo>
                <a:lnTo>
                  <a:pt x="1214867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2953" y="7321107"/>
            <a:ext cx="1125410" cy="1125410"/>
          </a:xfrm>
          <a:custGeom>
            <a:avLst/>
            <a:gdLst/>
            <a:ahLst/>
            <a:cxnLst/>
            <a:rect l="l" t="t" r="r" b="b"/>
            <a:pathLst>
              <a:path w="1125410" h="1125410">
                <a:moveTo>
                  <a:pt x="0" y="0"/>
                </a:moveTo>
                <a:lnTo>
                  <a:pt x="1125411" y="0"/>
                </a:lnTo>
                <a:lnTo>
                  <a:pt x="1125411" y="1125411"/>
                </a:lnTo>
                <a:lnTo>
                  <a:pt x="0" y="1125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61809" y="3768239"/>
            <a:ext cx="1128777" cy="1164779"/>
          </a:xfrm>
          <a:custGeom>
            <a:avLst/>
            <a:gdLst/>
            <a:ahLst/>
            <a:cxnLst/>
            <a:rect l="l" t="t" r="r" b="b"/>
            <a:pathLst>
              <a:path w="1128777" h="1164779">
                <a:moveTo>
                  <a:pt x="0" y="0"/>
                </a:moveTo>
                <a:lnTo>
                  <a:pt x="1128777" y="0"/>
                </a:lnTo>
                <a:lnTo>
                  <a:pt x="1128777" y="1164779"/>
                </a:lnTo>
                <a:lnTo>
                  <a:pt x="0" y="1164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38009" y="7300579"/>
            <a:ext cx="1199172" cy="1166467"/>
          </a:xfrm>
          <a:custGeom>
            <a:avLst/>
            <a:gdLst/>
            <a:ahLst/>
            <a:cxnLst/>
            <a:rect l="l" t="t" r="r" b="b"/>
            <a:pathLst>
              <a:path w="1199172" h="1166467">
                <a:moveTo>
                  <a:pt x="0" y="0"/>
                </a:moveTo>
                <a:lnTo>
                  <a:pt x="1199172" y="0"/>
                </a:lnTo>
                <a:lnTo>
                  <a:pt x="1199172" y="1166467"/>
                </a:lnTo>
                <a:lnTo>
                  <a:pt x="0" y="1166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82953" y="866775"/>
            <a:ext cx="4724099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141414"/>
                </a:solidFill>
                <a:ea typeface="王漢宗顏楷體"/>
              </a:rPr>
              <a:t>規劃目的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48277" y="3466594"/>
            <a:ext cx="5489657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>
                <a:solidFill>
                  <a:srgbClr val="141414"/>
                </a:solidFill>
                <a:ea typeface="王漢宗顏楷體"/>
              </a:rPr>
              <a:t>十二年國教課程發展以「核心素養」為主軸，培養學生成為「終身學習者」。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5861" y="3404681"/>
            <a:ext cx="6412640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>
                <a:solidFill>
                  <a:srgbClr val="141414"/>
                </a:solidFill>
                <a:ea typeface="王漢宗顏楷體"/>
              </a:rPr>
              <a:t>因應全球化潮流，規劃彈性之教學週期亦為國內大學協助學生接軌國際之重要面向。</a:t>
            </a:r>
          </a:p>
          <a:p>
            <a:pPr marL="0" lvl="0" indent="0" algn="l">
              <a:lnSpc>
                <a:spcPts val="4319"/>
              </a:lnSpc>
              <a:spcBef>
                <a:spcPct val="0"/>
              </a:spcBef>
            </a:pPr>
            <a:endParaRPr lang="en-US" sz="3599">
              <a:solidFill>
                <a:srgbClr val="141414"/>
              </a:solidFill>
              <a:ea typeface="王漢宗顏楷體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27721" y="6497925"/>
            <a:ext cx="4990857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141414"/>
                </a:solidFill>
                <a:ea typeface="王漢宗顏楷體"/>
              </a:rPr>
              <a:t>翻轉傳統高教型態，讓學生學習化被動為主動，有效率自主學習與探索跨域知識，為現今高教精進之重要方針</a:t>
            </a:r>
            <a:r>
              <a:rPr lang="en-US" sz="3499" dirty="0">
                <a:solidFill>
                  <a:srgbClr val="141414"/>
                </a:solidFill>
                <a:ea typeface="王漢宗顏楷體"/>
              </a:rPr>
              <a:t>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08656" y="6497925"/>
            <a:ext cx="6453643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>
                <a:solidFill>
                  <a:srgbClr val="141414"/>
                </a:solidFill>
                <a:ea typeface="王漢宗顏楷體"/>
              </a:rPr>
              <a:t>查各大專校院為配合十二年國教</a:t>
            </a:r>
          </a:p>
          <a:p>
            <a:pPr>
              <a:lnSpc>
                <a:spcPts val="4199"/>
              </a:lnSpc>
            </a:pPr>
            <a:r>
              <a:rPr lang="en-US" sz="3499">
                <a:solidFill>
                  <a:srgbClr val="141414"/>
                </a:solidFill>
                <a:ea typeface="王漢宗顏楷體"/>
              </a:rPr>
              <a:t>課綱實施，鼓勵學生自主學習與</a:t>
            </a:r>
          </a:p>
          <a:p>
            <a:pPr>
              <a:lnSpc>
                <a:spcPts val="4199"/>
              </a:lnSpc>
            </a:pPr>
            <a:r>
              <a:rPr lang="en-US" sz="3499">
                <a:solidFill>
                  <a:srgbClr val="141414"/>
                </a:solidFill>
                <a:ea typeface="王漢宗顏楷體"/>
              </a:rPr>
              <a:t>探索跨域知識，或因應各國學制</a:t>
            </a:r>
          </a:p>
          <a:p>
            <a:pPr>
              <a:lnSpc>
                <a:spcPts val="4199"/>
              </a:lnSpc>
            </a:pPr>
            <a:r>
              <a:rPr lang="en-US" sz="3499">
                <a:solidFill>
                  <a:srgbClr val="141414"/>
                </a:solidFill>
                <a:ea typeface="王漢宗顏楷體"/>
              </a:rPr>
              <a:t>學生出國交換學習需要，多有規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141414"/>
                </a:solidFill>
                <a:ea typeface="王漢宗顏楷體"/>
              </a:rPr>
              <a:t>劃彈性之教學週期。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71884" y="-960150"/>
            <a:ext cx="7509302" cy="592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7"/>
              </a:lnSpc>
              <a:spcBef>
                <a:spcPct val="0"/>
              </a:spcBef>
            </a:pPr>
            <a:r>
              <a:rPr lang="en-US" sz="38856">
                <a:solidFill>
                  <a:srgbClr val="141414">
                    <a:alpha val="4706"/>
                  </a:srgbClr>
                </a:solidFill>
                <a:latin typeface="Noto Sans T Chinese"/>
              </a:rPr>
              <a:t>02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7259300" y="-495300"/>
            <a:ext cx="1028700" cy="11277600"/>
          </a:xfrm>
          <a:prstGeom prst="rect">
            <a:avLst/>
          </a:prstGeom>
          <a:solidFill>
            <a:srgbClr val="0A27CD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23422" y="-743692"/>
            <a:ext cx="5950093" cy="468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45"/>
              </a:lnSpc>
              <a:spcBef>
                <a:spcPct val="0"/>
              </a:spcBef>
            </a:pPr>
            <a:r>
              <a:rPr lang="en-US" sz="30788">
                <a:solidFill>
                  <a:srgbClr val="141414">
                    <a:alpha val="4706"/>
                  </a:srgbClr>
                </a:solidFill>
                <a:latin typeface="Noto Sans T Chinese Bold"/>
              </a:rPr>
              <a:t>03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61585" y="3227709"/>
            <a:ext cx="4046598" cy="2649583"/>
            <a:chOff x="0" y="0"/>
            <a:chExt cx="5395464" cy="3532777"/>
          </a:xfrm>
        </p:grpSpPr>
        <p:sp>
          <p:nvSpPr>
            <p:cNvPr id="4" name="TextBox 4"/>
            <p:cNvSpPr txBox="1"/>
            <p:nvPr/>
          </p:nvSpPr>
          <p:spPr>
            <a:xfrm>
              <a:off x="0" y="3000494"/>
              <a:ext cx="5395464" cy="53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95464" cy="2694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300" b="1" dirty="0">
                  <a:solidFill>
                    <a:srgbClr val="14141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Harvard University </a:t>
              </a:r>
            </a:p>
            <a:p>
              <a:pPr algn="ctr">
                <a:lnSpc>
                  <a:spcPts val="3960"/>
                </a:lnSpc>
              </a:pPr>
              <a:r>
                <a:rPr lang="en-US" sz="3300" b="1" dirty="0">
                  <a:solidFill>
                    <a:srgbClr val="14141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16 (14 class + 2</a:t>
              </a:r>
            </a:p>
            <a:p>
              <a:pPr algn="ctr">
                <a:lnSpc>
                  <a:spcPts val="3960"/>
                </a:lnSpc>
              </a:pPr>
              <a:r>
                <a:rPr lang="en-US" sz="3300" b="1" dirty="0">
                  <a:solidFill>
                    <a:srgbClr val="14141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exam)</a:t>
              </a:r>
            </a:p>
            <a:p>
              <a:pPr algn="ctr">
                <a:lnSpc>
                  <a:spcPts val="3960"/>
                </a:lnSpc>
              </a:pPr>
              <a:endParaRPr lang="en-US" sz="3300" b="1" dirty="0">
                <a:solidFill>
                  <a:srgbClr val="14141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43053" y="142875"/>
            <a:ext cx="9373193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141414"/>
                </a:solidFill>
                <a:ea typeface="王漢宗顏楷體"/>
              </a:rPr>
              <a:t>國際各大學學期週數</a:t>
            </a:r>
          </a:p>
        </p:txBody>
      </p:sp>
      <p:sp>
        <p:nvSpPr>
          <p:cNvPr id="7" name="AutoShape 7"/>
          <p:cNvSpPr/>
          <p:nvPr/>
        </p:nvSpPr>
        <p:spPr>
          <a:xfrm>
            <a:off x="17259300" y="-495300"/>
            <a:ext cx="1028700" cy="11277600"/>
          </a:xfrm>
          <a:prstGeom prst="rect">
            <a:avLst/>
          </a:prstGeom>
          <a:solidFill>
            <a:srgbClr val="0A27CD"/>
          </a:solidFill>
        </p:spPr>
      </p:sp>
      <p:sp>
        <p:nvSpPr>
          <p:cNvPr id="8" name="TextBox 8"/>
          <p:cNvSpPr txBox="1"/>
          <p:nvPr/>
        </p:nvSpPr>
        <p:spPr>
          <a:xfrm>
            <a:off x="1160308" y="1989983"/>
            <a:ext cx="222022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3362" y="2009404"/>
            <a:ext cx="222022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3941" y="1989983"/>
            <a:ext cx="222022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22684" y="1562100"/>
            <a:ext cx="2619972" cy="144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zh-TW" altLang="en-US" sz="47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亞洲部分大學</a:t>
            </a:r>
            <a:endParaRPr lang="en-US" sz="4799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1585" y="4762500"/>
            <a:ext cx="4021435" cy="212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University of</a:t>
            </a:r>
          </a:p>
          <a:p>
            <a:pPr algn="ctr">
              <a:lnSpc>
                <a:spcPts val="4199"/>
              </a:lnSpc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Michigan</a:t>
            </a:r>
          </a:p>
          <a:p>
            <a:pPr algn="ctr">
              <a:lnSpc>
                <a:spcPts val="4199"/>
              </a:lnSpc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 (15 class+ 1</a:t>
            </a:r>
          </a:p>
          <a:p>
            <a:pPr algn="ctr">
              <a:lnSpc>
                <a:spcPts val="4199"/>
              </a:lnSpc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exam)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1585" y="6896100"/>
            <a:ext cx="4021435" cy="266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66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UIUC (University of Illinois Urbana-Champaign)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66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 (15 class+ 1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66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exam)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7015" y="3387301"/>
            <a:ext cx="4084836" cy="266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UCL (University College London)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term: 12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term: 11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 term: 7 (summer)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64862" y="6373539"/>
            <a:ext cx="3319959" cy="212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University of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Edinburgh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14 (12 class + 2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exam)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05208" y="3418733"/>
            <a:ext cx="4338638" cy="212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Australian National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University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17 (15 class + 2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exam)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55513" y="5983380"/>
            <a:ext cx="3319959" cy="212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University of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Melbourne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 (12 class + 3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exam)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616559" y="3396350"/>
            <a:ext cx="4482604" cy="212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香港大學</a:t>
            </a:r>
            <a:endParaRPr lang="en-US" sz="3499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(13 class + 1 reading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+ 2 exam)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904344" y="6431491"/>
            <a:ext cx="1915436" cy="1049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 err="1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首爾大學</a:t>
            </a:r>
            <a:endParaRPr lang="en-US" sz="3499" b="1" dirty="0">
              <a:solidFill>
                <a:srgbClr val="0000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4631"/>
            <a:ext cx="4545164" cy="11646081"/>
            <a:chOff x="0" y="0"/>
            <a:chExt cx="6060218" cy="155281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1518" r="12463"/>
            <a:stretch>
              <a:fillRect/>
            </a:stretch>
          </p:blipFill>
          <p:spPr>
            <a:xfrm>
              <a:off x="0" y="0"/>
              <a:ext cx="6060218" cy="1552810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5558556" y="99813"/>
            <a:ext cx="1140592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320"/>
              </a:lnSpc>
              <a:spcBef>
                <a:spcPct val="0"/>
              </a:spcBef>
            </a:pPr>
            <a:r>
              <a:rPr lang="en-US" sz="6100">
                <a:solidFill>
                  <a:srgbClr val="FFFFFF"/>
                </a:solidFill>
                <a:ea typeface="王漢宗顏楷體"/>
              </a:rPr>
              <a:t>國內已實施縮減教學週次之學校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59300" y="-495300"/>
            <a:ext cx="1028700" cy="11277600"/>
          </a:xfrm>
          <a:prstGeom prst="rect">
            <a:avLst/>
          </a:prstGeom>
          <a:solidFill>
            <a:srgbClr val="0A27CD"/>
          </a:solidFill>
        </p:spPr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737763"/>
              </p:ext>
            </p:extLst>
          </p:nvPr>
        </p:nvGraphicFramePr>
        <p:xfrm>
          <a:off x="4884519" y="1341929"/>
          <a:ext cx="11361389" cy="8872966"/>
        </p:xfrm>
        <a:graphic>
          <a:graphicData uri="http://schemas.openxmlformats.org/drawingml/2006/table">
            <a:tbl>
              <a:tblPr/>
              <a:tblGrid>
                <a:gridCol w="4813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7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221">
                <a:tc>
                  <a:txBody>
                    <a:bodyPr/>
                    <a:lstStyle/>
                    <a:p>
                      <a:pPr algn="ctr">
                        <a:lnSpc>
                          <a:spcPts val="6569"/>
                        </a:lnSpc>
                        <a:defRPr/>
                      </a:pPr>
                      <a:r>
                        <a:rPr lang="en-US" sz="4400">
                          <a:solidFill>
                            <a:srgbClr val="FFFFFF"/>
                          </a:solidFill>
                          <a:ea typeface="王漢宗顏楷體"/>
                        </a:rPr>
                        <a:t>國立學校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69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FFFFFF"/>
                          </a:solidFill>
                          <a:ea typeface="王漢宗顏楷體"/>
                        </a:rPr>
                        <a:t>週次</a:t>
                      </a:r>
                      <a:endParaRPr lang="en-US" sz="105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臺灣大學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A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</a:rPr>
                        <a:t>16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A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臺灣師範大學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A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</a:rPr>
                        <a:t>16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A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臺灣科技大學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A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</a:rPr>
                        <a:t>16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A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陽明交通大學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中央大學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中山大學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臺中教育大學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中興大學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暨南大學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臺北護理健康大學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16+2彈性學習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35795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ea typeface="王漢宗顏楷體"/>
                        </a:rPr>
                        <a:t>成功大學</a:t>
                      </a:r>
                      <a:endParaRPr lang="en-US" sz="105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王漢宗顏楷體"/>
                          <a:ea typeface="王漢宗顏楷體"/>
                        </a:rPr>
                        <a:t>15+3課程銜接跨領域學習 </a:t>
                      </a:r>
                      <a:endParaRPr lang="en-US" sz="1050" dirty="0"/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2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3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198245"/>
          </a:xfrm>
          <a:custGeom>
            <a:avLst/>
            <a:gdLst/>
            <a:ahLst/>
            <a:cxnLst/>
            <a:rect l="l" t="t" r="r" b="b"/>
            <a:pathLst>
              <a:path w="12192000" h="798830">
                <a:moveTo>
                  <a:pt x="12192000" y="0"/>
                </a:moveTo>
                <a:lnTo>
                  <a:pt x="0" y="0"/>
                </a:lnTo>
                <a:lnTo>
                  <a:pt x="0" y="368680"/>
                </a:lnTo>
                <a:lnTo>
                  <a:pt x="5630" y="438428"/>
                </a:lnTo>
                <a:lnTo>
                  <a:pt x="21933" y="504586"/>
                </a:lnTo>
                <a:lnTo>
                  <a:pt x="48021" y="566271"/>
                </a:lnTo>
                <a:lnTo>
                  <a:pt x="83009" y="622599"/>
                </a:lnTo>
                <a:lnTo>
                  <a:pt x="126010" y="672687"/>
                </a:lnTo>
                <a:lnTo>
                  <a:pt x="176140" y="715650"/>
                </a:lnTo>
                <a:lnTo>
                  <a:pt x="232513" y="750604"/>
                </a:lnTo>
                <a:lnTo>
                  <a:pt x="294241" y="776665"/>
                </a:lnTo>
                <a:lnTo>
                  <a:pt x="360441" y="792951"/>
                </a:lnTo>
                <a:lnTo>
                  <a:pt x="430225" y="798576"/>
                </a:lnTo>
                <a:lnTo>
                  <a:pt x="11761724" y="798576"/>
                </a:lnTo>
                <a:lnTo>
                  <a:pt x="11831512" y="792951"/>
                </a:lnTo>
                <a:lnTo>
                  <a:pt x="11897717" y="776665"/>
                </a:lnTo>
                <a:lnTo>
                  <a:pt x="11959452" y="750604"/>
                </a:lnTo>
                <a:lnTo>
                  <a:pt x="12015831" y="715650"/>
                </a:lnTo>
                <a:lnTo>
                  <a:pt x="12065968" y="672687"/>
                </a:lnTo>
                <a:lnTo>
                  <a:pt x="12108976" y="622599"/>
                </a:lnTo>
                <a:lnTo>
                  <a:pt x="12143969" y="566271"/>
                </a:lnTo>
                <a:lnTo>
                  <a:pt x="12170062" y="504586"/>
                </a:lnTo>
                <a:lnTo>
                  <a:pt x="12186367" y="438428"/>
                </a:lnTo>
                <a:lnTo>
                  <a:pt x="12192000" y="36868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966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2192274" y="1348740"/>
            <a:ext cx="13201650" cy="7013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4"/>
          <p:cNvSpPr/>
          <p:nvPr/>
        </p:nvSpPr>
        <p:spPr>
          <a:xfrm>
            <a:off x="2595979" y="1762934"/>
            <a:ext cx="12408218" cy="6210300"/>
          </a:xfrm>
          <a:custGeom>
            <a:avLst/>
            <a:gdLst/>
            <a:ahLst/>
            <a:cxnLst/>
            <a:rect l="l" t="t" r="r" b="b"/>
            <a:pathLst>
              <a:path w="8272145" h="4140200">
                <a:moveTo>
                  <a:pt x="5297598" y="3759200"/>
                </a:moveTo>
                <a:lnTo>
                  <a:pt x="3158466" y="3759200"/>
                </a:lnTo>
                <a:lnTo>
                  <a:pt x="3183986" y="3784600"/>
                </a:lnTo>
                <a:lnTo>
                  <a:pt x="3210689" y="3797300"/>
                </a:lnTo>
                <a:lnTo>
                  <a:pt x="3238545" y="3822700"/>
                </a:lnTo>
                <a:lnTo>
                  <a:pt x="3267521" y="3848100"/>
                </a:lnTo>
                <a:lnTo>
                  <a:pt x="3297587" y="3873500"/>
                </a:lnTo>
                <a:lnTo>
                  <a:pt x="3328709" y="3898900"/>
                </a:lnTo>
                <a:lnTo>
                  <a:pt x="3360857" y="3911600"/>
                </a:lnTo>
                <a:lnTo>
                  <a:pt x="3393999" y="3937000"/>
                </a:lnTo>
                <a:lnTo>
                  <a:pt x="3428104" y="3949700"/>
                </a:lnTo>
                <a:lnTo>
                  <a:pt x="3463139" y="3975100"/>
                </a:lnTo>
                <a:lnTo>
                  <a:pt x="3499074" y="3987800"/>
                </a:lnTo>
                <a:lnTo>
                  <a:pt x="3535876" y="4013200"/>
                </a:lnTo>
                <a:lnTo>
                  <a:pt x="3573513" y="4025900"/>
                </a:lnTo>
                <a:lnTo>
                  <a:pt x="3691126" y="4064000"/>
                </a:lnTo>
                <a:lnTo>
                  <a:pt x="3857728" y="4114800"/>
                </a:lnTo>
                <a:lnTo>
                  <a:pt x="4063076" y="4140200"/>
                </a:lnTo>
                <a:lnTo>
                  <a:pt x="4368161" y="4140200"/>
                </a:lnTo>
                <a:lnTo>
                  <a:pt x="4659779" y="4102100"/>
                </a:lnTo>
                <a:lnTo>
                  <a:pt x="4752058" y="4076700"/>
                </a:lnTo>
                <a:lnTo>
                  <a:pt x="4841184" y="4038600"/>
                </a:lnTo>
                <a:lnTo>
                  <a:pt x="4926742" y="4013200"/>
                </a:lnTo>
                <a:lnTo>
                  <a:pt x="5008318" y="3975100"/>
                </a:lnTo>
                <a:lnTo>
                  <a:pt x="5085496" y="3924300"/>
                </a:lnTo>
                <a:lnTo>
                  <a:pt x="5157864" y="3873500"/>
                </a:lnTo>
                <a:lnTo>
                  <a:pt x="5225006" y="3822700"/>
                </a:lnTo>
                <a:lnTo>
                  <a:pt x="5286509" y="3771900"/>
                </a:lnTo>
                <a:lnTo>
                  <a:pt x="5297598" y="3759200"/>
                </a:lnTo>
                <a:close/>
              </a:path>
              <a:path w="8272145" h="4140200">
                <a:moveTo>
                  <a:pt x="2201100" y="368300"/>
                </a:moveTo>
                <a:lnTo>
                  <a:pt x="1858113" y="368300"/>
                </a:lnTo>
                <a:lnTo>
                  <a:pt x="1753736" y="381000"/>
                </a:lnTo>
                <a:lnTo>
                  <a:pt x="1652821" y="406400"/>
                </a:lnTo>
                <a:lnTo>
                  <a:pt x="1555652" y="419100"/>
                </a:lnTo>
                <a:lnTo>
                  <a:pt x="1462514" y="457200"/>
                </a:lnTo>
                <a:lnTo>
                  <a:pt x="1373691" y="482600"/>
                </a:lnTo>
                <a:lnTo>
                  <a:pt x="1289468" y="520700"/>
                </a:lnTo>
                <a:lnTo>
                  <a:pt x="1210129" y="558800"/>
                </a:lnTo>
                <a:lnTo>
                  <a:pt x="1135959" y="609600"/>
                </a:lnTo>
                <a:lnTo>
                  <a:pt x="1067241" y="660400"/>
                </a:lnTo>
                <a:lnTo>
                  <a:pt x="1004260" y="711200"/>
                </a:lnTo>
                <a:lnTo>
                  <a:pt x="947302" y="762000"/>
                </a:lnTo>
                <a:lnTo>
                  <a:pt x="896649" y="825500"/>
                </a:lnTo>
                <a:lnTo>
                  <a:pt x="852587" y="889000"/>
                </a:lnTo>
                <a:lnTo>
                  <a:pt x="815400" y="952500"/>
                </a:lnTo>
                <a:lnTo>
                  <a:pt x="785372" y="1016000"/>
                </a:lnTo>
                <a:lnTo>
                  <a:pt x="762788" y="1079500"/>
                </a:lnTo>
                <a:lnTo>
                  <a:pt x="747932" y="1155700"/>
                </a:lnTo>
                <a:lnTo>
                  <a:pt x="741089" y="1219200"/>
                </a:lnTo>
                <a:lnTo>
                  <a:pt x="742543" y="1295400"/>
                </a:lnTo>
                <a:lnTo>
                  <a:pt x="752578" y="1358900"/>
                </a:lnTo>
                <a:lnTo>
                  <a:pt x="745593" y="1371600"/>
                </a:lnTo>
                <a:lnTo>
                  <a:pt x="706309" y="1384300"/>
                </a:lnTo>
                <a:lnTo>
                  <a:pt x="667510" y="1384300"/>
                </a:lnTo>
                <a:lnTo>
                  <a:pt x="629253" y="1397000"/>
                </a:lnTo>
                <a:lnTo>
                  <a:pt x="591589" y="1397000"/>
                </a:lnTo>
                <a:lnTo>
                  <a:pt x="554573" y="1409700"/>
                </a:lnTo>
                <a:lnTo>
                  <a:pt x="518259" y="1409700"/>
                </a:lnTo>
                <a:lnTo>
                  <a:pt x="482702" y="1422400"/>
                </a:lnTo>
                <a:lnTo>
                  <a:pt x="414070" y="1447800"/>
                </a:lnTo>
                <a:lnTo>
                  <a:pt x="381103" y="1460500"/>
                </a:lnTo>
                <a:lnTo>
                  <a:pt x="349108" y="1485900"/>
                </a:lnTo>
                <a:lnTo>
                  <a:pt x="318138" y="1498600"/>
                </a:lnTo>
                <a:lnTo>
                  <a:pt x="288248" y="1511300"/>
                </a:lnTo>
                <a:lnTo>
                  <a:pt x="259491" y="1524000"/>
                </a:lnTo>
                <a:lnTo>
                  <a:pt x="231922" y="1549400"/>
                </a:lnTo>
                <a:lnTo>
                  <a:pt x="205593" y="1574800"/>
                </a:lnTo>
                <a:lnTo>
                  <a:pt x="180560" y="1587500"/>
                </a:lnTo>
                <a:lnTo>
                  <a:pt x="156875" y="1612900"/>
                </a:lnTo>
                <a:lnTo>
                  <a:pt x="134593" y="1638300"/>
                </a:lnTo>
                <a:lnTo>
                  <a:pt x="113768" y="1651000"/>
                </a:lnTo>
                <a:lnTo>
                  <a:pt x="81707" y="1701800"/>
                </a:lnTo>
                <a:lnTo>
                  <a:pt x="55042" y="1739900"/>
                </a:lnTo>
                <a:lnTo>
                  <a:pt x="33698" y="1778000"/>
                </a:lnTo>
                <a:lnTo>
                  <a:pt x="17598" y="1828800"/>
                </a:lnTo>
                <a:lnTo>
                  <a:pt x="6665" y="1866900"/>
                </a:lnTo>
                <a:lnTo>
                  <a:pt x="825" y="1917700"/>
                </a:lnTo>
                <a:lnTo>
                  <a:pt x="0" y="1955800"/>
                </a:lnTo>
                <a:lnTo>
                  <a:pt x="4113" y="2006600"/>
                </a:lnTo>
                <a:lnTo>
                  <a:pt x="13090" y="2044700"/>
                </a:lnTo>
                <a:lnTo>
                  <a:pt x="26852" y="2082800"/>
                </a:lnTo>
                <a:lnTo>
                  <a:pt x="45325" y="2133600"/>
                </a:lnTo>
                <a:lnTo>
                  <a:pt x="68432" y="2171700"/>
                </a:lnTo>
                <a:lnTo>
                  <a:pt x="96096" y="2209800"/>
                </a:lnTo>
                <a:lnTo>
                  <a:pt x="128242" y="2247900"/>
                </a:lnTo>
                <a:lnTo>
                  <a:pt x="164792" y="2286000"/>
                </a:lnTo>
                <a:lnTo>
                  <a:pt x="205671" y="2324100"/>
                </a:lnTo>
                <a:lnTo>
                  <a:pt x="250803" y="2349500"/>
                </a:lnTo>
                <a:lnTo>
                  <a:pt x="300110" y="2387600"/>
                </a:lnTo>
                <a:lnTo>
                  <a:pt x="353517" y="2413000"/>
                </a:lnTo>
                <a:lnTo>
                  <a:pt x="410948" y="2438400"/>
                </a:lnTo>
                <a:lnTo>
                  <a:pt x="386442" y="2451100"/>
                </a:lnTo>
                <a:lnTo>
                  <a:pt x="363264" y="2476500"/>
                </a:lnTo>
                <a:lnTo>
                  <a:pt x="341431" y="2489200"/>
                </a:lnTo>
                <a:lnTo>
                  <a:pt x="320959" y="2514600"/>
                </a:lnTo>
                <a:lnTo>
                  <a:pt x="301863" y="2540000"/>
                </a:lnTo>
                <a:lnTo>
                  <a:pt x="284160" y="2552700"/>
                </a:lnTo>
                <a:lnTo>
                  <a:pt x="267865" y="2578100"/>
                </a:lnTo>
                <a:lnTo>
                  <a:pt x="252995" y="2603500"/>
                </a:lnTo>
                <a:lnTo>
                  <a:pt x="239565" y="2628900"/>
                </a:lnTo>
                <a:lnTo>
                  <a:pt x="227592" y="2641600"/>
                </a:lnTo>
                <a:lnTo>
                  <a:pt x="208079" y="2692400"/>
                </a:lnTo>
                <a:lnTo>
                  <a:pt x="194585" y="2743200"/>
                </a:lnTo>
                <a:lnTo>
                  <a:pt x="187237" y="2794000"/>
                </a:lnTo>
                <a:lnTo>
                  <a:pt x="185908" y="2819400"/>
                </a:lnTo>
                <a:lnTo>
                  <a:pt x="186163" y="2844800"/>
                </a:lnTo>
                <a:lnTo>
                  <a:pt x="191492" y="2895600"/>
                </a:lnTo>
                <a:lnTo>
                  <a:pt x="202215" y="2933700"/>
                </a:lnTo>
                <a:lnTo>
                  <a:pt x="218107" y="2984500"/>
                </a:lnTo>
                <a:lnTo>
                  <a:pt x="238932" y="3022600"/>
                </a:lnTo>
                <a:lnTo>
                  <a:pt x="264451" y="3060700"/>
                </a:lnTo>
                <a:lnTo>
                  <a:pt x="294426" y="3111500"/>
                </a:lnTo>
                <a:lnTo>
                  <a:pt x="328618" y="3149600"/>
                </a:lnTo>
                <a:lnTo>
                  <a:pt x="366790" y="3175000"/>
                </a:lnTo>
                <a:lnTo>
                  <a:pt x="408703" y="3213100"/>
                </a:lnTo>
                <a:lnTo>
                  <a:pt x="454119" y="3238500"/>
                </a:lnTo>
                <a:lnTo>
                  <a:pt x="502801" y="3276600"/>
                </a:lnTo>
                <a:lnTo>
                  <a:pt x="554509" y="3302000"/>
                </a:lnTo>
                <a:lnTo>
                  <a:pt x="609007" y="3314700"/>
                </a:lnTo>
                <a:lnTo>
                  <a:pt x="666055" y="3340100"/>
                </a:lnTo>
                <a:lnTo>
                  <a:pt x="725417" y="3352800"/>
                </a:lnTo>
                <a:lnTo>
                  <a:pt x="914995" y="3390900"/>
                </a:lnTo>
                <a:lnTo>
                  <a:pt x="1121894" y="3390900"/>
                </a:lnTo>
                <a:lnTo>
                  <a:pt x="1132435" y="3403600"/>
                </a:lnTo>
                <a:lnTo>
                  <a:pt x="1199017" y="3479800"/>
                </a:lnTo>
                <a:lnTo>
                  <a:pt x="1272382" y="3543300"/>
                </a:lnTo>
                <a:lnTo>
                  <a:pt x="1352008" y="3606800"/>
                </a:lnTo>
                <a:lnTo>
                  <a:pt x="1437374" y="3657600"/>
                </a:lnTo>
                <a:lnTo>
                  <a:pt x="1527959" y="3708400"/>
                </a:lnTo>
                <a:lnTo>
                  <a:pt x="1623240" y="3746500"/>
                </a:lnTo>
                <a:lnTo>
                  <a:pt x="1722698" y="3784600"/>
                </a:lnTo>
                <a:lnTo>
                  <a:pt x="1825810" y="3822700"/>
                </a:lnTo>
                <a:lnTo>
                  <a:pt x="2040914" y="3873500"/>
                </a:lnTo>
                <a:lnTo>
                  <a:pt x="2264380" y="3898900"/>
                </a:lnTo>
                <a:lnTo>
                  <a:pt x="2492039" y="3898900"/>
                </a:lnTo>
                <a:lnTo>
                  <a:pt x="2719720" y="3873500"/>
                </a:lnTo>
                <a:lnTo>
                  <a:pt x="3052160" y="3797300"/>
                </a:lnTo>
                <a:lnTo>
                  <a:pt x="3158466" y="3759200"/>
                </a:lnTo>
                <a:lnTo>
                  <a:pt x="5297598" y="3759200"/>
                </a:lnTo>
                <a:lnTo>
                  <a:pt x="5341957" y="3708400"/>
                </a:lnTo>
                <a:lnTo>
                  <a:pt x="5390937" y="3657600"/>
                </a:lnTo>
                <a:lnTo>
                  <a:pt x="5433034" y="3581400"/>
                </a:lnTo>
                <a:lnTo>
                  <a:pt x="5467834" y="3517900"/>
                </a:lnTo>
                <a:lnTo>
                  <a:pt x="6628869" y="3517900"/>
                </a:lnTo>
                <a:lnTo>
                  <a:pt x="6699865" y="3492500"/>
                </a:lnTo>
                <a:lnTo>
                  <a:pt x="6766889" y="3454400"/>
                </a:lnTo>
                <a:lnTo>
                  <a:pt x="6829655" y="3416300"/>
                </a:lnTo>
                <a:lnTo>
                  <a:pt x="6887875" y="3378200"/>
                </a:lnTo>
                <a:lnTo>
                  <a:pt x="6941264" y="3327400"/>
                </a:lnTo>
                <a:lnTo>
                  <a:pt x="6989533" y="3276600"/>
                </a:lnTo>
                <a:lnTo>
                  <a:pt x="7032396" y="3225800"/>
                </a:lnTo>
                <a:lnTo>
                  <a:pt x="7069566" y="3175000"/>
                </a:lnTo>
                <a:lnTo>
                  <a:pt x="7100756" y="3124200"/>
                </a:lnTo>
                <a:lnTo>
                  <a:pt x="7125680" y="3060700"/>
                </a:lnTo>
                <a:lnTo>
                  <a:pt x="7144050" y="3009900"/>
                </a:lnTo>
                <a:lnTo>
                  <a:pt x="7155580" y="2946400"/>
                </a:lnTo>
                <a:lnTo>
                  <a:pt x="7159982" y="2882900"/>
                </a:lnTo>
                <a:lnTo>
                  <a:pt x="7192962" y="2882900"/>
                </a:lnTo>
                <a:lnTo>
                  <a:pt x="7225749" y="2870200"/>
                </a:lnTo>
                <a:lnTo>
                  <a:pt x="7290686" y="2870200"/>
                </a:lnTo>
                <a:lnTo>
                  <a:pt x="7322806" y="2857500"/>
                </a:lnTo>
                <a:lnTo>
                  <a:pt x="7354673" y="2857500"/>
                </a:lnTo>
                <a:lnTo>
                  <a:pt x="7386271" y="2844800"/>
                </a:lnTo>
                <a:lnTo>
                  <a:pt x="7417587" y="2844800"/>
                </a:lnTo>
                <a:lnTo>
                  <a:pt x="7479308" y="2819400"/>
                </a:lnTo>
                <a:lnTo>
                  <a:pt x="7509683" y="2819400"/>
                </a:lnTo>
                <a:lnTo>
                  <a:pt x="7598685" y="2781300"/>
                </a:lnTo>
                <a:lnTo>
                  <a:pt x="7684184" y="2743200"/>
                </a:lnTo>
                <a:lnTo>
                  <a:pt x="7739036" y="2717800"/>
                </a:lnTo>
                <a:lnTo>
                  <a:pt x="7847423" y="2667000"/>
                </a:lnTo>
                <a:lnTo>
                  <a:pt x="7922103" y="2616200"/>
                </a:lnTo>
                <a:lnTo>
                  <a:pt x="7989751" y="2565400"/>
                </a:lnTo>
                <a:lnTo>
                  <a:pt x="8050307" y="2501900"/>
                </a:lnTo>
                <a:lnTo>
                  <a:pt x="8103710" y="2438400"/>
                </a:lnTo>
                <a:lnTo>
                  <a:pt x="8149898" y="2387600"/>
                </a:lnTo>
                <a:lnTo>
                  <a:pt x="8188810" y="2324100"/>
                </a:lnTo>
                <a:lnTo>
                  <a:pt x="8220386" y="2260600"/>
                </a:lnTo>
                <a:lnTo>
                  <a:pt x="8244564" y="2184400"/>
                </a:lnTo>
                <a:lnTo>
                  <a:pt x="8261284" y="2120900"/>
                </a:lnTo>
                <a:lnTo>
                  <a:pt x="8270484" y="2057400"/>
                </a:lnTo>
                <a:lnTo>
                  <a:pt x="8272103" y="1981200"/>
                </a:lnTo>
                <a:lnTo>
                  <a:pt x="8266081" y="1917700"/>
                </a:lnTo>
                <a:lnTo>
                  <a:pt x="8252356" y="1854200"/>
                </a:lnTo>
                <a:lnTo>
                  <a:pt x="8230867" y="1778000"/>
                </a:lnTo>
                <a:lnTo>
                  <a:pt x="8201553" y="1714500"/>
                </a:lnTo>
                <a:lnTo>
                  <a:pt x="8164354" y="1651000"/>
                </a:lnTo>
                <a:lnTo>
                  <a:pt x="8119208" y="1587500"/>
                </a:lnTo>
                <a:lnTo>
                  <a:pt x="8066054" y="1524000"/>
                </a:lnTo>
                <a:lnTo>
                  <a:pt x="8004831" y="1473200"/>
                </a:lnTo>
                <a:lnTo>
                  <a:pt x="8011539" y="1460500"/>
                </a:lnTo>
                <a:lnTo>
                  <a:pt x="8030027" y="1422400"/>
                </a:lnTo>
                <a:lnTo>
                  <a:pt x="8046005" y="1384300"/>
                </a:lnTo>
                <a:lnTo>
                  <a:pt x="8069487" y="1320800"/>
                </a:lnTo>
                <a:lnTo>
                  <a:pt x="8081368" y="1270000"/>
                </a:lnTo>
                <a:lnTo>
                  <a:pt x="8086586" y="1206500"/>
                </a:lnTo>
                <a:lnTo>
                  <a:pt x="8085326" y="1155700"/>
                </a:lnTo>
                <a:lnTo>
                  <a:pt x="8077773" y="1104900"/>
                </a:lnTo>
                <a:lnTo>
                  <a:pt x="8064111" y="1041400"/>
                </a:lnTo>
                <a:lnTo>
                  <a:pt x="8044525" y="990600"/>
                </a:lnTo>
                <a:lnTo>
                  <a:pt x="8019199" y="939800"/>
                </a:lnTo>
                <a:lnTo>
                  <a:pt x="7988318" y="889000"/>
                </a:lnTo>
                <a:lnTo>
                  <a:pt x="7952065" y="850900"/>
                </a:lnTo>
                <a:lnTo>
                  <a:pt x="7910626" y="800100"/>
                </a:lnTo>
                <a:lnTo>
                  <a:pt x="7864186" y="762000"/>
                </a:lnTo>
                <a:lnTo>
                  <a:pt x="7812928" y="711200"/>
                </a:lnTo>
                <a:lnTo>
                  <a:pt x="7757037" y="685800"/>
                </a:lnTo>
                <a:lnTo>
                  <a:pt x="7696698" y="647700"/>
                </a:lnTo>
                <a:lnTo>
                  <a:pt x="7632095" y="609600"/>
                </a:lnTo>
                <a:lnTo>
                  <a:pt x="7563412" y="584200"/>
                </a:lnTo>
                <a:lnTo>
                  <a:pt x="7490835" y="558800"/>
                </a:lnTo>
                <a:lnTo>
                  <a:pt x="7414548" y="533400"/>
                </a:lnTo>
                <a:lnTo>
                  <a:pt x="7334734" y="520700"/>
                </a:lnTo>
                <a:lnTo>
                  <a:pt x="7328458" y="495300"/>
                </a:lnTo>
                <a:lnTo>
                  <a:pt x="7321106" y="482600"/>
                </a:lnTo>
                <a:lnTo>
                  <a:pt x="2685010" y="482600"/>
                </a:lnTo>
                <a:lnTo>
                  <a:pt x="2530774" y="431800"/>
                </a:lnTo>
                <a:lnTo>
                  <a:pt x="2450585" y="406400"/>
                </a:lnTo>
                <a:lnTo>
                  <a:pt x="2409846" y="406400"/>
                </a:lnTo>
                <a:lnTo>
                  <a:pt x="2327252" y="381000"/>
                </a:lnTo>
                <a:lnTo>
                  <a:pt x="2243406" y="381000"/>
                </a:lnTo>
                <a:lnTo>
                  <a:pt x="2201100" y="368300"/>
                </a:lnTo>
                <a:close/>
              </a:path>
              <a:path w="8272145" h="4140200">
                <a:moveTo>
                  <a:pt x="6628869" y="3517900"/>
                </a:moveTo>
                <a:lnTo>
                  <a:pt x="5467834" y="3517900"/>
                </a:lnTo>
                <a:lnTo>
                  <a:pt x="5520542" y="3543300"/>
                </a:lnTo>
                <a:lnTo>
                  <a:pt x="5547454" y="3543300"/>
                </a:lnTo>
                <a:lnTo>
                  <a:pt x="5630222" y="3581400"/>
                </a:lnTo>
                <a:lnTo>
                  <a:pt x="5658433" y="3581400"/>
                </a:lnTo>
                <a:lnTo>
                  <a:pt x="5686926" y="3594100"/>
                </a:lnTo>
                <a:lnTo>
                  <a:pt x="5715686" y="3594100"/>
                </a:lnTo>
                <a:lnTo>
                  <a:pt x="5744694" y="3606800"/>
                </a:lnTo>
                <a:lnTo>
                  <a:pt x="5773935" y="3606800"/>
                </a:lnTo>
                <a:lnTo>
                  <a:pt x="5803391" y="3619500"/>
                </a:lnTo>
                <a:lnTo>
                  <a:pt x="5892887" y="3619500"/>
                </a:lnTo>
                <a:lnTo>
                  <a:pt x="5923039" y="3632200"/>
                </a:lnTo>
                <a:lnTo>
                  <a:pt x="6135559" y="3632200"/>
                </a:lnTo>
                <a:lnTo>
                  <a:pt x="6476111" y="3581400"/>
                </a:lnTo>
                <a:lnTo>
                  <a:pt x="6554189" y="3556000"/>
                </a:lnTo>
                <a:lnTo>
                  <a:pt x="6628869" y="3517900"/>
                </a:lnTo>
                <a:close/>
              </a:path>
              <a:path w="8272145" h="4140200">
                <a:moveTo>
                  <a:pt x="3676027" y="114300"/>
                </a:moveTo>
                <a:lnTo>
                  <a:pt x="3518081" y="114300"/>
                </a:lnTo>
                <a:lnTo>
                  <a:pt x="3439957" y="127000"/>
                </a:lnTo>
                <a:lnTo>
                  <a:pt x="3362872" y="127000"/>
                </a:lnTo>
                <a:lnTo>
                  <a:pt x="3287181" y="139700"/>
                </a:lnTo>
                <a:lnTo>
                  <a:pt x="3213238" y="165100"/>
                </a:lnTo>
                <a:lnTo>
                  <a:pt x="3141399" y="177800"/>
                </a:lnTo>
                <a:lnTo>
                  <a:pt x="3072019" y="203200"/>
                </a:lnTo>
                <a:lnTo>
                  <a:pt x="3005452" y="241300"/>
                </a:lnTo>
                <a:lnTo>
                  <a:pt x="2942054" y="266700"/>
                </a:lnTo>
                <a:lnTo>
                  <a:pt x="2882179" y="304800"/>
                </a:lnTo>
                <a:lnTo>
                  <a:pt x="2826182" y="342900"/>
                </a:lnTo>
                <a:lnTo>
                  <a:pt x="2774419" y="393700"/>
                </a:lnTo>
                <a:lnTo>
                  <a:pt x="2727243" y="431800"/>
                </a:lnTo>
                <a:lnTo>
                  <a:pt x="2685010" y="482600"/>
                </a:lnTo>
                <a:lnTo>
                  <a:pt x="7321106" y="482600"/>
                </a:lnTo>
                <a:lnTo>
                  <a:pt x="7312693" y="457200"/>
                </a:lnTo>
                <a:lnTo>
                  <a:pt x="7303233" y="431800"/>
                </a:lnTo>
                <a:lnTo>
                  <a:pt x="7292741" y="419100"/>
                </a:lnTo>
                <a:lnTo>
                  <a:pt x="7281230" y="393700"/>
                </a:lnTo>
                <a:lnTo>
                  <a:pt x="7268716" y="368300"/>
                </a:lnTo>
                <a:lnTo>
                  <a:pt x="7255212" y="355600"/>
                </a:lnTo>
                <a:lnTo>
                  <a:pt x="7240732" y="330200"/>
                </a:lnTo>
                <a:lnTo>
                  <a:pt x="7225292" y="317500"/>
                </a:lnTo>
                <a:lnTo>
                  <a:pt x="4301212" y="317500"/>
                </a:lnTo>
                <a:lnTo>
                  <a:pt x="4290606" y="304800"/>
                </a:lnTo>
                <a:lnTo>
                  <a:pt x="4279859" y="304800"/>
                </a:lnTo>
                <a:lnTo>
                  <a:pt x="4268973" y="292100"/>
                </a:lnTo>
                <a:lnTo>
                  <a:pt x="4257949" y="292100"/>
                </a:lnTo>
                <a:lnTo>
                  <a:pt x="4246789" y="279400"/>
                </a:lnTo>
                <a:lnTo>
                  <a:pt x="4235494" y="279400"/>
                </a:lnTo>
                <a:lnTo>
                  <a:pt x="4224067" y="266700"/>
                </a:lnTo>
                <a:lnTo>
                  <a:pt x="4212509" y="266700"/>
                </a:lnTo>
                <a:lnTo>
                  <a:pt x="4200822" y="254000"/>
                </a:lnTo>
                <a:lnTo>
                  <a:pt x="4189008" y="254000"/>
                </a:lnTo>
                <a:lnTo>
                  <a:pt x="4177067" y="241300"/>
                </a:lnTo>
                <a:lnTo>
                  <a:pt x="4165003" y="241300"/>
                </a:lnTo>
                <a:lnTo>
                  <a:pt x="4152816" y="228600"/>
                </a:lnTo>
                <a:lnTo>
                  <a:pt x="4140509" y="228600"/>
                </a:lnTo>
                <a:lnTo>
                  <a:pt x="4128083" y="215900"/>
                </a:lnTo>
                <a:lnTo>
                  <a:pt x="4102881" y="215900"/>
                </a:lnTo>
                <a:lnTo>
                  <a:pt x="4090109" y="203200"/>
                </a:lnTo>
                <a:lnTo>
                  <a:pt x="4077225" y="203200"/>
                </a:lnTo>
                <a:lnTo>
                  <a:pt x="4064230" y="190500"/>
                </a:lnTo>
                <a:lnTo>
                  <a:pt x="3988770" y="165100"/>
                </a:lnTo>
                <a:lnTo>
                  <a:pt x="3676027" y="114300"/>
                </a:lnTo>
                <a:close/>
              </a:path>
              <a:path w="8272145" h="4140200">
                <a:moveTo>
                  <a:pt x="5165706" y="0"/>
                </a:moveTo>
                <a:lnTo>
                  <a:pt x="4907734" y="0"/>
                </a:lnTo>
                <a:lnTo>
                  <a:pt x="4723487" y="38100"/>
                </a:lnTo>
                <a:lnTo>
                  <a:pt x="4665367" y="63500"/>
                </a:lnTo>
                <a:lnTo>
                  <a:pt x="4609374" y="88900"/>
                </a:lnTo>
                <a:lnTo>
                  <a:pt x="4555798" y="101600"/>
                </a:lnTo>
                <a:lnTo>
                  <a:pt x="4504926" y="139700"/>
                </a:lnTo>
                <a:lnTo>
                  <a:pt x="4457046" y="165100"/>
                </a:lnTo>
                <a:lnTo>
                  <a:pt x="4412447" y="203200"/>
                </a:lnTo>
                <a:lnTo>
                  <a:pt x="4371416" y="228600"/>
                </a:lnTo>
                <a:lnTo>
                  <a:pt x="4334241" y="279400"/>
                </a:lnTo>
                <a:lnTo>
                  <a:pt x="4301212" y="317500"/>
                </a:lnTo>
                <a:lnTo>
                  <a:pt x="7225292" y="317500"/>
                </a:lnTo>
                <a:lnTo>
                  <a:pt x="7208905" y="292100"/>
                </a:lnTo>
                <a:lnTo>
                  <a:pt x="7191585" y="279400"/>
                </a:lnTo>
                <a:lnTo>
                  <a:pt x="7173347" y="266700"/>
                </a:lnTo>
                <a:lnTo>
                  <a:pt x="7154205" y="241300"/>
                </a:lnTo>
                <a:lnTo>
                  <a:pt x="7134173" y="228600"/>
                </a:lnTo>
                <a:lnTo>
                  <a:pt x="5711928" y="228600"/>
                </a:lnTo>
                <a:lnTo>
                  <a:pt x="5700161" y="215900"/>
                </a:lnTo>
                <a:lnTo>
                  <a:pt x="5688066" y="203200"/>
                </a:lnTo>
                <a:lnTo>
                  <a:pt x="5675649" y="190500"/>
                </a:lnTo>
                <a:lnTo>
                  <a:pt x="5662916" y="177800"/>
                </a:lnTo>
                <a:lnTo>
                  <a:pt x="5649873" y="177800"/>
                </a:lnTo>
                <a:lnTo>
                  <a:pt x="5636524" y="165100"/>
                </a:lnTo>
                <a:lnTo>
                  <a:pt x="5622877" y="152400"/>
                </a:lnTo>
                <a:lnTo>
                  <a:pt x="5608936" y="152400"/>
                </a:lnTo>
                <a:lnTo>
                  <a:pt x="5594708" y="139700"/>
                </a:lnTo>
                <a:lnTo>
                  <a:pt x="5580197" y="127000"/>
                </a:lnTo>
                <a:lnTo>
                  <a:pt x="5565411" y="127000"/>
                </a:lnTo>
                <a:lnTo>
                  <a:pt x="5550354" y="114300"/>
                </a:lnTo>
                <a:lnTo>
                  <a:pt x="5535032" y="101600"/>
                </a:lnTo>
                <a:lnTo>
                  <a:pt x="5519451" y="101600"/>
                </a:lnTo>
                <a:lnTo>
                  <a:pt x="5503616" y="88900"/>
                </a:lnTo>
                <a:lnTo>
                  <a:pt x="5487534" y="88900"/>
                </a:lnTo>
                <a:lnTo>
                  <a:pt x="5471210" y="76200"/>
                </a:lnTo>
                <a:lnTo>
                  <a:pt x="5454650" y="76200"/>
                </a:lnTo>
                <a:lnTo>
                  <a:pt x="5437860" y="63500"/>
                </a:lnTo>
                <a:lnTo>
                  <a:pt x="5420844" y="63500"/>
                </a:lnTo>
                <a:lnTo>
                  <a:pt x="5358334" y="38100"/>
                </a:lnTo>
                <a:lnTo>
                  <a:pt x="5165706" y="0"/>
                </a:lnTo>
                <a:close/>
              </a:path>
              <a:path w="8272145" h="4140200">
                <a:moveTo>
                  <a:pt x="6557891" y="0"/>
                </a:moveTo>
                <a:lnTo>
                  <a:pt x="6344166" y="0"/>
                </a:lnTo>
                <a:lnTo>
                  <a:pt x="6273370" y="12700"/>
                </a:lnTo>
                <a:lnTo>
                  <a:pt x="6203359" y="12700"/>
                </a:lnTo>
                <a:lnTo>
                  <a:pt x="6134469" y="25400"/>
                </a:lnTo>
                <a:lnTo>
                  <a:pt x="6067038" y="50800"/>
                </a:lnTo>
                <a:lnTo>
                  <a:pt x="6001401" y="63500"/>
                </a:lnTo>
                <a:lnTo>
                  <a:pt x="5937896" y="88900"/>
                </a:lnTo>
                <a:lnTo>
                  <a:pt x="5876859" y="114300"/>
                </a:lnTo>
                <a:lnTo>
                  <a:pt x="5818628" y="152400"/>
                </a:lnTo>
                <a:lnTo>
                  <a:pt x="5763538" y="190500"/>
                </a:lnTo>
                <a:lnTo>
                  <a:pt x="5711928" y="228600"/>
                </a:lnTo>
                <a:lnTo>
                  <a:pt x="7134173" y="228600"/>
                </a:lnTo>
                <a:lnTo>
                  <a:pt x="7113266" y="215900"/>
                </a:lnTo>
                <a:lnTo>
                  <a:pt x="7091498" y="190500"/>
                </a:lnTo>
                <a:lnTo>
                  <a:pt x="7068884" y="177800"/>
                </a:lnTo>
                <a:lnTo>
                  <a:pt x="7045436" y="165100"/>
                </a:lnTo>
                <a:lnTo>
                  <a:pt x="7021171" y="152400"/>
                </a:lnTo>
                <a:lnTo>
                  <a:pt x="6961055" y="114300"/>
                </a:lnTo>
                <a:lnTo>
                  <a:pt x="6898355" y="88900"/>
                </a:lnTo>
                <a:lnTo>
                  <a:pt x="6833409" y="63500"/>
                </a:lnTo>
                <a:lnTo>
                  <a:pt x="6766552" y="50800"/>
                </a:lnTo>
                <a:lnTo>
                  <a:pt x="6698123" y="25400"/>
                </a:lnTo>
                <a:lnTo>
                  <a:pt x="6557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object 5"/>
          <p:cNvSpPr/>
          <p:nvPr/>
        </p:nvSpPr>
        <p:spPr>
          <a:xfrm>
            <a:off x="2595979" y="1750665"/>
            <a:ext cx="12408218" cy="6222681"/>
          </a:xfrm>
          <a:custGeom>
            <a:avLst/>
            <a:gdLst/>
            <a:ahLst/>
            <a:cxnLst/>
            <a:rect l="l" t="t" r="r" b="b"/>
            <a:pathLst>
              <a:path w="8272145" h="4148454">
                <a:moveTo>
                  <a:pt x="752578" y="1365904"/>
                </a:moveTo>
                <a:lnTo>
                  <a:pt x="742543" y="1293824"/>
                </a:lnTo>
                <a:lnTo>
                  <a:pt x="741089" y="1222570"/>
                </a:lnTo>
                <a:lnTo>
                  <a:pt x="747932" y="1152399"/>
                </a:lnTo>
                <a:lnTo>
                  <a:pt x="762788" y="1083567"/>
                </a:lnTo>
                <a:lnTo>
                  <a:pt x="785372" y="1016329"/>
                </a:lnTo>
                <a:lnTo>
                  <a:pt x="815400" y="950941"/>
                </a:lnTo>
                <a:lnTo>
                  <a:pt x="852587" y="887658"/>
                </a:lnTo>
                <a:lnTo>
                  <a:pt x="896649" y="826736"/>
                </a:lnTo>
                <a:lnTo>
                  <a:pt x="947302" y="768430"/>
                </a:lnTo>
                <a:lnTo>
                  <a:pt x="1004260" y="712997"/>
                </a:lnTo>
                <a:lnTo>
                  <a:pt x="1067241" y="660693"/>
                </a:lnTo>
                <a:lnTo>
                  <a:pt x="1135959" y="611771"/>
                </a:lnTo>
                <a:lnTo>
                  <a:pt x="1210129" y="566489"/>
                </a:lnTo>
                <a:lnTo>
                  <a:pt x="1289468" y="525102"/>
                </a:lnTo>
                <a:lnTo>
                  <a:pt x="1373691" y="487866"/>
                </a:lnTo>
                <a:lnTo>
                  <a:pt x="1462514" y="455036"/>
                </a:lnTo>
                <a:lnTo>
                  <a:pt x="1555652" y="426868"/>
                </a:lnTo>
                <a:lnTo>
                  <a:pt x="1652821" y="403617"/>
                </a:lnTo>
                <a:lnTo>
                  <a:pt x="1753736" y="385540"/>
                </a:lnTo>
                <a:lnTo>
                  <a:pt x="1858113" y="372891"/>
                </a:lnTo>
                <a:lnTo>
                  <a:pt x="1901101" y="369406"/>
                </a:lnTo>
                <a:lnTo>
                  <a:pt x="1944127" y="366911"/>
                </a:lnTo>
                <a:lnTo>
                  <a:pt x="1987154" y="365401"/>
                </a:lnTo>
                <a:lnTo>
                  <a:pt x="2030149" y="364871"/>
                </a:lnTo>
                <a:lnTo>
                  <a:pt x="2073076" y="365317"/>
                </a:lnTo>
                <a:lnTo>
                  <a:pt x="2115901" y="366734"/>
                </a:lnTo>
                <a:lnTo>
                  <a:pt x="2158587" y="369118"/>
                </a:lnTo>
                <a:lnTo>
                  <a:pt x="2201100" y="372463"/>
                </a:lnTo>
                <a:lnTo>
                  <a:pt x="2243406" y="376765"/>
                </a:lnTo>
                <a:lnTo>
                  <a:pt x="2285468" y="382020"/>
                </a:lnTo>
                <a:lnTo>
                  <a:pt x="2327252" y="388222"/>
                </a:lnTo>
                <a:lnTo>
                  <a:pt x="2368723" y="395367"/>
                </a:lnTo>
                <a:lnTo>
                  <a:pt x="2409846" y="403451"/>
                </a:lnTo>
                <a:lnTo>
                  <a:pt x="2450585" y="412469"/>
                </a:lnTo>
                <a:lnTo>
                  <a:pt x="2490906" y="422415"/>
                </a:lnTo>
                <a:lnTo>
                  <a:pt x="2530774" y="433287"/>
                </a:lnTo>
                <a:lnTo>
                  <a:pt x="2570153" y="445077"/>
                </a:lnTo>
                <a:lnTo>
                  <a:pt x="2609009" y="457783"/>
                </a:lnTo>
                <a:lnTo>
                  <a:pt x="2647306" y="471399"/>
                </a:lnTo>
                <a:lnTo>
                  <a:pt x="2685010" y="485921"/>
                </a:lnTo>
                <a:lnTo>
                  <a:pt x="2727243" y="436481"/>
                </a:lnTo>
                <a:lnTo>
                  <a:pt x="2774419" y="390279"/>
                </a:lnTo>
                <a:lnTo>
                  <a:pt x="2826182" y="347390"/>
                </a:lnTo>
                <a:lnTo>
                  <a:pt x="2882179" y="307888"/>
                </a:lnTo>
                <a:lnTo>
                  <a:pt x="2942054" y="271847"/>
                </a:lnTo>
                <a:lnTo>
                  <a:pt x="3005452" y="239342"/>
                </a:lnTo>
                <a:lnTo>
                  <a:pt x="3072019" y="210447"/>
                </a:lnTo>
                <a:lnTo>
                  <a:pt x="3141399" y="185236"/>
                </a:lnTo>
                <a:lnTo>
                  <a:pt x="3213238" y="163784"/>
                </a:lnTo>
                <a:lnTo>
                  <a:pt x="3287181" y="146165"/>
                </a:lnTo>
                <a:lnTo>
                  <a:pt x="3362872" y="132452"/>
                </a:lnTo>
                <a:lnTo>
                  <a:pt x="3439957" y="122722"/>
                </a:lnTo>
                <a:lnTo>
                  <a:pt x="3518081" y="117047"/>
                </a:lnTo>
                <a:lnTo>
                  <a:pt x="3596889" y="115502"/>
                </a:lnTo>
                <a:lnTo>
                  <a:pt x="3676027" y="118161"/>
                </a:lnTo>
                <a:lnTo>
                  <a:pt x="3755138" y="125099"/>
                </a:lnTo>
                <a:lnTo>
                  <a:pt x="3833870" y="136390"/>
                </a:lnTo>
                <a:lnTo>
                  <a:pt x="3911865" y="152108"/>
                </a:lnTo>
                <a:lnTo>
                  <a:pt x="3988770" y="172328"/>
                </a:lnTo>
                <a:lnTo>
                  <a:pt x="4064230" y="197123"/>
                </a:lnTo>
                <a:lnTo>
                  <a:pt x="4102881" y="211916"/>
                </a:lnTo>
                <a:lnTo>
                  <a:pt x="4140509" y="227816"/>
                </a:lnTo>
                <a:lnTo>
                  <a:pt x="4177067" y="244802"/>
                </a:lnTo>
                <a:lnTo>
                  <a:pt x="4212509" y="262851"/>
                </a:lnTo>
                <a:lnTo>
                  <a:pt x="4246789" y="281938"/>
                </a:lnTo>
                <a:lnTo>
                  <a:pt x="4279859" y="302041"/>
                </a:lnTo>
                <a:lnTo>
                  <a:pt x="4301212" y="315995"/>
                </a:lnTo>
                <a:lnTo>
                  <a:pt x="4334241" y="274953"/>
                </a:lnTo>
                <a:lnTo>
                  <a:pt x="4371416" y="236488"/>
                </a:lnTo>
                <a:lnTo>
                  <a:pt x="4412447" y="200669"/>
                </a:lnTo>
                <a:lnTo>
                  <a:pt x="4457046" y="167559"/>
                </a:lnTo>
                <a:lnTo>
                  <a:pt x="4504926" y="137225"/>
                </a:lnTo>
                <a:lnTo>
                  <a:pt x="4555798" y="109733"/>
                </a:lnTo>
                <a:lnTo>
                  <a:pt x="4609374" y="85149"/>
                </a:lnTo>
                <a:lnTo>
                  <a:pt x="4665367" y="63538"/>
                </a:lnTo>
                <a:lnTo>
                  <a:pt x="4723487" y="44966"/>
                </a:lnTo>
                <a:lnTo>
                  <a:pt x="4783447" y="29499"/>
                </a:lnTo>
                <a:lnTo>
                  <a:pt x="4844959" y="17204"/>
                </a:lnTo>
                <a:lnTo>
                  <a:pt x="4907734" y="8144"/>
                </a:lnTo>
                <a:lnTo>
                  <a:pt x="4971484" y="2388"/>
                </a:lnTo>
                <a:lnTo>
                  <a:pt x="5035922" y="0"/>
                </a:lnTo>
                <a:lnTo>
                  <a:pt x="5100758" y="1045"/>
                </a:lnTo>
                <a:lnTo>
                  <a:pt x="5165706" y="5591"/>
                </a:lnTo>
                <a:lnTo>
                  <a:pt x="5230477" y="13703"/>
                </a:lnTo>
                <a:lnTo>
                  <a:pt x="5294782" y="25446"/>
                </a:lnTo>
                <a:lnTo>
                  <a:pt x="5358334" y="40887"/>
                </a:lnTo>
                <a:lnTo>
                  <a:pt x="5420844" y="60090"/>
                </a:lnTo>
                <a:lnTo>
                  <a:pt x="5471210" y="78787"/>
                </a:lnTo>
                <a:lnTo>
                  <a:pt x="5519451" y="99731"/>
                </a:lnTo>
                <a:lnTo>
                  <a:pt x="5565411" y="122836"/>
                </a:lnTo>
                <a:lnTo>
                  <a:pt x="5608936" y="148019"/>
                </a:lnTo>
                <a:lnTo>
                  <a:pt x="5649873" y="175194"/>
                </a:lnTo>
                <a:lnTo>
                  <a:pt x="5688066" y="204276"/>
                </a:lnTo>
                <a:lnTo>
                  <a:pt x="5711928" y="224682"/>
                </a:lnTo>
                <a:lnTo>
                  <a:pt x="5763538" y="186434"/>
                </a:lnTo>
                <a:lnTo>
                  <a:pt x="5818628" y="151712"/>
                </a:lnTo>
                <a:lnTo>
                  <a:pt x="5876859" y="120534"/>
                </a:lnTo>
                <a:lnTo>
                  <a:pt x="5937896" y="92920"/>
                </a:lnTo>
                <a:lnTo>
                  <a:pt x="6001401" y="68889"/>
                </a:lnTo>
                <a:lnTo>
                  <a:pt x="6067038" y="48459"/>
                </a:lnTo>
                <a:lnTo>
                  <a:pt x="6134469" y="31650"/>
                </a:lnTo>
                <a:lnTo>
                  <a:pt x="6203359" y="18479"/>
                </a:lnTo>
                <a:lnTo>
                  <a:pt x="6273370" y="8967"/>
                </a:lnTo>
                <a:lnTo>
                  <a:pt x="6344166" y="3131"/>
                </a:lnTo>
                <a:lnTo>
                  <a:pt x="6415409" y="991"/>
                </a:lnTo>
                <a:lnTo>
                  <a:pt x="6486763" y="2566"/>
                </a:lnTo>
                <a:lnTo>
                  <a:pt x="6557891" y="7874"/>
                </a:lnTo>
                <a:lnTo>
                  <a:pt x="6628457" y="16934"/>
                </a:lnTo>
                <a:lnTo>
                  <a:pt x="6698123" y="29765"/>
                </a:lnTo>
                <a:lnTo>
                  <a:pt x="6766552" y="46387"/>
                </a:lnTo>
                <a:lnTo>
                  <a:pt x="6833409" y="66817"/>
                </a:lnTo>
                <a:lnTo>
                  <a:pt x="6898355" y="91075"/>
                </a:lnTo>
                <a:lnTo>
                  <a:pt x="6961055" y="119179"/>
                </a:lnTo>
                <a:lnTo>
                  <a:pt x="7021171" y="151149"/>
                </a:lnTo>
                <a:lnTo>
                  <a:pt x="7068884" y="180708"/>
                </a:lnTo>
                <a:lnTo>
                  <a:pt x="7113266" y="212295"/>
                </a:lnTo>
                <a:lnTo>
                  <a:pt x="7154205" y="245777"/>
                </a:lnTo>
                <a:lnTo>
                  <a:pt x="7191585" y="281019"/>
                </a:lnTo>
                <a:lnTo>
                  <a:pt x="7225292" y="317885"/>
                </a:lnTo>
                <a:lnTo>
                  <a:pt x="7255212" y="356240"/>
                </a:lnTo>
                <a:lnTo>
                  <a:pt x="7281230" y="395951"/>
                </a:lnTo>
                <a:lnTo>
                  <a:pt x="7303233" y="436881"/>
                </a:lnTo>
                <a:lnTo>
                  <a:pt x="7321106" y="478897"/>
                </a:lnTo>
                <a:lnTo>
                  <a:pt x="7334734" y="521862"/>
                </a:lnTo>
                <a:lnTo>
                  <a:pt x="7414548" y="539127"/>
                </a:lnTo>
                <a:lnTo>
                  <a:pt x="7490835" y="560408"/>
                </a:lnTo>
                <a:lnTo>
                  <a:pt x="7563412" y="585484"/>
                </a:lnTo>
                <a:lnTo>
                  <a:pt x="7632095" y="614136"/>
                </a:lnTo>
                <a:lnTo>
                  <a:pt x="7696698" y="646142"/>
                </a:lnTo>
                <a:lnTo>
                  <a:pt x="7757037" y="681282"/>
                </a:lnTo>
                <a:lnTo>
                  <a:pt x="7812928" y="719337"/>
                </a:lnTo>
                <a:lnTo>
                  <a:pt x="7864186" y="760084"/>
                </a:lnTo>
                <a:lnTo>
                  <a:pt x="7910626" y="803304"/>
                </a:lnTo>
                <a:lnTo>
                  <a:pt x="7952065" y="848776"/>
                </a:lnTo>
                <a:lnTo>
                  <a:pt x="7988318" y="896280"/>
                </a:lnTo>
                <a:lnTo>
                  <a:pt x="8019199" y="945595"/>
                </a:lnTo>
                <a:lnTo>
                  <a:pt x="8044525" y="996501"/>
                </a:lnTo>
                <a:lnTo>
                  <a:pt x="8064111" y="1048777"/>
                </a:lnTo>
                <a:lnTo>
                  <a:pt x="8077773" y="1102203"/>
                </a:lnTo>
                <a:lnTo>
                  <a:pt x="8085326" y="1156558"/>
                </a:lnTo>
                <a:lnTo>
                  <a:pt x="8086586" y="1211621"/>
                </a:lnTo>
                <a:lnTo>
                  <a:pt x="8081368" y="1267173"/>
                </a:lnTo>
                <a:lnTo>
                  <a:pt x="8069487" y="1322992"/>
                </a:lnTo>
                <a:lnTo>
                  <a:pt x="8050760" y="1378858"/>
                </a:lnTo>
                <a:lnTo>
                  <a:pt x="8030027" y="1424667"/>
                </a:lnTo>
                <a:lnTo>
                  <a:pt x="8011539" y="1458359"/>
                </a:lnTo>
                <a:lnTo>
                  <a:pt x="8004831" y="1469455"/>
                </a:lnTo>
                <a:lnTo>
                  <a:pt x="8066054" y="1528959"/>
                </a:lnTo>
                <a:lnTo>
                  <a:pt x="8119208" y="1590649"/>
                </a:lnTo>
                <a:lnTo>
                  <a:pt x="8164354" y="1654205"/>
                </a:lnTo>
                <a:lnTo>
                  <a:pt x="8201553" y="1719309"/>
                </a:lnTo>
                <a:lnTo>
                  <a:pt x="8230867" y="1785643"/>
                </a:lnTo>
                <a:lnTo>
                  <a:pt x="8252356" y="1852888"/>
                </a:lnTo>
                <a:lnTo>
                  <a:pt x="8266081" y="1920726"/>
                </a:lnTo>
                <a:lnTo>
                  <a:pt x="8272103" y="1988837"/>
                </a:lnTo>
                <a:lnTo>
                  <a:pt x="8270484" y="2056904"/>
                </a:lnTo>
                <a:lnTo>
                  <a:pt x="8261284" y="2124608"/>
                </a:lnTo>
                <a:lnTo>
                  <a:pt x="8244564" y="2191630"/>
                </a:lnTo>
                <a:lnTo>
                  <a:pt x="8220386" y="2257653"/>
                </a:lnTo>
                <a:lnTo>
                  <a:pt x="8188810" y="2322356"/>
                </a:lnTo>
                <a:lnTo>
                  <a:pt x="8149898" y="2385422"/>
                </a:lnTo>
                <a:lnTo>
                  <a:pt x="8103710" y="2446532"/>
                </a:lnTo>
                <a:lnTo>
                  <a:pt x="8050307" y="2505368"/>
                </a:lnTo>
                <a:lnTo>
                  <a:pt x="7989751" y="2561611"/>
                </a:lnTo>
                <a:lnTo>
                  <a:pt x="7922103" y="2614942"/>
                </a:lnTo>
                <a:lnTo>
                  <a:pt x="7847423" y="2665044"/>
                </a:lnTo>
                <a:lnTo>
                  <a:pt x="7765772" y="2711596"/>
                </a:lnTo>
                <a:lnTo>
                  <a:pt x="7711835" y="2738390"/>
                </a:lnTo>
                <a:lnTo>
                  <a:pt x="7656099" y="2763196"/>
                </a:lnTo>
                <a:lnTo>
                  <a:pt x="7598685" y="2785978"/>
                </a:lnTo>
                <a:lnTo>
                  <a:pt x="7539714" y="2806700"/>
                </a:lnTo>
                <a:lnTo>
                  <a:pt x="7479308" y="2825325"/>
                </a:lnTo>
                <a:lnTo>
                  <a:pt x="7417587" y="2841816"/>
                </a:lnTo>
                <a:lnTo>
                  <a:pt x="7354673" y="2856137"/>
                </a:lnTo>
                <a:lnTo>
                  <a:pt x="7290686" y="2868251"/>
                </a:lnTo>
                <a:lnTo>
                  <a:pt x="7225749" y="2878122"/>
                </a:lnTo>
                <a:lnTo>
                  <a:pt x="7159982" y="2885713"/>
                </a:lnTo>
                <a:lnTo>
                  <a:pt x="7155580" y="2947629"/>
                </a:lnTo>
                <a:lnTo>
                  <a:pt x="7144050" y="3008127"/>
                </a:lnTo>
                <a:lnTo>
                  <a:pt x="7125680" y="3067014"/>
                </a:lnTo>
                <a:lnTo>
                  <a:pt x="7100756" y="3124099"/>
                </a:lnTo>
                <a:lnTo>
                  <a:pt x="7069566" y="3179187"/>
                </a:lnTo>
                <a:lnTo>
                  <a:pt x="7032396" y="3232086"/>
                </a:lnTo>
                <a:lnTo>
                  <a:pt x="6989533" y="3282603"/>
                </a:lnTo>
                <a:lnTo>
                  <a:pt x="6941264" y="3330547"/>
                </a:lnTo>
                <a:lnTo>
                  <a:pt x="6887875" y="3375723"/>
                </a:lnTo>
                <a:lnTo>
                  <a:pt x="6829655" y="3417939"/>
                </a:lnTo>
                <a:lnTo>
                  <a:pt x="6766889" y="3457002"/>
                </a:lnTo>
                <a:lnTo>
                  <a:pt x="6699865" y="3492720"/>
                </a:lnTo>
                <a:lnTo>
                  <a:pt x="6628869" y="3524899"/>
                </a:lnTo>
                <a:lnTo>
                  <a:pt x="6554189" y="3553347"/>
                </a:lnTo>
                <a:lnTo>
                  <a:pt x="6476111" y="3577871"/>
                </a:lnTo>
                <a:lnTo>
                  <a:pt x="6394922" y="3598279"/>
                </a:lnTo>
                <a:lnTo>
                  <a:pt x="6310909" y="3614377"/>
                </a:lnTo>
                <a:lnTo>
                  <a:pt x="6224359" y="3625973"/>
                </a:lnTo>
                <a:lnTo>
                  <a:pt x="6135559" y="3632874"/>
                </a:lnTo>
                <a:lnTo>
                  <a:pt x="6044795" y="3634886"/>
                </a:lnTo>
                <a:lnTo>
                  <a:pt x="6014217" y="3634427"/>
                </a:lnTo>
                <a:lnTo>
                  <a:pt x="5953322" y="3631789"/>
                </a:lnTo>
                <a:lnTo>
                  <a:pt x="5892887" y="3626881"/>
                </a:lnTo>
                <a:lnTo>
                  <a:pt x="5833047" y="3619730"/>
                </a:lnTo>
                <a:lnTo>
                  <a:pt x="5773935" y="3610360"/>
                </a:lnTo>
                <a:lnTo>
                  <a:pt x="5715686" y="3598797"/>
                </a:lnTo>
                <a:lnTo>
                  <a:pt x="5658433" y="3585069"/>
                </a:lnTo>
                <a:lnTo>
                  <a:pt x="5602311" y="3569200"/>
                </a:lnTo>
                <a:lnTo>
                  <a:pt x="5547454" y="3551216"/>
                </a:lnTo>
                <a:lnTo>
                  <a:pt x="5493996" y="3531144"/>
                </a:lnTo>
                <a:lnTo>
                  <a:pt x="5467834" y="3520332"/>
                </a:lnTo>
                <a:lnTo>
                  <a:pt x="5433034" y="3588906"/>
                </a:lnTo>
                <a:lnTo>
                  <a:pt x="5390937" y="3654280"/>
                </a:lnTo>
                <a:lnTo>
                  <a:pt x="5341957" y="3716302"/>
                </a:lnTo>
                <a:lnTo>
                  <a:pt x="5286509" y="3774819"/>
                </a:lnTo>
                <a:lnTo>
                  <a:pt x="5225006" y="3829681"/>
                </a:lnTo>
                <a:lnTo>
                  <a:pt x="5157864" y="3880734"/>
                </a:lnTo>
                <a:lnTo>
                  <a:pt x="5085496" y="3927827"/>
                </a:lnTo>
                <a:lnTo>
                  <a:pt x="5008318" y="3970809"/>
                </a:lnTo>
                <a:lnTo>
                  <a:pt x="4926742" y="4009526"/>
                </a:lnTo>
                <a:lnTo>
                  <a:pt x="4841184" y="4043826"/>
                </a:lnTo>
                <a:lnTo>
                  <a:pt x="4752058" y="4073559"/>
                </a:lnTo>
                <a:lnTo>
                  <a:pt x="4659779" y="4098572"/>
                </a:lnTo>
                <a:lnTo>
                  <a:pt x="4564760" y="4118712"/>
                </a:lnTo>
                <a:lnTo>
                  <a:pt x="4467416" y="4133828"/>
                </a:lnTo>
                <a:lnTo>
                  <a:pt x="4368161" y="4143768"/>
                </a:lnTo>
                <a:lnTo>
                  <a:pt x="4267410" y="4148379"/>
                </a:lnTo>
                <a:lnTo>
                  <a:pt x="4165577" y="4147510"/>
                </a:lnTo>
                <a:lnTo>
                  <a:pt x="4063076" y="4141009"/>
                </a:lnTo>
                <a:lnTo>
                  <a:pt x="3960321" y="4128723"/>
                </a:lnTo>
                <a:lnTo>
                  <a:pt x="3857728" y="4110501"/>
                </a:lnTo>
                <a:lnTo>
                  <a:pt x="3815124" y="4101112"/>
                </a:lnTo>
                <a:lnTo>
                  <a:pt x="3773135" y="4090745"/>
                </a:lnTo>
                <a:lnTo>
                  <a:pt x="3731792" y="4079419"/>
                </a:lnTo>
                <a:lnTo>
                  <a:pt x="3691126" y="4067148"/>
                </a:lnTo>
                <a:lnTo>
                  <a:pt x="3651170" y="4053949"/>
                </a:lnTo>
                <a:lnTo>
                  <a:pt x="3611956" y="4039838"/>
                </a:lnTo>
                <a:lnTo>
                  <a:pt x="3573513" y="4024831"/>
                </a:lnTo>
                <a:lnTo>
                  <a:pt x="3535876" y="4008944"/>
                </a:lnTo>
                <a:lnTo>
                  <a:pt x="3499074" y="3992194"/>
                </a:lnTo>
                <a:lnTo>
                  <a:pt x="3463139" y="3974596"/>
                </a:lnTo>
                <a:lnTo>
                  <a:pt x="3428104" y="3956166"/>
                </a:lnTo>
                <a:lnTo>
                  <a:pt x="3393999" y="3936921"/>
                </a:lnTo>
                <a:lnTo>
                  <a:pt x="3360857" y="3916876"/>
                </a:lnTo>
                <a:lnTo>
                  <a:pt x="3328709" y="3896049"/>
                </a:lnTo>
                <a:lnTo>
                  <a:pt x="3267521" y="3852108"/>
                </a:lnTo>
                <a:lnTo>
                  <a:pt x="3210689" y="3805228"/>
                </a:lnTo>
                <a:lnTo>
                  <a:pt x="3158466" y="3755536"/>
                </a:lnTo>
                <a:lnTo>
                  <a:pt x="3052160" y="3795434"/>
                </a:lnTo>
                <a:lnTo>
                  <a:pt x="2943252" y="3828777"/>
                </a:lnTo>
                <a:lnTo>
                  <a:pt x="2832265" y="3855653"/>
                </a:lnTo>
                <a:lnTo>
                  <a:pt x="2719720" y="3876152"/>
                </a:lnTo>
                <a:lnTo>
                  <a:pt x="2606137" y="3890363"/>
                </a:lnTo>
                <a:lnTo>
                  <a:pt x="2492039" y="3898375"/>
                </a:lnTo>
                <a:lnTo>
                  <a:pt x="2377946" y="3900277"/>
                </a:lnTo>
                <a:lnTo>
                  <a:pt x="2264380" y="3896159"/>
                </a:lnTo>
                <a:lnTo>
                  <a:pt x="2151862" y="3886109"/>
                </a:lnTo>
                <a:lnTo>
                  <a:pt x="2040914" y="3870217"/>
                </a:lnTo>
                <a:lnTo>
                  <a:pt x="1932056" y="3848572"/>
                </a:lnTo>
                <a:lnTo>
                  <a:pt x="1825810" y="3821264"/>
                </a:lnTo>
                <a:lnTo>
                  <a:pt x="1722698" y="3788380"/>
                </a:lnTo>
                <a:lnTo>
                  <a:pt x="1623240" y="3750010"/>
                </a:lnTo>
                <a:lnTo>
                  <a:pt x="1527959" y="3706245"/>
                </a:lnTo>
                <a:lnTo>
                  <a:pt x="1437374" y="3657171"/>
                </a:lnTo>
                <a:lnTo>
                  <a:pt x="1352008" y="3602880"/>
                </a:lnTo>
                <a:lnTo>
                  <a:pt x="1272382" y="3543460"/>
                </a:lnTo>
                <a:lnTo>
                  <a:pt x="1199017" y="3478999"/>
                </a:lnTo>
                <a:lnTo>
                  <a:pt x="1132435" y="3409588"/>
                </a:lnTo>
                <a:lnTo>
                  <a:pt x="1116814" y="3391300"/>
                </a:lnTo>
                <a:lnTo>
                  <a:pt x="1048578" y="3394862"/>
                </a:lnTo>
                <a:lnTo>
                  <a:pt x="981225" y="3394660"/>
                </a:lnTo>
                <a:lnTo>
                  <a:pt x="914995" y="3390822"/>
                </a:lnTo>
                <a:lnTo>
                  <a:pt x="850124" y="3383476"/>
                </a:lnTo>
                <a:lnTo>
                  <a:pt x="786852" y="3372751"/>
                </a:lnTo>
                <a:lnTo>
                  <a:pt x="725417" y="3358773"/>
                </a:lnTo>
                <a:lnTo>
                  <a:pt x="666055" y="3341672"/>
                </a:lnTo>
                <a:lnTo>
                  <a:pt x="609007" y="3321574"/>
                </a:lnTo>
                <a:lnTo>
                  <a:pt x="554509" y="3298609"/>
                </a:lnTo>
                <a:lnTo>
                  <a:pt x="502801" y="3272905"/>
                </a:lnTo>
                <a:lnTo>
                  <a:pt x="454119" y="3244588"/>
                </a:lnTo>
                <a:lnTo>
                  <a:pt x="408703" y="3213788"/>
                </a:lnTo>
                <a:lnTo>
                  <a:pt x="366790" y="3180632"/>
                </a:lnTo>
                <a:lnTo>
                  <a:pt x="328618" y="3145248"/>
                </a:lnTo>
                <a:lnTo>
                  <a:pt x="294426" y="3107765"/>
                </a:lnTo>
                <a:lnTo>
                  <a:pt x="264451" y="3068310"/>
                </a:lnTo>
                <a:lnTo>
                  <a:pt x="238932" y="3027011"/>
                </a:lnTo>
                <a:lnTo>
                  <a:pt x="218107" y="2983997"/>
                </a:lnTo>
                <a:lnTo>
                  <a:pt x="202215" y="2939395"/>
                </a:lnTo>
                <a:lnTo>
                  <a:pt x="191492" y="2893333"/>
                </a:lnTo>
                <a:lnTo>
                  <a:pt x="186163" y="2843573"/>
                </a:lnTo>
                <a:lnTo>
                  <a:pt x="185908" y="2818771"/>
                </a:lnTo>
                <a:lnTo>
                  <a:pt x="187237" y="2794064"/>
                </a:lnTo>
                <a:lnTo>
                  <a:pt x="194585" y="2745071"/>
                </a:lnTo>
                <a:lnTo>
                  <a:pt x="208079" y="2696861"/>
                </a:lnTo>
                <a:lnTo>
                  <a:pt x="227592" y="2649700"/>
                </a:lnTo>
                <a:lnTo>
                  <a:pt x="252995" y="2603853"/>
                </a:lnTo>
                <a:lnTo>
                  <a:pt x="284160" y="2559586"/>
                </a:lnTo>
                <a:lnTo>
                  <a:pt x="320959" y="2517166"/>
                </a:lnTo>
                <a:lnTo>
                  <a:pt x="363264" y="2476857"/>
                </a:lnTo>
                <a:lnTo>
                  <a:pt x="410948" y="2438927"/>
                </a:lnTo>
                <a:lnTo>
                  <a:pt x="353517" y="2413644"/>
                </a:lnTo>
                <a:lnTo>
                  <a:pt x="300110" y="2385707"/>
                </a:lnTo>
                <a:lnTo>
                  <a:pt x="250803" y="2355316"/>
                </a:lnTo>
                <a:lnTo>
                  <a:pt x="205671" y="2322673"/>
                </a:lnTo>
                <a:lnTo>
                  <a:pt x="164792" y="2287978"/>
                </a:lnTo>
                <a:lnTo>
                  <a:pt x="128242" y="2251433"/>
                </a:lnTo>
                <a:lnTo>
                  <a:pt x="96096" y="2213239"/>
                </a:lnTo>
                <a:lnTo>
                  <a:pt x="68432" y="2173597"/>
                </a:lnTo>
                <a:lnTo>
                  <a:pt x="45325" y="2132708"/>
                </a:lnTo>
                <a:lnTo>
                  <a:pt x="26852" y="2090773"/>
                </a:lnTo>
                <a:lnTo>
                  <a:pt x="13090" y="2047993"/>
                </a:lnTo>
                <a:lnTo>
                  <a:pt x="4113" y="2004569"/>
                </a:lnTo>
                <a:lnTo>
                  <a:pt x="0" y="1960703"/>
                </a:lnTo>
                <a:lnTo>
                  <a:pt x="825" y="1916595"/>
                </a:lnTo>
                <a:lnTo>
                  <a:pt x="6665" y="1872446"/>
                </a:lnTo>
                <a:lnTo>
                  <a:pt x="17598" y="1828458"/>
                </a:lnTo>
                <a:lnTo>
                  <a:pt x="33698" y="1784831"/>
                </a:lnTo>
                <a:lnTo>
                  <a:pt x="55042" y="1741767"/>
                </a:lnTo>
                <a:lnTo>
                  <a:pt x="81707" y="1699467"/>
                </a:lnTo>
                <a:lnTo>
                  <a:pt x="113768" y="1658131"/>
                </a:lnTo>
                <a:lnTo>
                  <a:pt x="156875" y="1612703"/>
                </a:lnTo>
                <a:lnTo>
                  <a:pt x="205593" y="1570651"/>
                </a:lnTo>
                <a:lnTo>
                  <a:pt x="259491" y="1532168"/>
                </a:lnTo>
                <a:lnTo>
                  <a:pt x="318138" y="1497447"/>
                </a:lnTo>
                <a:lnTo>
                  <a:pt x="381103" y="1466679"/>
                </a:lnTo>
                <a:lnTo>
                  <a:pt x="447954" y="1440056"/>
                </a:lnTo>
                <a:lnTo>
                  <a:pt x="518259" y="1417771"/>
                </a:lnTo>
                <a:lnTo>
                  <a:pt x="591589" y="1400015"/>
                </a:lnTo>
                <a:lnTo>
                  <a:pt x="629253" y="1392895"/>
                </a:lnTo>
                <a:lnTo>
                  <a:pt x="667510" y="1386980"/>
                </a:lnTo>
                <a:lnTo>
                  <a:pt x="706309" y="1382293"/>
                </a:lnTo>
                <a:lnTo>
                  <a:pt x="745593" y="1378858"/>
                </a:lnTo>
                <a:lnTo>
                  <a:pt x="752578" y="1365904"/>
                </a:lnTo>
                <a:close/>
              </a:path>
            </a:pathLst>
          </a:custGeom>
          <a:ln w="76199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3225547" y="5384864"/>
            <a:ext cx="726758" cy="118110"/>
          </a:xfrm>
          <a:custGeom>
            <a:avLst/>
            <a:gdLst/>
            <a:ahLst/>
            <a:cxnLst/>
            <a:rect l="l" t="t" r="r" b="b"/>
            <a:pathLst>
              <a:path w="484505" h="78739">
                <a:moveTo>
                  <a:pt x="484505" y="76453"/>
                </a:moveTo>
                <a:lnTo>
                  <a:pt x="459152" y="77556"/>
                </a:lnTo>
                <a:lnTo>
                  <a:pt x="433816" y="78122"/>
                </a:lnTo>
                <a:lnTo>
                  <a:pt x="408514" y="78156"/>
                </a:lnTo>
                <a:lnTo>
                  <a:pt x="383263" y="77658"/>
                </a:lnTo>
                <a:lnTo>
                  <a:pt x="332982" y="75085"/>
                </a:lnTo>
                <a:lnTo>
                  <a:pt x="283107" y="70427"/>
                </a:lnTo>
                <a:lnTo>
                  <a:pt x="233775" y="63706"/>
                </a:lnTo>
                <a:lnTo>
                  <a:pt x="185121" y="54947"/>
                </a:lnTo>
                <a:lnTo>
                  <a:pt x="137281" y="44173"/>
                </a:lnTo>
                <a:lnTo>
                  <a:pt x="90390" y="31408"/>
                </a:lnTo>
                <a:lnTo>
                  <a:pt x="44584" y="16676"/>
                </a:lnTo>
                <a:lnTo>
                  <a:pt x="22131" y="8579"/>
                </a:lnTo>
                <a:lnTo>
                  <a:pt x="0" y="0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7"/>
          <p:cNvSpPr/>
          <p:nvPr/>
        </p:nvSpPr>
        <p:spPr>
          <a:xfrm>
            <a:off x="4293461" y="6755510"/>
            <a:ext cx="300038" cy="53340"/>
          </a:xfrm>
          <a:custGeom>
            <a:avLst/>
            <a:gdLst/>
            <a:ahLst/>
            <a:cxnLst/>
            <a:rect l="l" t="t" r="r" b="b"/>
            <a:pathLst>
              <a:path w="200025" h="35560">
                <a:moveTo>
                  <a:pt x="199916" y="0"/>
                </a:moveTo>
                <a:lnTo>
                  <a:pt x="151219" y="12028"/>
                </a:lnTo>
                <a:lnTo>
                  <a:pt x="101567" y="21984"/>
                </a:lnTo>
                <a:lnTo>
                  <a:pt x="63792" y="28073"/>
                </a:lnTo>
                <a:lnTo>
                  <a:pt x="25627" y="32966"/>
                </a:lnTo>
                <a:lnTo>
                  <a:pt x="12830" y="34329"/>
                </a:lnTo>
                <a:lnTo>
                  <a:pt x="0" y="35558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8" name="object 8"/>
          <p:cNvSpPr/>
          <p:nvPr/>
        </p:nvSpPr>
        <p:spPr>
          <a:xfrm>
            <a:off x="7146620" y="7117211"/>
            <a:ext cx="186690" cy="241935"/>
          </a:xfrm>
          <a:custGeom>
            <a:avLst/>
            <a:gdLst/>
            <a:ahLst/>
            <a:cxnLst/>
            <a:rect l="l" t="t" r="r" b="b"/>
            <a:pathLst>
              <a:path w="124460" h="161289">
                <a:moveTo>
                  <a:pt x="124197" y="161202"/>
                </a:moveTo>
                <a:lnTo>
                  <a:pt x="97209" y="132349"/>
                </a:lnTo>
                <a:lnTo>
                  <a:pt x="71899" y="102827"/>
                </a:lnTo>
                <a:lnTo>
                  <a:pt x="48294" y="72669"/>
                </a:lnTo>
                <a:lnTo>
                  <a:pt x="19520" y="31521"/>
                </a:lnTo>
                <a:lnTo>
                  <a:pt x="6308" y="10567"/>
                </a:lnTo>
                <a:lnTo>
                  <a:pt x="0" y="0"/>
                </a:lnTo>
              </a:path>
            </a:pathLst>
          </a:custGeom>
          <a:ln w="76199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/>
          <p:nvPr/>
        </p:nvSpPr>
        <p:spPr>
          <a:xfrm>
            <a:off x="10806466" y="6734176"/>
            <a:ext cx="69533" cy="258128"/>
          </a:xfrm>
          <a:custGeom>
            <a:avLst/>
            <a:gdLst/>
            <a:ahLst/>
            <a:cxnLst/>
            <a:rect l="l" t="t" r="r" b="b"/>
            <a:pathLst>
              <a:path w="46354" h="172085">
                <a:moveTo>
                  <a:pt x="45992" y="0"/>
                </a:moveTo>
                <a:lnTo>
                  <a:pt x="37877" y="49592"/>
                </a:lnTo>
                <a:lnTo>
                  <a:pt x="25742" y="98783"/>
                </a:lnTo>
                <a:lnTo>
                  <a:pt x="14002" y="135333"/>
                </a:lnTo>
                <a:lnTo>
                  <a:pt x="4918" y="159506"/>
                </a:lnTo>
                <a:lnTo>
                  <a:pt x="0" y="171529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/>
          <p:cNvSpPr/>
          <p:nvPr/>
        </p:nvSpPr>
        <p:spPr>
          <a:xfrm>
            <a:off x="12396405" y="5035486"/>
            <a:ext cx="933450" cy="1027748"/>
          </a:xfrm>
          <a:custGeom>
            <a:avLst/>
            <a:gdLst/>
            <a:ahLst/>
            <a:cxnLst/>
            <a:rect l="l" t="t" r="r" b="b"/>
            <a:pathLst>
              <a:path w="622300" h="685164">
                <a:moveTo>
                  <a:pt x="0" y="0"/>
                </a:moveTo>
                <a:lnTo>
                  <a:pt x="56419" y="20153"/>
                </a:lnTo>
                <a:lnTo>
                  <a:pt x="110641" y="42306"/>
                </a:lnTo>
                <a:lnTo>
                  <a:pt x="162586" y="66371"/>
                </a:lnTo>
                <a:lnTo>
                  <a:pt x="212177" y="92262"/>
                </a:lnTo>
                <a:lnTo>
                  <a:pt x="259335" y="119895"/>
                </a:lnTo>
                <a:lnTo>
                  <a:pt x="303984" y="149184"/>
                </a:lnTo>
                <a:lnTo>
                  <a:pt x="346044" y="180042"/>
                </a:lnTo>
                <a:lnTo>
                  <a:pt x="385437" y="212384"/>
                </a:lnTo>
                <a:lnTo>
                  <a:pt x="422087" y="246125"/>
                </a:lnTo>
                <a:lnTo>
                  <a:pt x="455914" y="281178"/>
                </a:lnTo>
                <a:lnTo>
                  <a:pt x="486840" y="317457"/>
                </a:lnTo>
                <a:lnTo>
                  <a:pt x="514788" y="354878"/>
                </a:lnTo>
                <a:lnTo>
                  <a:pt x="539680" y="393354"/>
                </a:lnTo>
                <a:lnTo>
                  <a:pt x="561438" y="432800"/>
                </a:lnTo>
                <a:lnTo>
                  <a:pt x="579983" y="473130"/>
                </a:lnTo>
                <a:lnTo>
                  <a:pt x="595237" y="514258"/>
                </a:lnTo>
                <a:lnTo>
                  <a:pt x="607124" y="556099"/>
                </a:lnTo>
                <a:lnTo>
                  <a:pt x="615563" y="598566"/>
                </a:lnTo>
                <a:lnTo>
                  <a:pt x="620479" y="641574"/>
                </a:lnTo>
                <a:lnTo>
                  <a:pt x="621792" y="685038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/>
          <p:cNvSpPr/>
          <p:nvPr/>
        </p:nvSpPr>
        <p:spPr>
          <a:xfrm>
            <a:off x="14181009" y="3941254"/>
            <a:ext cx="415290" cy="385763"/>
          </a:xfrm>
          <a:custGeom>
            <a:avLst/>
            <a:gdLst/>
            <a:ahLst/>
            <a:cxnLst/>
            <a:rect l="l" t="t" r="r" b="b"/>
            <a:pathLst>
              <a:path w="276859" h="257175">
                <a:moveTo>
                  <a:pt x="276860" y="0"/>
                </a:moveTo>
                <a:lnTo>
                  <a:pt x="246735" y="43806"/>
                </a:lnTo>
                <a:lnTo>
                  <a:pt x="212353" y="85975"/>
                </a:lnTo>
                <a:lnTo>
                  <a:pt x="173863" y="126359"/>
                </a:lnTo>
                <a:lnTo>
                  <a:pt x="131415" y="164811"/>
                </a:lnTo>
                <a:lnTo>
                  <a:pt x="100990" y="189300"/>
                </a:lnTo>
                <a:lnTo>
                  <a:pt x="68917" y="212823"/>
                </a:lnTo>
                <a:lnTo>
                  <a:pt x="35238" y="235335"/>
                </a:lnTo>
                <a:lnTo>
                  <a:pt x="17811" y="246199"/>
                </a:lnTo>
                <a:lnTo>
                  <a:pt x="0" y="256794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/>
          <p:cNvSpPr/>
          <p:nvPr/>
        </p:nvSpPr>
        <p:spPr>
          <a:xfrm>
            <a:off x="13599795" y="2511743"/>
            <a:ext cx="22860" cy="170496"/>
          </a:xfrm>
          <a:custGeom>
            <a:avLst/>
            <a:gdLst/>
            <a:ahLst/>
            <a:cxnLst/>
            <a:rect l="l" t="t" r="r" b="b"/>
            <a:pathLst>
              <a:path w="15240" h="113664">
                <a:moveTo>
                  <a:pt x="0" y="0"/>
                </a:moveTo>
                <a:lnTo>
                  <a:pt x="8188" y="37537"/>
                </a:lnTo>
                <a:lnTo>
                  <a:pt x="13075" y="75329"/>
                </a:lnTo>
                <a:lnTo>
                  <a:pt x="14509" y="100608"/>
                </a:lnTo>
                <a:lnTo>
                  <a:pt x="14682" y="113260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13"/>
          <p:cNvSpPr/>
          <p:nvPr/>
        </p:nvSpPr>
        <p:spPr>
          <a:xfrm>
            <a:off x="10947463" y="2074118"/>
            <a:ext cx="204788" cy="225743"/>
          </a:xfrm>
          <a:custGeom>
            <a:avLst/>
            <a:gdLst/>
            <a:ahLst/>
            <a:cxnLst/>
            <a:rect l="l" t="t" r="r" b="b"/>
            <a:pathLst>
              <a:path w="136525" h="150494">
                <a:moveTo>
                  <a:pt x="0" y="150271"/>
                </a:moveTo>
                <a:lnTo>
                  <a:pt x="28233" y="110301"/>
                </a:lnTo>
                <a:lnTo>
                  <a:pt x="60447" y="71846"/>
                </a:lnTo>
                <a:lnTo>
                  <a:pt x="87142" y="44077"/>
                </a:lnTo>
                <a:lnTo>
                  <a:pt x="115947" y="17288"/>
                </a:lnTo>
                <a:lnTo>
                  <a:pt x="126009" y="8585"/>
                </a:lnTo>
                <a:lnTo>
                  <a:pt x="136297" y="0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4" name="object 14"/>
          <p:cNvSpPr/>
          <p:nvPr/>
        </p:nvSpPr>
        <p:spPr>
          <a:xfrm>
            <a:off x="8957500" y="2223292"/>
            <a:ext cx="94298" cy="187643"/>
          </a:xfrm>
          <a:custGeom>
            <a:avLst/>
            <a:gdLst/>
            <a:ahLst/>
            <a:cxnLst/>
            <a:rect l="l" t="t" r="r" b="b"/>
            <a:pathLst>
              <a:path w="62864" h="125094">
                <a:moveTo>
                  <a:pt x="0" y="124609"/>
                </a:moveTo>
                <a:lnTo>
                  <a:pt x="17781" y="78142"/>
                </a:lnTo>
                <a:lnTo>
                  <a:pt x="41175" y="32958"/>
                </a:lnTo>
                <a:lnTo>
                  <a:pt x="54958" y="10892"/>
                </a:lnTo>
                <a:lnTo>
                  <a:pt x="62368" y="0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5" name="object 15"/>
          <p:cNvSpPr/>
          <p:nvPr/>
        </p:nvSpPr>
        <p:spPr>
          <a:xfrm>
            <a:off x="6622160" y="2478025"/>
            <a:ext cx="373380" cy="194309"/>
          </a:xfrm>
          <a:custGeom>
            <a:avLst/>
            <a:gdLst/>
            <a:ahLst/>
            <a:cxnLst/>
            <a:rect l="l" t="t" r="r" b="b"/>
            <a:pathLst>
              <a:path w="248920" h="129539">
                <a:moveTo>
                  <a:pt x="0" y="0"/>
                </a:moveTo>
                <a:lnTo>
                  <a:pt x="40116" y="16773"/>
                </a:lnTo>
                <a:lnTo>
                  <a:pt x="79287" y="34506"/>
                </a:lnTo>
                <a:lnTo>
                  <a:pt x="117478" y="53179"/>
                </a:lnTo>
                <a:lnTo>
                  <a:pt x="154652" y="72777"/>
                </a:lnTo>
                <a:lnTo>
                  <a:pt x="190773" y="93279"/>
                </a:lnTo>
                <a:lnTo>
                  <a:pt x="225806" y="114669"/>
                </a:lnTo>
                <a:lnTo>
                  <a:pt x="237235" y="121993"/>
                </a:lnTo>
                <a:lnTo>
                  <a:pt x="248538" y="129412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object 16"/>
          <p:cNvSpPr/>
          <p:nvPr/>
        </p:nvSpPr>
        <p:spPr>
          <a:xfrm>
            <a:off x="3725781" y="3804363"/>
            <a:ext cx="64770" cy="200025"/>
          </a:xfrm>
          <a:custGeom>
            <a:avLst/>
            <a:gdLst/>
            <a:ahLst/>
            <a:cxnLst/>
            <a:rect l="l" t="t" r="r" b="b"/>
            <a:pathLst>
              <a:path w="43180" h="133350">
                <a:moveTo>
                  <a:pt x="42810" y="133043"/>
                </a:moveTo>
                <a:lnTo>
                  <a:pt x="28101" y="97204"/>
                </a:lnTo>
                <a:lnTo>
                  <a:pt x="15667" y="61015"/>
                </a:lnTo>
                <a:lnTo>
                  <a:pt x="2628" y="12268"/>
                </a:lnTo>
                <a:lnTo>
                  <a:pt x="0" y="0"/>
                </a:lnTo>
              </a:path>
            </a:pathLst>
          </a:custGeom>
          <a:ln w="76200">
            <a:solidFill>
              <a:srgbClr val="12B1EB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object 17"/>
          <p:cNvSpPr/>
          <p:nvPr/>
        </p:nvSpPr>
        <p:spPr>
          <a:xfrm>
            <a:off x="6119621" y="5388101"/>
            <a:ext cx="2383155" cy="15144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object 18"/>
          <p:cNvSpPr txBox="1"/>
          <p:nvPr/>
        </p:nvSpPr>
        <p:spPr>
          <a:xfrm>
            <a:off x="5613274" y="3332341"/>
            <a:ext cx="6725603" cy="3211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/>
            <a:r>
              <a:rPr sz="5400" b="1" spc="443" dirty="0">
                <a:solidFill>
                  <a:srgbClr val="0000FF"/>
                </a:solidFill>
                <a:latin typeface="微軟正黑體"/>
                <a:cs typeface="微軟正黑體"/>
              </a:rPr>
              <a:t>回饋訊息運用能力</a:t>
            </a:r>
            <a:r>
              <a:rPr sz="5400" dirty="0">
                <a:latin typeface="微軟正黑體"/>
                <a:cs typeface="微軟正黑體"/>
              </a:rPr>
              <a:t>與</a:t>
            </a:r>
          </a:p>
          <a:p>
            <a:pPr marL="19050">
              <a:spcBef>
                <a:spcPts val="2843"/>
              </a:spcBef>
            </a:pPr>
            <a:r>
              <a:rPr sz="5400" b="1" spc="450" dirty="0">
                <a:solidFill>
                  <a:srgbClr val="0000FF"/>
                </a:solidFill>
                <a:latin typeface="微軟正黑體"/>
                <a:cs typeface="微軟正黑體"/>
              </a:rPr>
              <a:t>自主學習能力</a:t>
            </a:r>
            <a:r>
              <a:rPr sz="5400" b="1" spc="450" dirty="0">
                <a:latin typeface="微軟正黑體"/>
                <a:cs typeface="微軟正黑體"/>
              </a:rPr>
              <a:t>越強，</a:t>
            </a:r>
            <a:endParaRPr sz="5400" dirty="0">
              <a:latin typeface="微軟正黑體"/>
              <a:cs typeface="微軟正黑體"/>
            </a:endParaRPr>
          </a:p>
          <a:p>
            <a:pPr marL="933450">
              <a:spcBef>
                <a:spcPts val="2843"/>
              </a:spcBef>
            </a:pPr>
            <a:r>
              <a:rPr sz="5400" b="1" spc="443" dirty="0">
                <a:solidFill>
                  <a:srgbClr val="FF0000"/>
                </a:solidFill>
                <a:latin typeface="微軟正黑體"/>
                <a:cs typeface="微軟正黑體"/>
              </a:rPr>
              <a:t>成績</a:t>
            </a:r>
            <a:r>
              <a:rPr sz="5400" b="1" spc="450" dirty="0">
                <a:latin typeface="微軟正黑體"/>
                <a:cs typeface="微軟正黑體"/>
              </a:rPr>
              <a:t>越好</a:t>
            </a:r>
            <a:endParaRPr sz="5400" dirty="0">
              <a:latin typeface="微軟正黑體"/>
              <a:cs typeface="微軟正黑體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0403" y="8524494"/>
            <a:ext cx="16290797" cy="1292662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L="137160" marR="300038"/>
            <a:r>
              <a:rPr sz="2100" spc="-75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efe</a:t>
            </a:r>
            <a:r>
              <a:rPr sz="2100" spc="-23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ences</a:t>
            </a:r>
            <a:r>
              <a:rPr sz="2100" dirty="0">
                <a:latin typeface="微軟正黑體"/>
                <a:cs typeface="微軟正黑體"/>
              </a:rPr>
              <a:t>: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Adey &amp;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Sha</a:t>
            </a:r>
            <a:r>
              <a:rPr sz="2100" spc="-23" dirty="0">
                <a:latin typeface="微軟正黑體"/>
                <a:cs typeface="微軟正黑體"/>
              </a:rPr>
              <a:t>y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spc="-165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3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1993;</a:t>
            </a:r>
            <a:r>
              <a:rPr sz="2100" spc="-8" dirty="0">
                <a:latin typeface="微軟正黑體"/>
                <a:cs typeface="微軟正黑體"/>
              </a:rPr>
              <a:t> B</a:t>
            </a:r>
            <a:r>
              <a:rPr sz="2100" spc="-30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ow</a:t>
            </a:r>
            <a:r>
              <a:rPr sz="2100" spc="-8" dirty="0">
                <a:latin typeface="微軟正黑體"/>
                <a:cs typeface="微軟正黑體"/>
              </a:rPr>
              <a:t>n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P</a:t>
            </a:r>
            <a:r>
              <a:rPr sz="2100" spc="-38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es</a:t>
            </a:r>
            <a:r>
              <a:rPr sz="2100" spc="-15" dirty="0">
                <a:latin typeface="微軟正黑體"/>
                <a:cs typeface="微軟正黑體"/>
              </a:rPr>
              <a:t>s</a:t>
            </a:r>
            <a:r>
              <a:rPr sz="2100" spc="-8" dirty="0">
                <a:latin typeface="微軟正黑體"/>
                <a:cs typeface="微軟正黑體"/>
              </a:rPr>
              <a:t>le</a:t>
            </a:r>
            <a:r>
              <a:rPr sz="2100" spc="-105" dirty="0">
                <a:latin typeface="微軟正黑體"/>
                <a:cs typeface="微軟正黑體"/>
              </a:rPr>
              <a:t>y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165" dirty="0">
                <a:latin typeface="微軟正黑體"/>
                <a:cs typeface="微軟正黑體"/>
              </a:rPr>
              <a:t>V</a:t>
            </a:r>
            <a:r>
              <a:rPr sz="2100" spc="-8" dirty="0">
                <a:latin typeface="微軟正黑體"/>
                <a:cs typeface="微軟正黑體"/>
              </a:rPr>
              <a:t>a</a:t>
            </a:r>
            <a:r>
              <a:rPr sz="2100" dirty="0">
                <a:latin typeface="微軟正黑體"/>
                <a:cs typeface="微軟正黑體"/>
              </a:rPr>
              <a:t>n</a:t>
            </a:r>
            <a:r>
              <a:rPr sz="2100" spc="-8" dirty="0">
                <a:latin typeface="微軟正黑體"/>
                <a:cs typeface="微軟正黑體"/>
              </a:rPr>
              <a:t> Me</a:t>
            </a:r>
            <a:r>
              <a:rPr sz="2100" spc="-30" dirty="0">
                <a:latin typeface="微軟正黑體"/>
                <a:cs typeface="微軟正黑體"/>
              </a:rPr>
              <a:t>t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spc="-171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, &amp;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Sc</a:t>
            </a:r>
            <a:r>
              <a:rPr sz="2100" spc="-15" dirty="0">
                <a:latin typeface="微軟正黑體"/>
                <a:cs typeface="微軟正黑體"/>
              </a:rPr>
              <a:t>h</a:t>
            </a:r>
            <a:r>
              <a:rPr sz="2100" spc="-8" dirty="0">
                <a:latin typeface="微軟正黑體"/>
                <a:cs typeface="微軟正黑體"/>
              </a:rPr>
              <a:t>ude</a:t>
            </a:r>
            <a:r>
              <a:rPr sz="2100" spc="-171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1996;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C</a:t>
            </a:r>
            <a:r>
              <a:rPr sz="2100" spc="-15" dirty="0">
                <a:latin typeface="微軟正黑體"/>
                <a:cs typeface="微軟正黑體"/>
              </a:rPr>
              <a:t>l</a:t>
            </a:r>
            <a:r>
              <a:rPr sz="2100" spc="-8" dirty="0">
                <a:latin typeface="微軟正黑體"/>
                <a:cs typeface="微軟正黑體"/>
              </a:rPr>
              <a:t>a</a:t>
            </a:r>
            <a:r>
              <a:rPr sz="2100" dirty="0">
                <a:latin typeface="微軟正黑體"/>
                <a:cs typeface="微軟正黑體"/>
              </a:rPr>
              <a:t>r</a:t>
            </a:r>
            <a:r>
              <a:rPr sz="2100" spc="83" dirty="0">
                <a:latin typeface="微軟正黑體"/>
                <a:cs typeface="微軟正黑體"/>
              </a:rPr>
              <a:t>k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2012;</a:t>
            </a:r>
            <a:r>
              <a:rPr sz="2100" spc="-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D</a:t>
            </a:r>
            <a:r>
              <a:rPr sz="2100" spc="-15" dirty="0">
                <a:latin typeface="微軟正黑體"/>
                <a:cs typeface="微軟正黑體"/>
              </a:rPr>
              <a:t>i</a:t>
            </a:r>
            <a:r>
              <a:rPr sz="2100" dirty="0">
                <a:latin typeface="微軟正黑體"/>
                <a:cs typeface="微軟正黑體"/>
              </a:rPr>
              <a:t>gna</a:t>
            </a:r>
            <a:r>
              <a:rPr sz="2100" spc="-23" dirty="0">
                <a:latin typeface="微軟正黑體"/>
                <a:cs typeface="微軟正黑體"/>
              </a:rPr>
              <a:t>t</a:t>
            </a:r>
            <a:r>
              <a:rPr sz="2100" dirty="0">
                <a:latin typeface="微軟正黑體"/>
                <a:cs typeface="微軟正黑體"/>
              </a:rPr>
              <a:t>h</a:t>
            </a:r>
            <a:r>
              <a:rPr sz="2100" spc="8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t</a:t>
            </a:r>
            <a:r>
              <a:rPr sz="2100" spc="-8" dirty="0">
                <a:latin typeface="微軟正黑體"/>
                <a:cs typeface="微軟正黑體"/>
              </a:rPr>
              <a:t> al.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2008;</a:t>
            </a:r>
            <a:r>
              <a:rPr sz="2100" spc="-15" dirty="0">
                <a:latin typeface="微軟正黑體"/>
                <a:cs typeface="微軟正黑體"/>
              </a:rPr>
              <a:t> F</a:t>
            </a:r>
            <a:r>
              <a:rPr sz="2100" dirty="0">
                <a:latin typeface="微軟正黑體"/>
                <a:cs typeface="微軟正黑體"/>
              </a:rPr>
              <a:t>ong</a:t>
            </a:r>
            <a:r>
              <a:rPr sz="2100" spc="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&amp;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K</a:t>
            </a:r>
            <a:r>
              <a:rPr sz="2100" spc="8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au</a:t>
            </a:r>
            <a:r>
              <a:rPr sz="2100" spc="-15" dirty="0">
                <a:latin typeface="微軟正黑體"/>
                <a:cs typeface="微軟正黑體"/>
              </a:rPr>
              <a:t>s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2014; Ha</a:t>
            </a:r>
            <a:r>
              <a:rPr sz="2100" spc="-15" dirty="0">
                <a:latin typeface="微軟正黑體"/>
                <a:cs typeface="微軟正黑體"/>
              </a:rPr>
              <a:t>tt</a:t>
            </a:r>
            <a:r>
              <a:rPr sz="2100" spc="-8" dirty="0">
                <a:latin typeface="微軟正黑體"/>
                <a:cs typeface="微軟正黑體"/>
              </a:rPr>
              <a:t>ie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8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Biggs</a:t>
            </a:r>
            <a:r>
              <a:rPr sz="2100" dirty="0">
                <a:latin typeface="微軟正黑體"/>
                <a:cs typeface="微軟正黑體"/>
              </a:rPr>
              <a:t>, &amp;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P</a:t>
            </a:r>
            <a:r>
              <a:rPr sz="2100" spc="-15" dirty="0">
                <a:latin typeface="微軟正黑體"/>
                <a:cs typeface="微軟正黑體"/>
              </a:rPr>
              <a:t>u</a:t>
            </a:r>
            <a:r>
              <a:rPr sz="2100" spc="-30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d</a:t>
            </a:r>
            <a:r>
              <a:rPr sz="2100" spc="-15" dirty="0">
                <a:latin typeface="微軟正黑體"/>
                <a:cs typeface="微軟正黑體"/>
              </a:rPr>
              <a:t>i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, 1996;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Kuo, 201</a:t>
            </a:r>
            <a:r>
              <a:rPr sz="2100" spc="8" dirty="0">
                <a:latin typeface="微軟正黑體"/>
                <a:cs typeface="微軟正黑體"/>
              </a:rPr>
              <a:t>8-</a:t>
            </a:r>
            <a:r>
              <a:rPr sz="2100" dirty="0">
                <a:latin typeface="微軟正黑體"/>
                <a:cs typeface="微軟正黑體"/>
              </a:rPr>
              <a:t>2023;</a:t>
            </a:r>
            <a:r>
              <a:rPr sz="2100" spc="-60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Lei</a:t>
            </a:r>
            <a:r>
              <a:rPr sz="2100" spc="-15" dirty="0">
                <a:latin typeface="微軟正黑體"/>
                <a:cs typeface="微軟正黑體"/>
              </a:rPr>
              <a:t>d</a:t>
            </a:r>
            <a:r>
              <a:rPr sz="2100" spc="-8" dirty="0">
                <a:latin typeface="微軟正黑體"/>
                <a:cs typeface="微軟正黑體"/>
              </a:rPr>
              <a:t>i</a:t>
            </a:r>
            <a:r>
              <a:rPr sz="2100" spc="-15" dirty="0">
                <a:latin typeface="微軟正黑體"/>
                <a:cs typeface="微軟正黑體"/>
              </a:rPr>
              <a:t>n</a:t>
            </a:r>
            <a:r>
              <a:rPr sz="2100" dirty="0">
                <a:latin typeface="微軟正黑體"/>
                <a:cs typeface="微軟正黑體"/>
              </a:rPr>
              <a:t>ger &amp;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98" dirty="0">
                <a:latin typeface="微軟正黑體"/>
                <a:cs typeface="微軟正黑體"/>
              </a:rPr>
              <a:t>P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spc="-30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el</a:t>
            </a:r>
            <a:r>
              <a:rPr sz="2100" spc="-15" dirty="0">
                <a:latin typeface="微軟正黑體"/>
                <a:cs typeface="微軟正黑體"/>
              </a:rPr>
              <a:t>s</a:t>
            </a:r>
            <a:r>
              <a:rPr sz="2100" dirty="0">
                <a:latin typeface="微軟正黑體"/>
                <a:cs typeface="微軟正黑體"/>
              </a:rPr>
              <a:t>, 2012;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Me</a:t>
            </a:r>
            <a:r>
              <a:rPr sz="2100" spc="-38" dirty="0">
                <a:latin typeface="微軟正黑體"/>
                <a:cs typeface="微軟正黑體"/>
              </a:rPr>
              <a:t>v</a:t>
            </a:r>
            <a:r>
              <a:rPr sz="2100" spc="-8" dirty="0">
                <a:latin typeface="微軟正黑體"/>
                <a:cs typeface="微軟正黑體"/>
              </a:rPr>
              <a:t>a</a:t>
            </a:r>
            <a:r>
              <a:rPr sz="2100" spc="-30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ec</a:t>
            </a:r>
            <a:r>
              <a:rPr sz="2100" dirty="0">
                <a:latin typeface="微軟正黑體"/>
                <a:cs typeface="微軟正黑體"/>
              </a:rPr>
              <a:t>h</a:t>
            </a:r>
            <a:r>
              <a:rPr sz="2100" spc="-45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&amp;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A</a:t>
            </a:r>
            <a:r>
              <a:rPr sz="2100" spc="-15" dirty="0">
                <a:latin typeface="微軟正黑體"/>
                <a:cs typeface="微軟正黑體"/>
              </a:rPr>
              <a:t>m</a:t>
            </a:r>
            <a:r>
              <a:rPr sz="2100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an</a:t>
            </a:r>
            <a:r>
              <a:rPr sz="2100" spc="-105" dirty="0">
                <a:latin typeface="微軟正黑體"/>
                <a:cs typeface="微軟正黑體"/>
              </a:rPr>
              <a:t>y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2008;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Mo</a:t>
            </a:r>
            <a:r>
              <a:rPr sz="2100" spc="83" dirty="0">
                <a:latin typeface="微軟正黑體"/>
                <a:cs typeface="微軟正黑體"/>
              </a:rPr>
              <a:t>k</a:t>
            </a:r>
            <a:r>
              <a:rPr sz="2100" dirty="0">
                <a:latin typeface="微軟正黑體"/>
                <a:cs typeface="微軟正黑體"/>
              </a:rPr>
              <a:t>, C</a:t>
            </a:r>
            <a:r>
              <a:rPr sz="2100" spc="-15" dirty="0">
                <a:latin typeface="微軟正黑體"/>
                <a:cs typeface="微軟正黑體"/>
              </a:rPr>
              <a:t>h</a:t>
            </a:r>
            <a:r>
              <a:rPr sz="2100" spc="-8" dirty="0">
                <a:latin typeface="微軟正黑體"/>
                <a:cs typeface="微軟正黑體"/>
              </a:rPr>
              <a:t>eng</a:t>
            </a:r>
            <a:r>
              <a:rPr sz="2100" dirty="0">
                <a:latin typeface="微軟正黑體"/>
                <a:cs typeface="微軟正黑體"/>
              </a:rPr>
              <a:t>, </a:t>
            </a:r>
            <a:r>
              <a:rPr sz="2100" spc="-8" dirty="0">
                <a:latin typeface="微軟正黑體"/>
                <a:cs typeface="微軟正黑體"/>
              </a:rPr>
              <a:t>Moo</a:t>
            </a:r>
            <a:r>
              <a:rPr sz="2100" spc="-30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&amp;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spc="-38" dirty="0">
                <a:latin typeface="微軟正黑體"/>
                <a:cs typeface="微軟正黑體"/>
              </a:rPr>
              <a:t>K</a:t>
            </a:r>
            <a:r>
              <a:rPr sz="2100" spc="-8" dirty="0">
                <a:latin typeface="微軟正黑體"/>
                <a:cs typeface="微軟正黑體"/>
              </a:rPr>
              <a:t>enned</a:t>
            </a:r>
            <a:r>
              <a:rPr sz="2100" spc="-105" dirty="0">
                <a:latin typeface="微軟正黑體"/>
                <a:cs typeface="微軟正黑體"/>
              </a:rPr>
              <a:t>y</a:t>
            </a:r>
            <a:r>
              <a:rPr sz="2100" dirty="0">
                <a:latin typeface="微軟正黑體"/>
                <a:cs typeface="微軟正黑體"/>
              </a:rPr>
              <a:t>, 2006;</a:t>
            </a:r>
            <a:r>
              <a:rPr sz="2100" spc="-30" dirty="0">
                <a:latin typeface="微軟正黑體"/>
                <a:cs typeface="微軟正黑體"/>
              </a:rPr>
              <a:t> </a:t>
            </a:r>
            <a:r>
              <a:rPr sz="2100" spc="-83" dirty="0">
                <a:latin typeface="微軟正黑體"/>
                <a:cs typeface="微軟正黑體"/>
              </a:rPr>
              <a:t>P</a:t>
            </a:r>
            <a:r>
              <a:rPr sz="2100" spc="-8" dirty="0">
                <a:latin typeface="微軟正黑體"/>
                <a:cs typeface="微軟正黑體"/>
              </a:rPr>
              <a:t>al</a:t>
            </a:r>
            <a:r>
              <a:rPr sz="2100" spc="-15" dirty="0">
                <a:latin typeface="微軟正黑體"/>
                <a:cs typeface="微軟正黑體"/>
              </a:rPr>
              <a:t>i</a:t>
            </a:r>
            <a:r>
              <a:rPr sz="2100" spc="-8" dirty="0">
                <a:latin typeface="微軟正黑體"/>
                <a:cs typeface="微軟正黑體"/>
              </a:rPr>
              <a:t>ncsa</a:t>
            </a:r>
            <a:r>
              <a:rPr sz="2100" dirty="0">
                <a:latin typeface="微軟正黑體"/>
                <a:cs typeface="微軟正黑體"/>
              </a:rPr>
              <a:t>r &amp;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B</a:t>
            </a:r>
            <a:r>
              <a:rPr sz="2100" spc="-30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ow</a:t>
            </a:r>
            <a:r>
              <a:rPr sz="2100" spc="-8" dirty="0">
                <a:latin typeface="微軟正黑體"/>
                <a:cs typeface="微軟正黑體"/>
              </a:rPr>
              <a:t>n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1984;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98" dirty="0">
                <a:latin typeface="微軟正黑體"/>
                <a:cs typeface="微軟正黑體"/>
              </a:rPr>
              <a:t>P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spc="8" dirty="0">
                <a:latin typeface="微軟正黑體"/>
                <a:cs typeface="微軟正黑體"/>
              </a:rPr>
              <a:t>r</a:t>
            </a:r>
            <a:r>
              <a:rPr sz="2100" spc="90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y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&amp; </a:t>
            </a:r>
            <a:r>
              <a:rPr sz="2100" spc="-15" dirty="0">
                <a:latin typeface="微軟正黑體"/>
                <a:cs typeface="微軟正黑體"/>
              </a:rPr>
              <a:t>W</a:t>
            </a:r>
            <a:r>
              <a:rPr sz="2100" spc="-8" dirty="0">
                <a:latin typeface="微軟正黑體"/>
                <a:cs typeface="微軟正黑體"/>
              </a:rPr>
              <a:t>i</a:t>
            </a:r>
            <a:r>
              <a:rPr sz="2100" spc="-15" dirty="0">
                <a:latin typeface="微軟正黑體"/>
                <a:cs typeface="微軟正黑體"/>
              </a:rPr>
              <a:t>n</a:t>
            </a:r>
            <a:r>
              <a:rPr sz="2100" spc="-8" dirty="0">
                <a:latin typeface="微軟正黑體"/>
                <a:cs typeface="微軟正黑體"/>
              </a:rPr>
              <a:t>ne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2006; </a:t>
            </a:r>
            <a:r>
              <a:rPr sz="2100" spc="-8" dirty="0">
                <a:latin typeface="微軟正黑體"/>
                <a:cs typeface="微軟正黑體"/>
              </a:rPr>
              <a:t> </a:t>
            </a:r>
            <a:r>
              <a:rPr sz="2100" spc="-98" dirty="0">
                <a:latin typeface="微軟正黑體"/>
                <a:cs typeface="微軟正黑體"/>
              </a:rPr>
              <a:t>P</a:t>
            </a:r>
            <a:r>
              <a:rPr sz="2100" spc="-8" dirty="0">
                <a:latin typeface="微軟正黑體"/>
                <a:cs typeface="微軟正黑體"/>
              </a:rPr>
              <a:t>et</a:t>
            </a:r>
            <a:r>
              <a:rPr sz="2100" spc="-15" dirty="0">
                <a:latin typeface="微軟正黑體"/>
                <a:cs typeface="微軟正黑體"/>
              </a:rPr>
              <a:t>t</a:t>
            </a:r>
            <a:r>
              <a:rPr sz="2100" spc="-105" dirty="0">
                <a:latin typeface="微軟正黑體"/>
                <a:cs typeface="微軟正黑體"/>
              </a:rPr>
              <a:t>y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2013;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P</a:t>
            </a:r>
            <a:r>
              <a:rPr sz="2100" spc="-15" dirty="0">
                <a:latin typeface="微軟正黑體"/>
                <a:cs typeface="微軟正黑體"/>
              </a:rPr>
              <a:t>I</a:t>
            </a:r>
            <a:r>
              <a:rPr sz="2100" dirty="0">
                <a:latin typeface="微軟正黑體"/>
                <a:cs typeface="微軟正黑體"/>
              </a:rPr>
              <a:t>SA 2013;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spc="-75" dirty="0">
                <a:latin typeface="微軟正黑體"/>
                <a:cs typeface="微軟正黑體"/>
              </a:rPr>
              <a:t>R</a:t>
            </a:r>
            <a:r>
              <a:rPr sz="2100" dirty="0">
                <a:latin typeface="微軟正黑體"/>
                <a:cs typeface="微軟正黑體"/>
              </a:rPr>
              <a:t>oja</a:t>
            </a:r>
            <a:r>
              <a:rPr sz="2100" spc="-8" dirty="0">
                <a:latin typeface="微軟正黑體"/>
                <a:cs typeface="微軟正黑體"/>
              </a:rPr>
              <a:t>s</a:t>
            </a:r>
            <a:r>
              <a:rPr sz="2100" spc="8" dirty="0">
                <a:latin typeface="微軟正黑體"/>
                <a:cs typeface="微軟正黑體"/>
              </a:rPr>
              <a:t>-</a:t>
            </a:r>
            <a:r>
              <a:rPr sz="2100" dirty="0">
                <a:latin typeface="微軟正黑體"/>
                <a:cs typeface="微軟正黑體"/>
              </a:rPr>
              <a:t>Drum</a:t>
            </a:r>
            <a:r>
              <a:rPr sz="2100" spc="-23" dirty="0">
                <a:latin typeface="微軟正黑體"/>
                <a:cs typeface="微軟正黑體"/>
              </a:rPr>
              <a:t>m</a:t>
            </a:r>
            <a:r>
              <a:rPr sz="2100" dirty="0">
                <a:latin typeface="微軟正黑體"/>
                <a:cs typeface="微軟正黑體"/>
              </a:rPr>
              <a:t>ond,</a:t>
            </a:r>
            <a:r>
              <a:rPr sz="2100" spc="-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Mazón,</a:t>
            </a:r>
            <a:r>
              <a:rPr sz="2100" spc="-38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Li</a:t>
            </a:r>
            <a:r>
              <a:rPr sz="2100" spc="-15" dirty="0">
                <a:latin typeface="微軟正黑體"/>
                <a:cs typeface="微軟正黑體"/>
              </a:rPr>
              <a:t>tt</a:t>
            </a:r>
            <a:r>
              <a:rPr sz="2100" spc="-8" dirty="0">
                <a:latin typeface="微軟正黑體"/>
                <a:cs typeface="微軟正黑體"/>
              </a:rPr>
              <a:t>le</a:t>
            </a:r>
            <a:r>
              <a:rPr sz="2100" spc="-30" dirty="0">
                <a:latin typeface="微軟正黑體"/>
                <a:cs typeface="微軟正黑體"/>
              </a:rPr>
              <a:t>t</a:t>
            </a:r>
            <a:r>
              <a:rPr sz="2100" dirty="0">
                <a:latin typeface="微軟正黑體"/>
                <a:cs typeface="微軟正黑體"/>
              </a:rPr>
              <a:t>on,</a:t>
            </a:r>
            <a:r>
              <a:rPr sz="2100" spc="45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&amp;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spc="-150" dirty="0">
                <a:latin typeface="微軟正黑體"/>
                <a:cs typeface="微軟正黑體"/>
              </a:rPr>
              <a:t>V</a:t>
            </a:r>
            <a:r>
              <a:rPr sz="2100" dirty="0">
                <a:latin typeface="微軟正黑體"/>
                <a:cs typeface="微軟正黑體"/>
              </a:rPr>
              <a:t>élez,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2014; </a:t>
            </a:r>
            <a:r>
              <a:rPr sz="2100" spc="-150" dirty="0">
                <a:latin typeface="微軟正黑體"/>
                <a:cs typeface="微軟正黑體"/>
              </a:rPr>
              <a:t>V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spc="23" dirty="0">
                <a:latin typeface="微軟正黑體"/>
                <a:cs typeface="微軟正黑體"/>
              </a:rPr>
              <a:t>r</a:t>
            </a:r>
            <a:r>
              <a:rPr sz="2100" spc="-8" dirty="0">
                <a:latin typeface="微軟正黑體"/>
                <a:cs typeface="微軟正黑體"/>
              </a:rPr>
              <a:t>s</a:t>
            </a:r>
            <a:r>
              <a:rPr sz="2100" dirty="0">
                <a:latin typeface="微軟正黑體"/>
                <a:cs typeface="微軟正黑體"/>
              </a:rPr>
              <a:t>c</a:t>
            </a:r>
            <a:r>
              <a:rPr sz="2100" spc="-15" dirty="0">
                <a:latin typeface="微軟正黑體"/>
                <a:cs typeface="微軟正黑體"/>
              </a:rPr>
              <a:t>h</a:t>
            </a:r>
            <a:r>
              <a:rPr sz="2100" spc="-8" dirty="0">
                <a:latin typeface="微軟正黑體"/>
                <a:cs typeface="微軟正黑體"/>
              </a:rPr>
              <a:t>affe</a:t>
            </a:r>
            <a:r>
              <a:rPr sz="2100" dirty="0">
                <a:latin typeface="微軟正黑體"/>
                <a:cs typeface="微軟正黑體"/>
              </a:rPr>
              <a:t>l</a:t>
            </a:r>
            <a:r>
              <a:rPr sz="2100" spc="-45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t </a:t>
            </a:r>
            <a:r>
              <a:rPr sz="2100" spc="-8" dirty="0">
                <a:latin typeface="微軟正黑體"/>
                <a:cs typeface="微軟正黑體"/>
              </a:rPr>
              <a:t>al.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1999</a:t>
            </a:r>
            <a:r>
              <a:rPr sz="2100" spc="-15" dirty="0">
                <a:latin typeface="微軟正黑體"/>
                <a:cs typeface="微軟正黑體"/>
              </a:rPr>
              <a:t> </a:t>
            </a:r>
            <a:r>
              <a:rPr sz="2100" spc="-210" dirty="0">
                <a:latin typeface="微軟正黑體"/>
                <a:cs typeface="微軟正黑體"/>
              </a:rPr>
              <a:t>Y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n</a:t>
            </a:r>
            <a:r>
              <a:rPr sz="2100" spc="-23" dirty="0">
                <a:latin typeface="微軟正黑體"/>
                <a:cs typeface="微軟正黑體"/>
              </a:rPr>
              <a:t> </a:t>
            </a:r>
            <a:r>
              <a:rPr sz="2100" spc="-8" dirty="0">
                <a:latin typeface="微軟正黑體"/>
                <a:cs typeface="微軟正黑體"/>
              </a:rPr>
              <a:t>e</a:t>
            </a:r>
            <a:r>
              <a:rPr sz="2100" dirty="0">
                <a:latin typeface="微軟正黑體"/>
                <a:cs typeface="微軟正黑體"/>
              </a:rPr>
              <a:t>t </a:t>
            </a:r>
            <a:r>
              <a:rPr sz="2100" spc="-8" dirty="0">
                <a:latin typeface="微軟正黑體"/>
                <a:cs typeface="微軟正黑體"/>
              </a:rPr>
              <a:t>al.</a:t>
            </a:r>
            <a:r>
              <a:rPr sz="2100" dirty="0">
                <a:latin typeface="微軟正黑體"/>
                <a:cs typeface="微軟正黑體"/>
              </a:rPr>
              <a:t>,</a:t>
            </a:r>
            <a:r>
              <a:rPr sz="2100" spc="-8" dirty="0">
                <a:latin typeface="微軟正黑體"/>
                <a:cs typeface="微軟正黑體"/>
              </a:rPr>
              <a:t> </a:t>
            </a:r>
            <a:r>
              <a:rPr sz="2100" dirty="0">
                <a:latin typeface="微軟正黑體"/>
                <a:cs typeface="微軟正黑體"/>
              </a:rPr>
              <a:t>2013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461378" y="249239"/>
            <a:ext cx="536733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/>
            <a:r>
              <a:rPr sz="6000" b="1" spc="-68" dirty="0">
                <a:solidFill>
                  <a:srgbClr val="FFFFFF"/>
                </a:solidFill>
                <a:latin typeface="微軟正黑體"/>
                <a:cs typeface="微軟正黑體"/>
              </a:rPr>
              <a:t>國內外研究顯示</a:t>
            </a:r>
            <a:endParaRPr sz="6000">
              <a:latin typeface="微軟正黑體"/>
              <a:cs typeface="微軟正黑體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D460C395-09F0-48BF-B881-B9D7D25F7C8E}"/>
              </a:ext>
            </a:extLst>
          </p:cNvPr>
          <p:cNvSpPr/>
          <p:nvPr/>
        </p:nvSpPr>
        <p:spPr>
          <a:xfrm>
            <a:off x="17259300" y="-495300"/>
            <a:ext cx="1028700" cy="11277600"/>
          </a:xfrm>
          <a:prstGeom prst="rect">
            <a:avLst/>
          </a:prstGeom>
          <a:solidFill>
            <a:srgbClr val="0A27CD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9539" y="6141718"/>
            <a:ext cx="7294882" cy="315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</a:pPr>
            <a:r>
              <a:rPr lang="en-US" sz="4599">
                <a:solidFill>
                  <a:srgbClr val="141414"/>
                </a:solidFill>
                <a:latin typeface="王漢宗顏楷體"/>
                <a:ea typeface="王漢宗顏楷體"/>
              </a:rPr>
              <a:t>課程內容:  18週之課程內容</a:t>
            </a:r>
          </a:p>
          <a:p>
            <a:pPr algn="ctr">
              <a:lnSpc>
                <a:spcPts val="8279"/>
              </a:lnSpc>
            </a:pPr>
            <a:r>
              <a:rPr lang="en-US" sz="4599">
                <a:solidFill>
                  <a:srgbClr val="141414"/>
                </a:solidFill>
                <a:latin typeface="王漢宗顏楷體"/>
                <a:ea typeface="王漢宗顏楷體"/>
              </a:rPr>
              <a:t>授課時間 :  上好上滿18週</a:t>
            </a:r>
          </a:p>
          <a:p>
            <a:pPr algn="ctr">
              <a:lnSpc>
                <a:spcPts val="8279"/>
              </a:lnSpc>
            </a:pPr>
            <a:r>
              <a:rPr lang="en-US" sz="4599">
                <a:solidFill>
                  <a:srgbClr val="141414"/>
                </a:solidFill>
                <a:latin typeface="王漢宗顏楷體"/>
                <a:ea typeface="王漢宗顏楷體"/>
              </a:rPr>
              <a:t>彈性學習:  無自主彈性學習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944521" y="0"/>
            <a:ext cx="8629650" cy="10287000"/>
            <a:chOff x="0" y="0"/>
            <a:chExt cx="3175918" cy="37858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5918" cy="3785862"/>
            </a:xfrm>
            <a:custGeom>
              <a:avLst/>
              <a:gdLst/>
              <a:ahLst/>
              <a:cxnLst/>
              <a:rect l="l" t="t" r="r" b="b"/>
              <a:pathLst>
                <a:path w="3175918" h="3785862">
                  <a:moveTo>
                    <a:pt x="0" y="0"/>
                  </a:moveTo>
                  <a:lnTo>
                    <a:pt x="3175918" y="0"/>
                  </a:lnTo>
                  <a:lnTo>
                    <a:pt x="3175918" y="3785862"/>
                  </a:lnTo>
                  <a:lnTo>
                    <a:pt x="0" y="3785862"/>
                  </a:lnTo>
                  <a:close/>
                </a:path>
              </a:pathLst>
            </a:custGeom>
            <a:solidFill>
              <a:srgbClr val="14141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-797606" y="-671576"/>
            <a:ext cx="5950093" cy="468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46"/>
              </a:lnSpc>
              <a:spcBef>
                <a:spcPct val="0"/>
              </a:spcBef>
            </a:pPr>
            <a:r>
              <a:rPr lang="en-US" sz="30788">
                <a:solidFill>
                  <a:srgbClr val="141414">
                    <a:alpha val="4706"/>
                  </a:srgbClr>
                </a:solidFill>
                <a:latin typeface="Noto Sans T Chinese"/>
              </a:rPr>
              <a:t>05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68180" y="4599214"/>
            <a:ext cx="205759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141414"/>
                </a:solidFill>
                <a:latin typeface="王漢宗顏楷體"/>
                <a:ea typeface="王漢宗顏楷體"/>
              </a:rPr>
              <a:t>18週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77726" y="4599214"/>
            <a:ext cx="3230563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王漢宗顏楷體"/>
                <a:ea typeface="王漢宗顏楷體"/>
              </a:rPr>
              <a:t>16+2週</a:t>
            </a:r>
          </a:p>
        </p:txBody>
      </p:sp>
      <p:sp>
        <p:nvSpPr>
          <p:cNvPr id="8" name="AutoShape 8"/>
          <p:cNvSpPr/>
          <p:nvPr/>
        </p:nvSpPr>
        <p:spPr>
          <a:xfrm>
            <a:off x="17259300" y="-495300"/>
            <a:ext cx="1028700" cy="11277600"/>
          </a:xfrm>
          <a:prstGeom prst="rect">
            <a:avLst/>
          </a:prstGeom>
          <a:solidFill>
            <a:srgbClr val="0A27CD"/>
          </a:solidFill>
        </p:spPr>
      </p:sp>
      <p:sp>
        <p:nvSpPr>
          <p:cNvPr id="9" name="TextBox 9"/>
          <p:cNvSpPr txBox="1"/>
          <p:nvPr/>
        </p:nvSpPr>
        <p:spPr>
          <a:xfrm>
            <a:off x="-363857" y="600348"/>
            <a:ext cx="9699264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  <a:spcBef>
                <a:spcPct val="0"/>
              </a:spcBef>
            </a:pPr>
            <a:r>
              <a:rPr lang="en-US" sz="7199" dirty="0" err="1">
                <a:solidFill>
                  <a:srgbClr val="007785"/>
                </a:solidFill>
                <a:ea typeface="王漢宗顏楷體"/>
              </a:rPr>
              <a:t>本校教學週次調整</a:t>
            </a:r>
            <a:endParaRPr lang="en-US" sz="7199" dirty="0">
              <a:solidFill>
                <a:srgbClr val="007785"/>
              </a:solidFill>
              <a:ea typeface="王漢宗顏楷體"/>
            </a:endParaRPr>
          </a:p>
          <a:p>
            <a:pPr algn="ctr">
              <a:lnSpc>
                <a:spcPts val="8639"/>
              </a:lnSpc>
              <a:spcBef>
                <a:spcPct val="0"/>
              </a:spcBef>
            </a:pPr>
            <a:r>
              <a:rPr lang="en-US" sz="7199" dirty="0" err="1">
                <a:solidFill>
                  <a:srgbClr val="007785"/>
                </a:solidFill>
                <a:ea typeface="王漢宗顏楷體"/>
              </a:rPr>
              <a:t>規劃說明</a:t>
            </a:r>
            <a:endParaRPr lang="en-US" sz="7199" dirty="0">
              <a:solidFill>
                <a:srgbClr val="007785"/>
              </a:solidFill>
              <a:ea typeface="王漢宗顏楷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02989" y="6103620"/>
            <a:ext cx="7446736" cy="315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</a:pPr>
            <a:r>
              <a:rPr lang="en-US" sz="4599" dirty="0" err="1">
                <a:solidFill>
                  <a:srgbClr val="FFFFFF"/>
                </a:solidFill>
                <a:latin typeface="王漢宗顏楷體"/>
                <a:ea typeface="王漢宗顏楷體"/>
              </a:rPr>
              <a:t>課程內容</a:t>
            </a:r>
            <a:r>
              <a:rPr lang="en-US" sz="4599" dirty="0">
                <a:solidFill>
                  <a:srgbClr val="FFFFFF"/>
                </a:solidFill>
                <a:latin typeface="王漢宗顏楷體"/>
                <a:ea typeface="王漢宗顏楷體"/>
              </a:rPr>
              <a:t>:  18週之課程內容</a:t>
            </a:r>
          </a:p>
          <a:p>
            <a:pPr algn="ctr">
              <a:lnSpc>
                <a:spcPts val="8279"/>
              </a:lnSpc>
            </a:pPr>
            <a:r>
              <a:rPr lang="en-US" sz="4599" dirty="0" err="1">
                <a:solidFill>
                  <a:srgbClr val="FFFFFF"/>
                </a:solidFill>
                <a:latin typeface="王漢宗顏楷體"/>
                <a:ea typeface="王漢宗顏楷體"/>
              </a:rPr>
              <a:t>授課時間</a:t>
            </a:r>
            <a:r>
              <a:rPr lang="en-US" sz="4599" dirty="0">
                <a:solidFill>
                  <a:srgbClr val="FFFFFF"/>
                </a:solidFill>
                <a:latin typeface="王漢宗顏楷體"/>
                <a:ea typeface="王漢宗顏楷體"/>
              </a:rPr>
              <a:t> :  </a:t>
            </a:r>
            <a:r>
              <a:rPr lang="en-US" sz="4599" dirty="0">
                <a:solidFill>
                  <a:srgbClr val="FFB338"/>
                </a:solidFill>
                <a:latin typeface="王漢宗顏楷體"/>
                <a:ea typeface="王漢宗顏楷體"/>
              </a:rPr>
              <a:t>可於16週上完</a:t>
            </a:r>
          </a:p>
          <a:p>
            <a:pPr algn="ctr">
              <a:lnSpc>
                <a:spcPts val="8279"/>
              </a:lnSpc>
            </a:pPr>
            <a:r>
              <a:rPr lang="en-US" sz="4599" dirty="0" err="1">
                <a:solidFill>
                  <a:srgbClr val="FFFFFF"/>
                </a:solidFill>
                <a:latin typeface="王漢宗顏楷體"/>
                <a:ea typeface="王漢宗顏楷體"/>
              </a:rPr>
              <a:t>彈性學習</a:t>
            </a:r>
            <a:r>
              <a:rPr lang="en-US" sz="4599" dirty="0">
                <a:solidFill>
                  <a:srgbClr val="FFFFFF"/>
                </a:solidFill>
                <a:latin typeface="王漢宗顏楷體"/>
                <a:ea typeface="王漢宗顏楷體"/>
              </a:rPr>
              <a:t>:  </a:t>
            </a:r>
            <a:r>
              <a:rPr lang="en-US" sz="4599" dirty="0">
                <a:solidFill>
                  <a:srgbClr val="FFF234"/>
                </a:solidFill>
                <a:latin typeface="王漢宗顏楷體"/>
                <a:ea typeface="王漢宗顏楷體"/>
              </a:rPr>
              <a:t>2週彈性學習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5407" y="314471"/>
            <a:ext cx="7315200" cy="262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4"/>
              </a:lnSpc>
            </a:pPr>
            <a:r>
              <a:rPr lang="en-US" sz="3200" dirty="0">
                <a:solidFill>
                  <a:srgbClr val="FFFFFF"/>
                </a:solidFill>
                <a:latin typeface="王漢宗顏楷體"/>
                <a:ea typeface="王漢宗顏楷體"/>
              </a:rPr>
              <a:t>教師之教學設計，於正規18週授課，</a:t>
            </a:r>
          </a:p>
          <a:p>
            <a:pPr algn="ctr">
              <a:lnSpc>
                <a:spcPts val="4064"/>
              </a:lnSpc>
            </a:pPr>
            <a:r>
              <a:rPr lang="en-US" sz="3200" dirty="0">
                <a:solidFill>
                  <a:srgbClr val="FFFFFF"/>
                </a:solidFill>
                <a:ea typeface="王漢宗顏楷體"/>
              </a:rPr>
              <a:t>調</a:t>
            </a:r>
            <a:r>
              <a:rPr lang="en-US" sz="3200" dirty="0">
                <a:solidFill>
                  <a:srgbClr val="FFFFFF"/>
                </a:solidFill>
                <a:latin typeface="王漢宗顏楷體"/>
                <a:ea typeface="王漢宗顏楷體"/>
              </a:rPr>
              <a:t>整其中2週內容為學生自主學習。</a:t>
            </a:r>
          </a:p>
          <a:p>
            <a:pPr algn="ctr">
              <a:lnSpc>
                <a:spcPts val="4064"/>
              </a:lnSpc>
            </a:pPr>
            <a:endParaRPr lang="en-US" sz="3200" dirty="0">
              <a:solidFill>
                <a:srgbClr val="FFFFFF"/>
              </a:solidFill>
              <a:latin typeface="王漢宗顏楷體"/>
              <a:ea typeface="王漢宗顏楷體"/>
            </a:endParaRPr>
          </a:p>
          <a:p>
            <a:pPr algn="ctr">
              <a:lnSpc>
                <a:spcPts val="4064"/>
              </a:lnSpc>
            </a:pPr>
            <a:r>
              <a:rPr lang="en-US" sz="3200" dirty="0" err="1">
                <a:solidFill>
                  <a:srgbClr val="FFFFFF"/>
                </a:solidFill>
                <a:ea typeface="王漢宗顏楷體"/>
              </a:rPr>
              <a:t>教師</a:t>
            </a:r>
            <a:r>
              <a:rPr lang="zh-TW" altLang="en-US" sz="3200" dirty="0">
                <a:solidFill>
                  <a:srgbClr val="FFFFFF"/>
                </a:solidFill>
                <a:ea typeface="王漢宗顏楷體"/>
              </a:rPr>
              <a:t>將</a:t>
            </a:r>
            <a:r>
              <a:rPr lang="en-US" sz="3200" dirty="0" err="1">
                <a:solidFill>
                  <a:srgbClr val="FFFFFF"/>
                </a:solidFill>
                <a:ea typeface="王漢宗顏楷體"/>
              </a:rPr>
              <a:t>確保變動之課程規劃不會影響學</a:t>
            </a:r>
            <a:endParaRPr lang="en-US" sz="3200" dirty="0">
              <a:solidFill>
                <a:srgbClr val="FFFFFF"/>
              </a:solidFill>
              <a:ea typeface="王漢宗顏楷體"/>
            </a:endParaRPr>
          </a:p>
          <a:p>
            <a:pPr algn="ctr">
              <a:lnSpc>
                <a:spcPts val="4064"/>
              </a:lnSpc>
            </a:pPr>
            <a:r>
              <a:rPr lang="en-US" sz="3200" dirty="0" err="1">
                <a:solidFill>
                  <a:srgbClr val="FFFFFF"/>
                </a:solidFill>
                <a:ea typeface="王漢宗顏楷體"/>
              </a:rPr>
              <a:t>生於該課程應習得之知識與培養之能力</a:t>
            </a:r>
            <a:r>
              <a:rPr lang="en-US" sz="3200" dirty="0">
                <a:solidFill>
                  <a:srgbClr val="FFFFFF"/>
                </a:solidFill>
                <a:ea typeface="王漢宗顏楷體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9650" y="0"/>
            <a:ext cx="8629650" cy="10287000"/>
            <a:chOff x="0" y="0"/>
            <a:chExt cx="3175918" cy="3785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918" cy="3785862"/>
            </a:xfrm>
            <a:custGeom>
              <a:avLst/>
              <a:gdLst/>
              <a:ahLst/>
              <a:cxnLst/>
              <a:rect l="l" t="t" r="r" b="b"/>
              <a:pathLst>
                <a:path w="3175918" h="3785862">
                  <a:moveTo>
                    <a:pt x="0" y="0"/>
                  </a:moveTo>
                  <a:lnTo>
                    <a:pt x="3175918" y="0"/>
                  </a:lnTo>
                  <a:lnTo>
                    <a:pt x="3175918" y="3785862"/>
                  </a:lnTo>
                  <a:lnTo>
                    <a:pt x="0" y="3785862"/>
                  </a:lnTo>
                  <a:close/>
                </a:path>
              </a:pathLst>
            </a:custGeom>
            <a:solidFill>
              <a:srgbClr val="141414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-353326" y="-495300"/>
            <a:ext cx="5950093" cy="468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46"/>
              </a:lnSpc>
              <a:spcBef>
                <a:spcPct val="0"/>
              </a:spcBef>
            </a:pPr>
            <a:r>
              <a:rPr lang="en-US" sz="30788" dirty="0">
                <a:solidFill>
                  <a:srgbClr val="141414">
                    <a:alpha val="4706"/>
                  </a:srgbClr>
                </a:solidFill>
                <a:latin typeface="Noto Sans T Chinese"/>
              </a:rPr>
              <a:t>06</a:t>
            </a:r>
          </a:p>
        </p:txBody>
      </p:sp>
      <p:sp>
        <p:nvSpPr>
          <p:cNvPr id="5" name="AutoShape 5"/>
          <p:cNvSpPr/>
          <p:nvPr/>
        </p:nvSpPr>
        <p:spPr>
          <a:xfrm>
            <a:off x="17259300" y="-495300"/>
            <a:ext cx="1028700" cy="11277600"/>
          </a:xfrm>
          <a:prstGeom prst="rect">
            <a:avLst/>
          </a:prstGeom>
          <a:solidFill>
            <a:srgbClr val="0A27CD"/>
          </a:solidFill>
        </p:spPr>
      </p:sp>
      <p:sp>
        <p:nvSpPr>
          <p:cNvPr id="6" name="TextBox 6"/>
          <p:cNvSpPr txBox="1"/>
          <p:nvPr/>
        </p:nvSpPr>
        <p:spPr>
          <a:xfrm>
            <a:off x="233872" y="1705248"/>
            <a:ext cx="812800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04AAD"/>
                </a:solidFill>
                <a:ea typeface="王漢宗顏楷體"/>
              </a:rPr>
              <a:t>本校教學週次調整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28800" y="3114948"/>
            <a:ext cx="4526374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9"/>
              </a:lnSpc>
              <a:spcBef>
                <a:spcPct val="0"/>
              </a:spcBef>
            </a:pPr>
            <a:r>
              <a:rPr lang="en-US" sz="8099" dirty="0" err="1">
                <a:solidFill>
                  <a:srgbClr val="07A796"/>
                </a:solidFill>
                <a:ea typeface="王漢宗顏楷體"/>
              </a:rPr>
              <a:t>規劃參考</a:t>
            </a:r>
            <a:endParaRPr lang="en-US" sz="8099" dirty="0">
              <a:solidFill>
                <a:srgbClr val="07A796"/>
              </a:solidFill>
              <a:ea typeface="王漢宗顏楷體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8472" y="4886872"/>
            <a:ext cx="817880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000000"/>
                </a:solidFill>
                <a:ea typeface="王漢宗顏楷體"/>
              </a:rPr>
              <a:t>教師規劃之</a:t>
            </a:r>
            <a:r>
              <a:rPr lang="en-US" sz="4600" dirty="0" err="1">
                <a:solidFill>
                  <a:srgbClr val="FF3E4D"/>
                </a:solidFill>
                <a:ea typeface="王漢宗顏楷體"/>
              </a:rPr>
              <a:t>學生自主學習方式或</a:t>
            </a:r>
            <a:endParaRPr lang="en-US" sz="4600" dirty="0">
              <a:solidFill>
                <a:srgbClr val="FF3E4D"/>
              </a:solidFill>
              <a:ea typeface="王漢宗顏楷體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FF3E4D"/>
                </a:solidFill>
                <a:ea typeface="王漢宗顏楷體"/>
              </a:rPr>
              <a:t>內容</a:t>
            </a:r>
            <a:r>
              <a:rPr lang="en-US" sz="4600" dirty="0">
                <a:solidFill>
                  <a:srgbClr val="FF3E4D"/>
                </a:solidFill>
                <a:ea typeface="王漢宗顏楷體"/>
              </a:rPr>
              <a:t>，</a:t>
            </a:r>
            <a:r>
              <a:rPr lang="zh-TW" altLang="en-US" sz="4600" dirty="0">
                <a:solidFill>
                  <a:srgbClr val="FF3E4D"/>
                </a:solidFill>
                <a:ea typeface="王漢宗顏楷體"/>
              </a:rPr>
              <a:t>將</a:t>
            </a:r>
            <a:r>
              <a:rPr lang="en-US" sz="4600" dirty="0" err="1">
                <a:solidFill>
                  <a:srgbClr val="FF3E4D"/>
                </a:solidFill>
                <a:ea typeface="王漢宗顏楷體"/>
              </a:rPr>
              <a:t>呈現於教學大綱</a:t>
            </a:r>
            <a:r>
              <a:rPr lang="en-US" sz="4600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000000"/>
                </a:solidFill>
                <a:ea typeface="王漢宗顏楷體"/>
              </a:rPr>
              <a:t>自主學習範圍舉例如下</a:t>
            </a:r>
            <a:r>
              <a:rPr lang="en-US" sz="4600" dirty="0">
                <a:solidFill>
                  <a:srgbClr val="000000"/>
                </a:solidFill>
                <a:ea typeface="王漢宗顏楷體"/>
              </a:rPr>
              <a:t>：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01150" y="1943100"/>
            <a:ext cx="7822109" cy="7002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1.參與專業論壇、學術研討會、講座、</a:t>
            </a:r>
          </a:p>
          <a:p>
            <a:pPr>
              <a:lnSpc>
                <a:spcPts val="4199"/>
              </a:lnSpc>
            </a:pPr>
            <a:r>
              <a:rPr lang="en-US" sz="4400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企業分享等產官學研相關交流活動</a:t>
            </a:r>
            <a:endParaRPr lang="en-US" sz="44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2.閱覽運科及學術相關多媒體資料</a:t>
            </a:r>
          </a:p>
          <a:p>
            <a:pPr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3.製作專題報告</a:t>
            </a:r>
          </a:p>
          <a:p>
            <a:pPr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4.產官學機構參訪或實務體驗</a:t>
            </a:r>
          </a:p>
          <a:p>
            <a:pPr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5.參與校內外舉辦之各類工作坊活動</a:t>
            </a:r>
          </a:p>
          <a:p>
            <a:pPr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6.其他有助學生學習之自主學習方式或內容(</a:t>
            </a:r>
            <a:r>
              <a:rPr lang="en-US" sz="4400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預錄課程、數位學習等</a:t>
            </a:r>
            <a:r>
              <a:rPr lang="en-US" sz="4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656300" cy="2552700"/>
          </a:xfrm>
          <a:prstGeom prst="rect">
            <a:avLst/>
          </a:prstGeom>
          <a:solidFill>
            <a:srgbClr val="004AAD"/>
          </a:solidFill>
        </p:spPr>
      </p:sp>
      <p:sp>
        <p:nvSpPr>
          <p:cNvPr id="3" name="AutoShape 3"/>
          <p:cNvSpPr/>
          <p:nvPr/>
        </p:nvSpPr>
        <p:spPr>
          <a:xfrm>
            <a:off x="0" y="9163050"/>
            <a:ext cx="18656300" cy="2552700"/>
          </a:xfrm>
          <a:prstGeom prst="rect">
            <a:avLst/>
          </a:prstGeom>
          <a:solidFill>
            <a:srgbClr val="A6A6A6"/>
          </a:solidFill>
        </p:spPr>
      </p:sp>
      <p:grpSp>
        <p:nvGrpSpPr>
          <p:cNvPr id="4" name="Group 4"/>
          <p:cNvGrpSpPr/>
          <p:nvPr/>
        </p:nvGrpSpPr>
        <p:grpSpPr>
          <a:xfrm>
            <a:off x="343724" y="4197853"/>
            <a:ext cx="1791802" cy="2162021"/>
            <a:chOff x="0" y="0"/>
            <a:chExt cx="471915" cy="5694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1915" cy="569421"/>
            </a:xfrm>
            <a:custGeom>
              <a:avLst/>
              <a:gdLst/>
              <a:ahLst/>
              <a:cxnLst/>
              <a:rect l="l" t="t" r="r" b="b"/>
              <a:pathLst>
                <a:path w="471915" h="569421">
                  <a:moveTo>
                    <a:pt x="0" y="0"/>
                  </a:moveTo>
                  <a:lnTo>
                    <a:pt x="471915" y="0"/>
                  </a:lnTo>
                  <a:lnTo>
                    <a:pt x="471915" y="569421"/>
                  </a:lnTo>
                  <a:lnTo>
                    <a:pt x="0" y="569421"/>
                  </a:lnTo>
                  <a:close/>
                </a:path>
              </a:pathLst>
            </a:custGeom>
            <a:solidFill>
              <a:srgbClr val="07A7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71915" cy="607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01622" y="-161925"/>
            <a:ext cx="1308475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FFFFFF"/>
                </a:solidFill>
                <a:ea typeface="王漢宗顏楷體"/>
              </a:rPr>
              <a:t>教學週次調整</a:t>
            </a:r>
            <a:endParaRPr lang="en-US" sz="8000" dirty="0">
              <a:solidFill>
                <a:srgbClr val="FFFFFF"/>
              </a:solidFill>
              <a:ea typeface="王漢宗顏楷體"/>
            </a:endParaRP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FFFF"/>
                </a:solidFill>
                <a:ea typeface="王漢宗顏楷體"/>
              </a:rPr>
              <a:t>相關行政配套</a:t>
            </a:r>
            <a:r>
              <a:rPr lang="zh-TW" altLang="en-US" sz="8000" dirty="0">
                <a:solidFill>
                  <a:srgbClr val="FFFFFF"/>
                </a:solidFill>
                <a:ea typeface="王漢宗顏楷體"/>
              </a:rPr>
              <a:t>預計規劃</a:t>
            </a:r>
            <a:endParaRPr lang="en-US" sz="8000" dirty="0">
              <a:solidFill>
                <a:srgbClr val="FFFFFF"/>
              </a:solidFill>
              <a:ea typeface="王漢宗顏楷體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45223" y="3745415"/>
            <a:ext cx="7428458" cy="205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FFFFFF"/>
                </a:solidFill>
                <a:ea typeface="王漢宗顏楷體"/>
              </a:rPr>
              <a:t>期中考試及期末考試時間</a:t>
            </a:r>
            <a:r>
              <a:rPr lang="en-US" sz="4499" dirty="0">
                <a:solidFill>
                  <a:srgbClr val="FFFFFF"/>
                </a:solidFill>
                <a:ea typeface="王漢宗顏楷體"/>
              </a:rPr>
              <a:t>，</a:t>
            </a:r>
          </a:p>
          <a:p>
            <a:pPr>
              <a:lnSpc>
                <a:spcPts val="53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FFFFFF"/>
                </a:solidFill>
                <a:ea typeface="王漢宗顏楷體"/>
              </a:rPr>
              <a:t>比照其他學校，行事曆設定</a:t>
            </a:r>
            <a:endParaRPr lang="en-US" sz="4499" dirty="0">
              <a:solidFill>
                <a:srgbClr val="FFFFFF"/>
              </a:solidFill>
              <a:ea typeface="王漢宗顏楷體"/>
            </a:endParaRPr>
          </a:p>
          <a:p>
            <a:pPr>
              <a:lnSpc>
                <a:spcPts val="5399"/>
              </a:lnSpc>
              <a:spcBef>
                <a:spcPct val="0"/>
              </a:spcBef>
            </a:pPr>
            <a:r>
              <a:rPr lang="en-US" sz="4499" dirty="0">
                <a:solidFill>
                  <a:srgbClr val="FFFFFF"/>
                </a:solidFill>
                <a:ea typeface="王漢宗顏楷體"/>
              </a:rPr>
              <a:t>於</a:t>
            </a:r>
            <a:r>
              <a:rPr lang="en-US" sz="4499" u="sng" dirty="0">
                <a:solidFill>
                  <a:srgbClr val="FFFFFF"/>
                </a:solidFill>
                <a:latin typeface="王漢宗顏楷體"/>
                <a:ea typeface="王漢宗顏楷體"/>
              </a:rPr>
              <a:t>第8週</a:t>
            </a:r>
            <a:r>
              <a:rPr lang="en-US" sz="4499" dirty="0">
                <a:solidFill>
                  <a:srgbClr val="FFFFFF"/>
                </a:solidFill>
                <a:ea typeface="王漢宗顏楷體"/>
              </a:rPr>
              <a:t>及</a:t>
            </a:r>
            <a:r>
              <a:rPr lang="en-US" sz="4499" u="sng" dirty="0">
                <a:solidFill>
                  <a:srgbClr val="FFFFFF"/>
                </a:solidFill>
                <a:latin typeface="王漢宗顏楷體"/>
                <a:ea typeface="王漢宗顏楷體"/>
              </a:rPr>
              <a:t>第16週</a:t>
            </a:r>
            <a:r>
              <a:rPr lang="en-US" sz="4499" dirty="0">
                <a:solidFill>
                  <a:srgbClr val="FFFFFF"/>
                </a:solidFill>
                <a:ea typeface="王漢宗顏楷體"/>
              </a:rPr>
              <a:t>舉行，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2871" y="3850421"/>
            <a:ext cx="913507" cy="237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8"/>
              </a:lnSpc>
            </a:pPr>
            <a:r>
              <a:rPr lang="en-US" sz="12399">
                <a:solidFill>
                  <a:srgbClr val="FFFFFF"/>
                </a:solidFill>
                <a:latin typeface="王漢宗顏楷體"/>
              </a:rPr>
              <a:t>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992857" y="4197853"/>
            <a:ext cx="1683001" cy="2162021"/>
            <a:chOff x="0" y="0"/>
            <a:chExt cx="443260" cy="5694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3260" cy="569421"/>
            </a:xfrm>
            <a:custGeom>
              <a:avLst/>
              <a:gdLst/>
              <a:ahLst/>
              <a:cxnLst/>
              <a:rect l="l" t="t" r="r" b="b"/>
              <a:pathLst>
                <a:path w="443260" h="569421">
                  <a:moveTo>
                    <a:pt x="0" y="0"/>
                  </a:moveTo>
                  <a:lnTo>
                    <a:pt x="443260" y="0"/>
                  </a:lnTo>
                  <a:lnTo>
                    <a:pt x="443260" y="569421"/>
                  </a:lnTo>
                  <a:lnTo>
                    <a:pt x="0" y="569421"/>
                  </a:lnTo>
                  <a:close/>
                </a:path>
              </a:pathLst>
            </a:custGeom>
            <a:solidFill>
              <a:srgbClr val="07A79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43260" cy="607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377605" y="3850421"/>
            <a:ext cx="913507" cy="237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8"/>
              </a:lnSpc>
            </a:pPr>
            <a:r>
              <a:rPr lang="en-US" sz="12399" dirty="0">
                <a:solidFill>
                  <a:srgbClr val="FFFFFF"/>
                </a:solidFill>
                <a:latin typeface="王漢宗顏楷體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87318" y="3778753"/>
            <a:ext cx="6234758" cy="341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9"/>
              </a:lnSpc>
              <a:spcBef>
                <a:spcPct val="0"/>
              </a:spcBef>
            </a:pPr>
            <a:r>
              <a:rPr lang="en-US" sz="4399" dirty="0" err="1">
                <a:solidFill>
                  <a:srgbClr val="FFFFFF"/>
                </a:solidFill>
                <a:ea typeface="王漢宗顏楷體"/>
              </a:rPr>
              <a:t>選課期程、期中棄修申請、休退學截止日期、扣考、教師繳交成績期限、學生住宿等日期，仍維持原規定</a:t>
            </a:r>
            <a:r>
              <a:rPr lang="en-US" sz="4399" dirty="0">
                <a:solidFill>
                  <a:srgbClr val="FFFFFF"/>
                </a:solidFill>
                <a:ea typeface="王漢宗顏楷體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350" y="16205"/>
            <a:ext cx="1725930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ea typeface="王漢宗顏楷體"/>
              </a:rPr>
              <a:t>行事曆擬訂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FB6103-6E86-4C47-824E-37BC5A18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7899489-3F45-4D1E-8211-E4E73D813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" y="1790699"/>
            <a:ext cx="8435950" cy="76739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FA980D3-ED59-4B73-BF72-B2ED8177878F}"/>
              </a:ext>
            </a:extLst>
          </p:cNvPr>
          <p:cNvSpPr/>
          <p:nvPr/>
        </p:nvSpPr>
        <p:spPr>
          <a:xfrm>
            <a:off x="726440" y="8227944"/>
            <a:ext cx="3078480" cy="3810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903B791-DF71-4CC3-AB10-F67DCEEAE19E}"/>
              </a:ext>
            </a:extLst>
          </p:cNvPr>
          <p:cNvSpPr/>
          <p:nvPr/>
        </p:nvSpPr>
        <p:spPr>
          <a:xfrm>
            <a:off x="3804920" y="8420100"/>
            <a:ext cx="4424680" cy="3651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AB034C6-91F0-4611-A991-FEED39726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095500"/>
            <a:ext cx="9677400" cy="66258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402B4AA-283B-4482-886D-786325CF1D8E}"/>
              </a:ext>
            </a:extLst>
          </p:cNvPr>
          <p:cNvSpPr/>
          <p:nvPr/>
        </p:nvSpPr>
        <p:spPr>
          <a:xfrm>
            <a:off x="9260840" y="5436389"/>
            <a:ext cx="3540760" cy="28115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7FAAAF0-D7A7-4985-9C9F-AAC49E325A5D}"/>
              </a:ext>
            </a:extLst>
          </p:cNvPr>
          <p:cNvSpPr/>
          <p:nvPr/>
        </p:nvSpPr>
        <p:spPr>
          <a:xfrm>
            <a:off x="12801600" y="4566922"/>
            <a:ext cx="5105400" cy="50037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76B975-5763-4974-8D74-23864FCB29CA}"/>
              </a:ext>
            </a:extLst>
          </p:cNvPr>
          <p:cNvSpPr/>
          <p:nvPr/>
        </p:nvSpPr>
        <p:spPr>
          <a:xfrm>
            <a:off x="9260840" y="5929149"/>
            <a:ext cx="3540760" cy="1119351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8AF60D7-BE71-4411-9D0C-D5DAE5DFF17F}"/>
              </a:ext>
            </a:extLst>
          </p:cNvPr>
          <p:cNvSpPr/>
          <p:nvPr/>
        </p:nvSpPr>
        <p:spPr>
          <a:xfrm>
            <a:off x="12796520" y="6086629"/>
            <a:ext cx="3540760" cy="23851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436</Words>
  <Application>Microsoft Office PowerPoint</Application>
  <PresentationFormat>自訂</PresentationFormat>
  <Paragraphs>122</Paragraphs>
  <Slides>10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Calibri</vt:lpstr>
      <vt:lpstr>Gill Sans MT</vt:lpstr>
      <vt:lpstr>王漢宗顏楷體</vt:lpstr>
      <vt:lpstr>Noto Sans T Chinese</vt:lpstr>
      <vt:lpstr>Arial</vt:lpstr>
      <vt:lpstr>Noto Sans T Chinese Bold</vt:lpstr>
      <vt:lpstr>微軟正黑體</vt:lpstr>
      <vt:lpstr>標楷體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毅廷 麥</cp:lastModifiedBy>
  <cp:revision>17</cp:revision>
  <dcterms:created xsi:type="dcterms:W3CDTF">2006-08-16T00:00:00Z</dcterms:created>
  <dcterms:modified xsi:type="dcterms:W3CDTF">2024-04-18T06:23:59Z</dcterms:modified>
  <dc:identifier>DAF8NbeGFWs</dc:identifier>
</cp:coreProperties>
</file>