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484" r:id="rId2"/>
    <p:sldId id="486" r:id="rId3"/>
    <p:sldId id="488" r:id="rId4"/>
    <p:sldId id="400" r:id="rId5"/>
    <p:sldId id="401" r:id="rId6"/>
    <p:sldId id="489" r:id="rId7"/>
    <p:sldId id="487" r:id="rId8"/>
    <p:sldId id="357" r:id="rId9"/>
    <p:sldId id="330" r:id="rId10"/>
    <p:sldId id="311" r:id="rId11"/>
    <p:sldId id="490" r:id="rId12"/>
    <p:sldId id="434" r:id="rId13"/>
  </p:sldIdLst>
  <p:sldSz cx="9144000" cy="5715000" type="screen16x10"/>
  <p:notesSz cx="5256213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00FF"/>
    <a:srgbClr val="FFCC00"/>
    <a:srgbClr val="FF9933"/>
    <a:srgbClr val="FF5050"/>
    <a:srgbClr val="0000CC"/>
    <a:srgbClr val="0066FF"/>
    <a:srgbClr val="FF0000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742" autoAdjust="0"/>
  </p:normalViewPr>
  <p:slideViewPr>
    <p:cSldViewPr>
      <p:cViewPr varScale="1">
        <p:scale>
          <a:sx n="137" d="100"/>
          <a:sy n="137" d="100"/>
        </p:scale>
        <p:origin x="1186" y="77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t" anchorCtr="0" compatLnSpc="1">
            <a:prstTxWarp prst="textNoShape">
              <a:avLst/>
            </a:prstTxWarp>
          </a:bodyPr>
          <a:lstStyle>
            <a:lvl1pPr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978364" y="1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t" anchorCtr="0" compatLnSpc="1">
            <a:prstTxWarp prst="textNoShape">
              <a:avLst/>
            </a:prstTxWarp>
          </a:bodyPr>
          <a:lstStyle>
            <a:lvl1pPr algn="r"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2932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b" anchorCtr="0" compatLnSpc="1">
            <a:prstTxWarp prst="textNoShape">
              <a:avLst/>
            </a:prstTxWarp>
          </a:bodyPr>
          <a:lstStyle>
            <a:lvl1pPr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978364" y="8252932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b" anchorCtr="0" compatLnSpc="1">
            <a:prstTxWarp prst="textNoShape">
              <a:avLst/>
            </a:prstTxWarp>
          </a:bodyPr>
          <a:lstStyle>
            <a:lvl1pPr algn="r" defTabSz="796740">
              <a:defRPr sz="1000" smtClean="0"/>
            </a:lvl1pPr>
          </a:lstStyle>
          <a:p>
            <a:pPr>
              <a:defRPr/>
            </a:pPr>
            <a:fld id="{A6A0386A-BDA0-4103-BF98-323289002838}" type="slidenum">
              <a:rPr lang="zh-TW" alt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1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256693" cy="4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990117" y="0"/>
            <a:ext cx="2256693" cy="4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088" y="646113"/>
            <a:ext cx="5173662" cy="3233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008" y="4139266"/>
            <a:ext cx="3892795" cy="388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78532"/>
            <a:ext cx="2256693" cy="3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90117" y="8278532"/>
            <a:ext cx="2256693" cy="3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C24AFD-E500-43A1-828A-2F45BB93FDF7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52680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97555" indent="-229829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919315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287041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654767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022493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390219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57945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25671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4F493F6-EB2A-44C4-85EB-4EABDDE679BD}" type="slidenum">
              <a:rPr lang="zh-TW" altLang="en-US" sz="1000">
                <a:latin typeface="Arial" panose="020B0604020202020204" pitchFamily="34" charset="0"/>
              </a:rPr>
              <a:pPr eaLnBrk="1" hangingPunct="1"/>
              <a:t>1</a:t>
            </a:fld>
            <a:endParaRPr lang="en-US" altLang="zh-TW" sz="1000" dirty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646113"/>
            <a:ext cx="5173662" cy="32337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90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56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Rectangle 5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Rectangle 6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" y="1143000"/>
            <a:ext cx="8405813" cy="1038490"/>
            <a:chOff x="0" y="864"/>
            <a:chExt cx="5295" cy="785"/>
          </a:xfrm>
        </p:grpSpPr>
        <p:sp>
          <p:nvSpPr>
            <p:cNvPr id="10" name="Freeform 8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2" name="Group 10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200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1778000"/>
            <a:ext cx="7315200" cy="1333500"/>
          </a:xfrm>
        </p:spPr>
        <p:txBody>
          <a:bodyPr/>
          <a:lstStyle>
            <a:lvl1pPr algn="l">
              <a:defRPr b="1"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4200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F8162D-10DE-42D5-9390-BBBBEB911E93}" type="datetime1">
              <a:rPr lang="zh-TW" altLang="en-US" smtClean="0"/>
              <a:t>2024/9/10</a:t>
            </a:fld>
            <a:endParaRPr lang="en-US" altLang="zh-TW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52070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AA063-467E-437C-AAAD-CD2C3940B3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81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3FC6-3DC6-4DBE-81E6-1D6489E174E7}" type="datetime1">
              <a:rPr lang="zh-TW" altLang="en-US" smtClean="0"/>
              <a:t>2024/9/10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CB70-4105-4CC9-8672-B4753E520B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09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67525" y="381000"/>
            <a:ext cx="2058988" cy="4699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3" y="381000"/>
            <a:ext cx="6029325" cy="4699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3E6F-8946-45B2-8892-BD07171259B5}" type="datetime1">
              <a:rPr lang="zh-TW" altLang="en-US" smtClean="0"/>
              <a:t>2024/9/10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882F-F0D1-4511-800B-95E0061606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36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標題，圖表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113" y="381000"/>
            <a:ext cx="7772400" cy="9525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7AF01-32CF-496C-AE4C-B5AA53C1555E}" type="datetime1">
              <a:rPr lang="zh-TW" altLang="en-US" smtClean="0"/>
              <a:t>2024/9/10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4E84-CC20-41CA-B386-61D1CC4863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F8330-FA27-4E31-A99A-7B78C6CF98C4}" type="datetime1">
              <a:rPr lang="zh-TW" altLang="en-US" smtClean="0"/>
              <a:t>2024/9/10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63D77-4C64-40A2-B0C7-201E102C2F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749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BB74D-BFFB-4D81-9F20-C0F8627AB1A9}" type="datetime1">
              <a:rPr lang="zh-TW" altLang="en-US" smtClean="0"/>
              <a:t>2024/9/10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D184-F0F9-4B06-B7A0-20D6FB6E8D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064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0A6FD-9486-4CBE-8082-4B7924C0FF59}" type="datetime1">
              <a:rPr lang="zh-TW" altLang="en-US" smtClean="0"/>
              <a:t>2024/9/10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92F97-81E0-4E9D-BD44-95F7C83212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0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7F17-5394-4400-9599-B51642527899}" type="datetime1">
              <a:rPr lang="zh-TW" altLang="en-US" smtClean="0"/>
              <a:t>2024/9/10</a:t>
            </a:fld>
            <a:endParaRPr lang="en-US" altLang="zh-TW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B67B-2397-40A0-882D-96FB5B98C3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98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8D452-D587-4D20-88D3-2061AC575588}" type="datetime1">
              <a:rPr lang="zh-TW" altLang="en-US" smtClean="0"/>
              <a:t>2024/9/10</a:t>
            </a:fld>
            <a:endParaRPr lang="en-US" altLang="zh-TW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9A55-F2D0-40B7-B930-45DDFDC07C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60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0E479-C51E-446F-86C1-469B4DE645B2}" type="datetime1">
              <a:rPr lang="zh-TW" altLang="en-US" smtClean="0"/>
              <a:t>2024/9/10</a:t>
            </a:fld>
            <a:endParaRPr lang="en-US" altLang="zh-TW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C90D-23A1-438A-BDC9-B3D609697E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581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F69E-18F8-40D3-9F84-1BD2DFDC12E2}" type="datetime1">
              <a:rPr lang="zh-TW" altLang="en-US" smtClean="0"/>
              <a:t>2024/9/10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E52C-8C8F-4306-8C1D-50732DA40A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64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07296-18B8-4F91-AEC4-08B0B4CAE60A}" type="datetime1">
              <a:rPr lang="zh-TW" altLang="en-US" smtClean="0"/>
              <a:t>2024/9/10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3862-3A2C-4538-B588-39EB4F345E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779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3813" y="-117740"/>
            <a:ext cx="9167813" cy="5832740"/>
            <a:chOff x="-15" y="-89"/>
            <a:chExt cx="5775" cy="4409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3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1036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038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1039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0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1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2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3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4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6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7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35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381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39EA86-3B13-47CF-A17E-29520E8C8CB0}" type="datetime1">
              <a:rPr lang="zh-TW" altLang="en-US" smtClean="0"/>
              <a:t>2024/9/10</a:t>
            </a:fld>
            <a:endParaRPr lang="en-US" altLang="zh-TW"/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83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5E6615-9755-4742-86B5-3599BE343CD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3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gPvoPBrlTE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1778000"/>
            <a:ext cx="7164288" cy="1333500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cs typeface="Arial" charset="0"/>
              </a:rPr>
              <a:t>新時代大學</a:t>
            </a:r>
            <a:r>
              <a:rPr lang="zh-TW" altLang="en-US">
                <a:latin typeface="微軟正黑體" panose="020B0604030504040204" pitchFamily="34" charset="-120"/>
                <a:cs typeface="Arial" charset="0"/>
              </a:rPr>
              <a:t>學習模式</a:t>
            </a:r>
            <a:endParaRPr lang="en-US" altLang="zh-TW" sz="4000" b="0" dirty="0">
              <a:latin typeface="微軟正黑體" panose="020B0604030504040204" pitchFamily="34" charset="-120"/>
              <a:cs typeface="Arial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E163971-4FE0-4BCD-8E2C-5FCCF7C239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60500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報告人：教務長 麥毅廷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0EA0770-1792-494D-BF18-C7598132C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24" y="3129766"/>
            <a:ext cx="2618456" cy="26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3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45586AC-7B77-4749-95FC-06D6E37D9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88" y="2034226"/>
            <a:ext cx="3017912" cy="226343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9A68DE5-2ED2-4174-A9D4-CDD0E3F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大學</a:t>
            </a:r>
            <a:r>
              <a:rPr lang="en-US" altLang="zh-TW" dirty="0"/>
              <a:t>-</a:t>
            </a:r>
            <a:r>
              <a:rPr lang="zh-TW" altLang="en-US" dirty="0"/>
              <a:t>大大的學習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DC8D9A-01B3-4186-A764-6BC061E8F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紮好馬步</a:t>
            </a:r>
            <a:r>
              <a:rPr lang="en-US" altLang="zh-TW" dirty="0"/>
              <a:t>-</a:t>
            </a:r>
            <a:r>
              <a:rPr lang="zh-TW" altLang="en-US" dirty="0"/>
              <a:t>學系知能</a:t>
            </a:r>
            <a:endParaRPr lang="en-US" altLang="zh-TW" dirty="0"/>
          </a:p>
          <a:p>
            <a:r>
              <a:rPr lang="zh-TW" altLang="en-US" b="1" dirty="0">
                <a:solidFill>
                  <a:srgbClr val="0000FF"/>
                </a:solidFill>
              </a:rPr>
              <a:t>斜摃</a:t>
            </a:r>
            <a:r>
              <a:rPr lang="zh-TW" altLang="en-US" dirty="0"/>
              <a:t>青年</a:t>
            </a:r>
            <a:r>
              <a:rPr lang="en-US" altLang="zh-TW" dirty="0"/>
              <a:t>-</a:t>
            </a:r>
            <a:r>
              <a:rPr lang="zh-TW" altLang="en-US" dirty="0"/>
              <a:t>跨系、跨院、跨校</a:t>
            </a:r>
            <a:endParaRPr lang="en-US" altLang="zh-TW" dirty="0"/>
          </a:p>
          <a:p>
            <a:pPr lvl="1"/>
            <a:r>
              <a:rPr lang="zh-TW" altLang="en-US" dirty="0"/>
              <a:t>輔系、雙主修</a:t>
            </a:r>
            <a:endParaRPr lang="en-US" altLang="zh-TW" dirty="0"/>
          </a:p>
          <a:p>
            <a:pPr lvl="1"/>
            <a:r>
              <a:rPr lang="zh-TW" altLang="en-US" dirty="0"/>
              <a:t>臺體</a:t>
            </a:r>
            <a:r>
              <a:rPr lang="en-US" altLang="zh-TW" dirty="0"/>
              <a:t>/</a:t>
            </a:r>
            <a:r>
              <a:rPr lang="zh-TW" altLang="en-US" dirty="0"/>
              <a:t>中科大</a:t>
            </a:r>
            <a:r>
              <a:rPr lang="en-US" altLang="zh-TW" dirty="0"/>
              <a:t>-</a:t>
            </a:r>
            <a:r>
              <a:rPr lang="zh-TW" altLang="en-US" dirty="0"/>
              <a:t>通識互選</a:t>
            </a:r>
            <a:endParaRPr lang="en-US" altLang="zh-TW" dirty="0"/>
          </a:p>
          <a:p>
            <a:pPr lvl="1"/>
            <a:r>
              <a:rPr lang="zh-TW" altLang="en-US" dirty="0"/>
              <a:t>臺灣國立大學系統</a:t>
            </a:r>
            <a:r>
              <a:rPr lang="en-US" altLang="zh-TW" dirty="0"/>
              <a:t>-13</a:t>
            </a:r>
            <a:r>
              <a:rPr lang="zh-TW" altLang="en-US" dirty="0"/>
              <a:t>校</a:t>
            </a:r>
            <a:r>
              <a:rPr lang="en-US" altLang="zh-TW" dirty="0"/>
              <a:t>-</a:t>
            </a:r>
            <a:r>
              <a:rPr lang="zh-TW" altLang="en-US" dirty="0"/>
              <a:t>學習合作</a:t>
            </a:r>
            <a:endParaRPr lang="en-US" altLang="zh-TW" dirty="0"/>
          </a:p>
          <a:p>
            <a:pPr lvl="1"/>
            <a:r>
              <a:rPr lang="zh-TW" altLang="en-US" dirty="0"/>
              <a:t>磨課師</a:t>
            </a:r>
            <a:r>
              <a:rPr lang="en-US" altLang="zh-TW" dirty="0"/>
              <a:t>(MOOCs)</a:t>
            </a:r>
            <a:r>
              <a:rPr lang="zh-TW" altLang="en-US" dirty="0"/>
              <a:t>、</a:t>
            </a:r>
            <a:r>
              <a:rPr lang="en-US" altLang="zh-TW" dirty="0"/>
              <a:t>16+2</a:t>
            </a:r>
            <a:r>
              <a:rPr lang="zh-TW" altLang="en-US" dirty="0"/>
              <a:t>自主彈性學習</a:t>
            </a:r>
            <a:endParaRPr lang="en-US" altLang="zh-TW" dirty="0"/>
          </a:p>
          <a:p>
            <a:pPr lvl="1"/>
            <a:r>
              <a:rPr lang="zh-TW" altLang="en-US" dirty="0"/>
              <a:t>微學分、學程 </a:t>
            </a:r>
            <a:r>
              <a:rPr lang="en-US" altLang="zh-TW" dirty="0"/>
              <a:t>……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F6C091-4701-4B50-9192-6AC9FE7F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D44AED-CDCF-4501-8821-3EBE1100F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03" y="1417340"/>
            <a:ext cx="775020" cy="913284"/>
          </a:xfrm>
          <a:prstGeom prst="rect">
            <a:avLst/>
          </a:prstGeom>
        </p:spPr>
      </p:pic>
      <p:sp>
        <p:nvSpPr>
          <p:cNvPr id="5" name="箭號: 向左 4">
            <a:extLst>
              <a:ext uri="{FF2B5EF4-FFF2-40B4-BE49-F238E27FC236}">
                <a16:creationId xmlns:a16="http://schemas.microsoft.com/office/drawing/2014/main" id="{41361768-0177-4377-9FCE-C0A1D846A863}"/>
              </a:ext>
            </a:extLst>
          </p:cNvPr>
          <p:cNvSpPr/>
          <p:nvPr/>
        </p:nvSpPr>
        <p:spPr bwMode="auto">
          <a:xfrm rot="13059604">
            <a:off x="1086083" y="1287025"/>
            <a:ext cx="648072" cy="360040"/>
          </a:xfrm>
          <a:prstGeom prst="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箭號: 有線條的向右箭號 5">
            <a:extLst>
              <a:ext uri="{FF2B5EF4-FFF2-40B4-BE49-F238E27FC236}">
                <a16:creationId xmlns:a16="http://schemas.microsoft.com/office/drawing/2014/main" id="{39AB6F0B-2ECE-4926-9BAF-AEFCA31EB1EF}"/>
              </a:ext>
            </a:extLst>
          </p:cNvPr>
          <p:cNvSpPr/>
          <p:nvPr/>
        </p:nvSpPr>
        <p:spPr bwMode="auto">
          <a:xfrm rot="5400000">
            <a:off x="7119466" y="1084486"/>
            <a:ext cx="1080120" cy="665708"/>
          </a:xfrm>
          <a:prstGeom prst="striped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8E84624-8ED2-4FE5-8608-50A6A2892B02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BEF74-2697-47C3-A2AE-6218271E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積極</a:t>
            </a:r>
            <a:r>
              <a:rPr lang="en-US" altLang="zh-TW" dirty="0"/>
              <a:t>-</a:t>
            </a:r>
            <a:r>
              <a:rPr lang="zh-TW" altLang="en-US" dirty="0"/>
              <a:t>專業</a:t>
            </a:r>
            <a:r>
              <a:rPr lang="en-US" altLang="zh-TW" dirty="0"/>
              <a:t>-</a:t>
            </a:r>
            <a:r>
              <a:rPr lang="zh-TW" altLang="en-US" dirty="0"/>
              <a:t>成功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C989A2-5D94-4833-B384-4BC23BF4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7611254-E109-4A9B-9747-D406ED5A5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62209"/>
            <a:ext cx="7164288" cy="40299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BD7F99E-852F-4AE4-97AA-F252BF879D42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49A3B79-3BB5-4BAA-ACBC-009B393B2A79}"/>
              </a:ext>
            </a:extLst>
          </p:cNvPr>
          <p:cNvSpPr/>
          <p:nvPr/>
        </p:nvSpPr>
        <p:spPr bwMode="auto">
          <a:xfrm>
            <a:off x="5580112" y="481236"/>
            <a:ext cx="1368152" cy="685094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2660446-040A-4CC4-901F-51677C02E5C5}"/>
              </a:ext>
            </a:extLst>
          </p:cNvPr>
          <p:cNvSpPr txBox="1"/>
          <p:nvPr/>
        </p:nvSpPr>
        <p:spPr>
          <a:xfrm>
            <a:off x="915267" y="1561357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想改善智商與心智：先繫好你的慢跑鞋！</a:t>
            </a:r>
            <a:endParaRPr lang="zh-TW" altLang="en-US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20240910">
            <a:hlinkClick r:id="" action="ppaction://media"/>
            <a:extLst>
              <a:ext uri="{FF2B5EF4-FFF2-40B4-BE49-F238E27FC236}">
                <a16:creationId xmlns:a16="http://schemas.microsoft.com/office/drawing/2014/main" id="{D89D60C5-2806-4776-9154-C8F0D468E8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2736" y="2065412"/>
            <a:ext cx="2697426" cy="33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528" flipH="1">
            <a:off x="844021" y="1542057"/>
            <a:ext cx="1935428" cy="277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4" y="3133525"/>
            <a:ext cx="683948" cy="110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图: 手动输入 6"/>
          <p:cNvSpPr/>
          <p:nvPr/>
        </p:nvSpPr>
        <p:spPr>
          <a:xfrm rot="10800000" flipH="1" flipV="1">
            <a:off x="0" y="3971140"/>
            <a:ext cx="9144000" cy="1743860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000"/>
          </a:p>
        </p:txBody>
      </p:sp>
      <p:sp>
        <p:nvSpPr>
          <p:cNvPr id="17" name="TextBox 16"/>
          <p:cNvSpPr txBox="1"/>
          <p:nvPr/>
        </p:nvSpPr>
        <p:spPr>
          <a:xfrm>
            <a:off x="2111375" y="4310693"/>
            <a:ext cx="5365750" cy="1067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敬請指教</a:t>
            </a:r>
            <a:endParaRPr kumimoji="0" lang="en-US" altLang="zh-TW" sz="3667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wkb@wkb.idv.tw</a:t>
            </a:r>
          </a:p>
        </p:txBody>
      </p:sp>
      <p:pic>
        <p:nvPicPr>
          <p:cNvPr id="6963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4669">
            <a:off x="1107282" y="2400629"/>
            <a:ext cx="562239" cy="5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7372930" flipH="1">
            <a:off x="803840" y="2983379"/>
            <a:ext cx="505478" cy="4457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921152" flipH="1">
            <a:off x="1970676" y="3959482"/>
            <a:ext cx="409179" cy="360799"/>
          </a:xfrm>
          <a:prstGeom prst="rect">
            <a:avLst/>
          </a:prstGeom>
        </p:spPr>
      </p:pic>
      <p:pic>
        <p:nvPicPr>
          <p:cNvPr id="6964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09" y="3253911"/>
            <a:ext cx="191823" cy="1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3433828"/>
            <a:ext cx="224896" cy="2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24" y="3734129"/>
            <a:ext cx="35983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396712">
            <a:off x="2106083" y="1693625"/>
            <a:ext cx="5880365" cy="214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7333" dirty="0">
                <a:solidFill>
                  <a:srgbClr val="F81031"/>
                </a:solidFill>
                <a:latin typeface="Arial" panose="020B0604020202020204" pitchFamily="34" charset="0"/>
                <a:ea typeface="+mn-ea"/>
              </a:rPr>
              <a:t>T</a:t>
            </a:r>
            <a:r>
              <a:rPr kumimoji="0" lang="en-US" altLang="zh-TW" sz="7333" dirty="0">
                <a:solidFill>
                  <a:srgbClr val="FFC000"/>
                </a:solidFill>
                <a:latin typeface="Arial" panose="020B0604020202020204" pitchFamily="34" charset="0"/>
                <a:ea typeface="+mn-ea"/>
              </a:rPr>
              <a:t>H</a:t>
            </a:r>
            <a:r>
              <a:rPr kumimoji="0" lang="en-US" altLang="zh-CN" sz="7333" dirty="0">
                <a:solidFill>
                  <a:srgbClr val="FFFF00"/>
                </a:solidFill>
                <a:latin typeface="Arial" panose="020B0604020202020204" pitchFamily="34" charset="0"/>
                <a:ea typeface="+mn-ea"/>
              </a:rPr>
              <a:t>A</a:t>
            </a:r>
            <a:r>
              <a:rPr kumimoji="0" lang="en-US" altLang="zh-CN" sz="7333" dirty="0">
                <a:solidFill>
                  <a:srgbClr val="86B818"/>
                </a:solidFill>
                <a:latin typeface="Arial" panose="020B0604020202020204" pitchFamily="34" charset="0"/>
                <a:ea typeface="+mn-ea"/>
              </a:rPr>
              <a:t>N</a:t>
            </a:r>
            <a:r>
              <a:rPr kumimoji="0" lang="en-US" altLang="zh-CN" sz="7333" dirty="0">
                <a:solidFill>
                  <a:srgbClr val="00B0F0"/>
                </a:solidFill>
                <a:latin typeface="Arial" panose="020B0604020202020204" pitchFamily="34" charset="0"/>
                <a:ea typeface="+mn-ea"/>
              </a:rPr>
              <a:t>K</a:t>
            </a:r>
            <a:r>
              <a:rPr kumimoji="0" lang="en-US" altLang="zh-CN" sz="7333" dirty="0">
                <a:latin typeface="Arial" panose="020B0604020202020204" pitchFamily="34" charset="0"/>
                <a:ea typeface="+mn-ea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000" dirty="0">
                <a:solidFill>
                  <a:srgbClr val="00B050"/>
                </a:solidFill>
                <a:latin typeface="Arial" panose="020B0604020202020204" pitchFamily="34" charset="0"/>
                <a:ea typeface="+mn-ea"/>
              </a:rPr>
              <a:t>                     </a:t>
            </a:r>
            <a:r>
              <a:rPr kumimoji="0" lang="en-US" altLang="zh-CN" sz="6000" dirty="0">
                <a:solidFill>
                  <a:srgbClr val="00B050"/>
                </a:solidFill>
                <a:latin typeface="Arial" panose="020B0604020202020204" pitchFamily="34" charset="0"/>
                <a:ea typeface="+mn-ea"/>
              </a:rPr>
              <a:t>Y</a:t>
            </a:r>
            <a:r>
              <a:rPr kumimoji="0" lang="en-US" altLang="zh-CN" sz="6000" dirty="0">
                <a:solidFill>
                  <a:srgbClr val="7030A0"/>
                </a:solidFill>
                <a:latin typeface="Arial" panose="020B0604020202020204" pitchFamily="34" charset="0"/>
                <a:ea typeface="+mn-ea"/>
              </a:rPr>
              <a:t>O</a:t>
            </a:r>
            <a:r>
              <a:rPr kumimoji="0" lang="en-US" altLang="zh-CN" sz="6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</a:rPr>
              <a:t>U</a:t>
            </a:r>
            <a:endParaRPr kumimoji="0" lang="zh-CN" altLang="en-US" sz="6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+mn-ea"/>
            </a:endParaRPr>
          </a:p>
        </p:txBody>
      </p:sp>
      <p:pic>
        <p:nvPicPr>
          <p:cNvPr id="69645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7" y="3914046"/>
            <a:ext cx="255323" cy="4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4" y="3853192"/>
            <a:ext cx="22092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45" y="1485956"/>
            <a:ext cx="2170559" cy="68779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F9A55-F2D0-40B7-B930-45DDFDC07CE7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86" y="4052903"/>
            <a:ext cx="1668184" cy="16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虛擬電影與</a:t>
            </a:r>
            <a:r>
              <a:rPr lang="en-US" altLang="zh-TW" b="1" dirty="0">
                <a:solidFill>
                  <a:schemeClr val="tx1"/>
                </a:solidFill>
              </a:rPr>
              <a:t>AI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AF7F221-E167-448B-8576-272A6D5E4DCC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線上媒體 1" title="The Frost: Part One (AI-generated film)">
            <a:hlinkClick r:id="" action="ppaction://media"/>
            <a:extLst>
              <a:ext uri="{FF2B5EF4-FFF2-40B4-BE49-F238E27FC236}">
                <a16:creationId xmlns:a16="http://schemas.microsoft.com/office/drawing/2014/main" id="{8EF7DDC1-89AB-4913-9F73-76E2E8168B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7624" y="1352952"/>
            <a:ext cx="6821324" cy="38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2E2C410-A1A9-471D-8A8F-5D315D026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56090"/>
            <a:ext cx="8020571" cy="393561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E577212-D51B-4B20-8586-89181FFB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智慧汽車</a:t>
            </a:r>
            <a:r>
              <a:rPr lang="en-US" altLang="zh-TW" dirty="0"/>
              <a:t>-</a:t>
            </a:r>
            <a:r>
              <a:rPr lang="zh-TW" altLang="en-US" dirty="0"/>
              <a:t>特斯拉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B8C60F-8BE4-4B18-B5AE-3C6DEB45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C5B1A8F-4A52-41ED-BE1D-36ADFE28F081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D2F4BBE-A874-4DCD-B58E-D8C1DDEDD784}"/>
              </a:ext>
            </a:extLst>
          </p:cNvPr>
          <p:cNvSpPr txBox="1"/>
          <p:nvPr/>
        </p:nvSpPr>
        <p:spPr>
          <a:xfrm>
            <a:off x="2231798" y="2123568"/>
            <a:ext cx="450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未來還需要學開車嗎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?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動作按鈕: 往後或下一項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222E0D9-0D5C-43F8-A5AA-67D420983563}"/>
              </a:ext>
            </a:extLst>
          </p:cNvPr>
          <p:cNvSpPr/>
          <p:nvPr/>
        </p:nvSpPr>
        <p:spPr bwMode="auto">
          <a:xfrm>
            <a:off x="5868144" y="4561788"/>
            <a:ext cx="864096" cy="729916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32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22985"/>
            <a:ext cx="2806080" cy="21045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汽車對香草冰淇淋過敏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!?!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11560" y="1345332"/>
            <a:ext cx="7772400" cy="2780928"/>
          </a:xfrm>
        </p:spPr>
        <p:txBody>
          <a:bodyPr/>
          <a:lstStyle/>
          <a:p>
            <a:pPr algn="just"/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美國龐帝克汽車（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Pontiac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）公關部門收到</a:t>
            </a:r>
            <a:r>
              <a:rPr lang="zh-TW" alt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客戶抱怨信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：「這是我為同一件事第二次寫信給你們，雖然你們沒有回信但是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因為我也知道大家都會認為我瘋了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但這的確是事實</a:t>
            </a:r>
            <a:r>
              <a:rPr lang="en-US" altLang="zh-TW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」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CF61-271C-4B7D-AA67-48EDB37A543F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43FAB19-2B27-43C9-B07C-4E8491FF623E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B0516C0-6B5E-48C7-BB69-0F0C663BB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1" y="3721596"/>
            <a:ext cx="2467855" cy="163701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4A08F86-DB43-4B64-A3A6-739D0256F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05572"/>
            <a:ext cx="1819537" cy="18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工程師實事求是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1" y="1417340"/>
            <a:ext cx="8674992" cy="3429000"/>
          </a:xfrm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初次來正好要買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香草冰淇淋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，車子 “ 秀逗 ”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這位工程師之後又依約來了三個週五晚上。</a:t>
            </a:r>
          </a:p>
          <a:p>
            <a:pPr lvl="1"/>
            <a:r>
              <a:rPr lang="zh-TW" altLang="en-US" sz="2600" dirty="0"/>
              <a:t>第一週五晚，</a:t>
            </a:r>
            <a:r>
              <a:rPr lang="zh-TW" altLang="en-US" sz="2600" b="1" dirty="0">
                <a:solidFill>
                  <a:srgbClr val="0000FF"/>
                </a:solidFill>
              </a:rPr>
              <a:t>巧克力冰淇淋</a:t>
            </a:r>
            <a:r>
              <a:rPr lang="zh-TW" altLang="en-US" sz="2600" dirty="0"/>
              <a:t>，車子沒事。</a:t>
            </a:r>
          </a:p>
          <a:p>
            <a:pPr lvl="1"/>
            <a:r>
              <a:rPr lang="zh-TW" altLang="en-US" sz="2600" dirty="0"/>
              <a:t>第二週五晚，</a:t>
            </a:r>
            <a:r>
              <a:rPr lang="zh-TW" altLang="en-US" sz="2600" b="1" dirty="0">
                <a:solidFill>
                  <a:srgbClr val="0000FF"/>
                </a:solidFill>
              </a:rPr>
              <a:t>草莓冰淇淋</a:t>
            </a:r>
            <a:r>
              <a:rPr lang="zh-TW" altLang="en-US" sz="2600" dirty="0"/>
              <a:t>，車子也沒事。</a:t>
            </a:r>
          </a:p>
          <a:p>
            <a:pPr lvl="1"/>
            <a:r>
              <a:rPr lang="zh-TW" altLang="en-US" sz="2600" dirty="0"/>
              <a:t>第三週五晚，</a:t>
            </a:r>
            <a:r>
              <a:rPr lang="zh-TW" altLang="en-US" sz="2600" b="1" dirty="0">
                <a:solidFill>
                  <a:srgbClr val="FF0000"/>
                </a:solidFill>
              </a:rPr>
              <a:t>香草冰淇淋</a:t>
            </a:r>
            <a:r>
              <a:rPr lang="zh-TW" altLang="en-US" sz="2600" dirty="0"/>
              <a:t>，車子 “ 秀逗 ”。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952E-8244-4212-9088-99C4D44CEDA2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7" name="橢圓 6"/>
          <p:cNvSpPr/>
          <p:nvPr/>
        </p:nvSpPr>
        <p:spPr bwMode="auto">
          <a:xfrm>
            <a:off x="1574784" y="4009628"/>
            <a:ext cx="1629064" cy="6480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香草冰淇淋</a:t>
            </a:r>
          </a:p>
        </p:txBody>
      </p:sp>
      <p:sp>
        <p:nvSpPr>
          <p:cNvPr id="8" name="橢圓 7"/>
          <p:cNvSpPr/>
          <p:nvPr/>
        </p:nvSpPr>
        <p:spPr bwMode="auto">
          <a:xfrm>
            <a:off x="5796136" y="4009628"/>
            <a:ext cx="1368152" cy="6480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無法發動</a:t>
            </a:r>
          </a:p>
        </p:txBody>
      </p:sp>
      <p:sp>
        <p:nvSpPr>
          <p:cNvPr id="9" name="向右箭號 8"/>
          <p:cNvSpPr/>
          <p:nvPr/>
        </p:nvSpPr>
        <p:spPr bwMode="auto">
          <a:xfrm>
            <a:off x="3563888" y="4009628"/>
            <a:ext cx="1872208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直接影響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?</a:t>
            </a:r>
            <a:endParaRPr kumimoji="1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3779912" y="4657700"/>
            <a:ext cx="1368152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氣塞現象</a:t>
            </a: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引擎未散熱</a:t>
            </a:r>
            <a:endParaRPr kumimoji="1" lang="zh-TW" altLang="en-US" sz="1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向右箭號 10"/>
          <p:cNvSpPr/>
          <p:nvPr/>
        </p:nvSpPr>
        <p:spPr bwMode="auto">
          <a:xfrm rot="2442492">
            <a:off x="3059832" y="4657700"/>
            <a:ext cx="50405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向右箭號 11"/>
          <p:cNvSpPr/>
          <p:nvPr/>
        </p:nvSpPr>
        <p:spPr bwMode="auto">
          <a:xfrm rot="18784049">
            <a:off x="5369967" y="4557285"/>
            <a:ext cx="50405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10F9054-4804-42D8-9FC2-60314B112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4" y="1998078"/>
            <a:ext cx="2440285" cy="1830214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A15EF9B5-CA4A-41BE-A813-D1C46D1AFB1F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644776-0594-4CBD-AFA5-8AEE42A1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Narrow" panose="020B0606020202030204" pitchFamily="34" charset="0"/>
              </a:rPr>
              <a:t>AI</a:t>
            </a:r>
            <a:r>
              <a:rPr lang="zh-TW" altLang="en-US" dirty="0"/>
              <a:t>智慧汽車</a:t>
            </a:r>
            <a:r>
              <a:rPr lang="en-US" altLang="zh-TW" dirty="0"/>
              <a:t>-</a:t>
            </a:r>
            <a:r>
              <a:rPr lang="zh-TW" altLang="en-US" dirty="0"/>
              <a:t>什麼都會了</a:t>
            </a:r>
            <a:r>
              <a:rPr lang="en-US" altLang="zh-TW" dirty="0"/>
              <a:t>!!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6C38C3-9042-4E26-A60F-4B244BE7B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5490BFF-7FC6-4BFC-A3B0-E0A8F0089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60374"/>
            <a:ext cx="5544616" cy="412055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E422053-09F9-4C9D-AED7-97EFCCCAA0EF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CBAC85-9826-443A-A049-BF63FF2F84D6}"/>
              </a:ext>
            </a:extLst>
          </p:cNvPr>
          <p:cNvSpPr/>
          <p:nvPr/>
        </p:nvSpPr>
        <p:spPr bwMode="auto">
          <a:xfrm>
            <a:off x="4716016" y="568213"/>
            <a:ext cx="3360385" cy="685094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06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462039-A28A-42F5-9345-43BBC4C0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669900"/>
                </a:solidFill>
              </a:rPr>
              <a:t>計程車司機</a:t>
            </a:r>
            <a:r>
              <a:rPr lang="zh-TW" altLang="en-US" dirty="0"/>
              <a:t>的未來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7A11D5-8E09-4CFC-B967-687A63E7E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等著失業</a:t>
            </a:r>
            <a:r>
              <a:rPr lang="en-US" altLang="zh-TW" b="1" dirty="0">
                <a:solidFill>
                  <a:srgbClr val="FF0000"/>
                </a:solidFill>
              </a:rPr>
              <a:t>?!</a:t>
            </a:r>
          </a:p>
          <a:p>
            <a:endParaRPr lang="en-US" altLang="zh-TW" sz="1000" dirty="0"/>
          </a:p>
          <a:p>
            <a:r>
              <a:rPr lang="zh-TW" altLang="en-US" sz="3600" dirty="0"/>
              <a:t>準備當計程車行的老闆</a:t>
            </a:r>
            <a:r>
              <a:rPr lang="en-US" altLang="zh-TW" sz="3600" dirty="0"/>
              <a:t>?!</a:t>
            </a:r>
          </a:p>
          <a:p>
            <a:endParaRPr lang="en-US" altLang="zh-TW" sz="1000" dirty="0"/>
          </a:p>
          <a:p>
            <a:r>
              <a:rPr lang="zh-TW" altLang="en-US" sz="4000" dirty="0"/>
              <a:t>設計</a:t>
            </a:r>
            <a:r>
              <a:rPr lang="zh-TW" altLang="en-US" sz="4000" b="1" dirty="0">
                <a:solidFill>
                  <a:srgbClr val="0000FF"/>
                </a:solidFill>
              </a:rPr>
              <a:t>智慧共用汽車</a:t>
            </a:r>
            <a:r>
              <a:rPr lang="en-US" altLang="zh-TW" sz="4000" b="1" dirty="0">
                <a:solidFill>
                  <a:srgbClr val="0000FF"/>
                </a:solidFill>
              </a:rPr>
              <a:t>APP</a:t>
            </a:r>
            <a:r>
              <a:rPr lang="en-US" altLang="zh-TW" sz="4000" dirty="0"/>
              <a:t>!!</a:t>
            </a:r>
          </a:p>
          <a:p>
            <a:endParaRPr lang="en-US" altLang="zh-TW" sz="1000" b="1" dirty="0">
              <a:solidFill>
                <a:srgbClr val="0000FF"/>
              </a:solidFill>
            </a:endParaRPr>
          </a:p>
          <a:p>
            <a:r>
              <a:rPr lang="zh-TW" altLang="en-US" sz="4400" b="1" dirty="0">
                <a:solidFill>
                  <a:srgbClr val="0000FF"/>
                </a:solidFill>
              </a:rPr>
              <a:t>其它</a:t>
            </a:r>
            <a:r>
              <a:rPr lang="en-US" altLang="zh-TW" sz="4400" b="1" dirty="0">
                <a:solidFill>
                  <a:srgbClr val="0000FF"/>
                </a:solidFill>
              </a:rPr>
              <a:t>???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5A068A-2DF0-4B98-893D-AC1E02C7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9" name="動作按鈕: 往後或下一項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77F915E-5092-4724-BC7E-7DF7769CA913}"/>
              </a:ext>
            </a:extLst>
          </p:cNvPr>
          <p:cNvSpPr/>
          <p:nvPr/>
        </p:nvSpPr>
        <p:spPr bwMode="auto">
          <a:xfrm>
            <a:off x="3347864" y="1551520"/>
            <a:ext cx="864096" cy="729916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動作按鈕: 往前或上一項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DD85B38-9BE8-4F6D-8664-DF6717CF136C}"/>
              </a:ext>
            </a:extLst>
          </p:cNvPr>
          <p:cNvSpPr/>
          <p:nvPr/>
        </p:nvSpPr>
        <p:spPr bwMode="auto">
          <a:xfrm>
            <a:off x="3563888" y="4171392"/>
            <a:ext cx="792088" cy="774340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985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931296" indent="-931296"/>
            <a:r>
              <a:rPr lang="zh-TW" altLang="en-US" dirty="0">
                <a:latin typeface="微軟正黑體" panose="020B0604030504040204" pitchFamily="34" charset="-120"/>
              </a:rPr>
              <a:t>創意發想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</a:rPr>
              <a:t>腦力激盪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0000FF"/>
                </a:solidFill>
              </a:rPr>
              <a:t>天馬行空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0000FF"/>
                </a:solidFill>
              </a:rPr>
              <a:t>無拘無束</a:t>
            </a:r>
            <a:endParaRPr lang="zh-TW" altLang="en-US" sz="2000" dirty="0"/>
          </a:p>
        </p:txBody>
      </p:sp>
      <p:grpSp>
        <p:nvGrpSpPr>
          <p:cNvPr id="66574" name="Group 14"/>
          <p:cNvGrpSpPr>
            <a:grpSpLocks/>
          </p:cNvGrpSpPr>
          <p:nvPr/>
        </p:nvGrpSpPr>
        <p:grpSpPr bwMode="auto">
          <a:xfrm>
            <a:off x="1248272" y="2618053"/>
            <a:ext cx="1620573" cy="1620573"/>
            <a:chOff x="1927" y="2024"/>
            <a:chExt cx="1225" cy="1225"/>
          </a:xfrm>
        </p:grpSpPr>
        <p:sp>
          <p:nvSpPr>
            <p:cNvPr id="66564" name="Oval 4"/>
            <p:cNvSpPr>
              <a:spLocks noChangeArrowheads="1"/>
            </p:cNvSpPr>
            <p:nvPr/>
          </p:nvSpPr>
          <p:spPr bwMode="auto">
            <a:xfrm>
              <a:off x="1927" y="2024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65" name="Oval 5"/>
            <p:cNvSpPr>
              <a:spLocks noChangeArrowheads="1"/>
            </p:cNvSpPr>
            <p:nvPr/>
          </p:nvSpPr>
          <p:spPr bwMode="auto">
            <a:xfrm>
              <a:off x="2472" y="2024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66" name="Oval 6"/>
            <p:cNvSpPr>
              <a:spLocks noChangeArrowheads="1"/>
            </p:cNvSpPr>
            <p:nvPr/>
          </p:nvSpPr>
          <p:spPr bwMode="auto">
            <a:xfrm>
              <a:off x="3016" y="2024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67" name="Oval 7"/>
            <p:cNvSpPr>
              <a:spLocks noChangeArrowheads="1"/>
            </p:cNvSpPr>
            <p:nvPr/>
          </p:nvSpPr>
          <p:spPr bwMode="auto">
            <a:xfrm>
              <a:off x="2472" y="2568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68" name="Oval 8"/>
            <p:cNvSpPr>
              <a:spLocks noChangeArrowheads="1"/>
            </p:cNvSpPr>
            <p:nvPr/>
          </p:nvSpPr>
          <p:spPr bwMode="auto">
            <a:xfrm>
              <a:off x="1927" y="2568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69" name="Oval 9"/>
            <p:cNvSpPr>
              <a:spLocks noChangeArrowheads="1"/>
            </p:cNvSpPr>
            <p:nvPr/>
          </p:nvSpPr>
          <p:spPr bwMode="auto">
            <a:xfrm>
              <a:off x="3016" y="2568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1927" y="3113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2472" y="3113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3016" y="3113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4190609" y="2273885"/>
            <a:ext cx="507542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6FA42"/>
                    </a:gs>
                    <a:gs pos="100000">
                      <a:srgbClr val="F6FA4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題目：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請手繪</a:t>
            </a:r>
            <a:r>
              <a:rPr lang="zh-TW" alt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連續直線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9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個點連起</a:t>
            </a:r>
          </a:p>
          <a:p>
            <a:pPr algn="l"/>
            <a:endParaRPr lang="en-US" altLang="zh-TW" sz="8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1368656" y="2317750"/>
            <a:ext cx="0" cy="2520157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20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 flipV="1">
            <a:off x="1368657" y="2677584"/>
            <a:ext cx="2219854" cy="2160323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20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H="1">
            <a:off x="1368657" y="2677583"/>
            <a:ext cx="2219854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20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1368656" y="2677584"/>
            <a:ext cx="1799167" cy="1919553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20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827584" y="3337719"/>
            <a:ext cx="333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6FA42"/>
                    </a:gs>
                    <a:gs pos="100000">
                      <a:srgbClr val="F6FA4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3288209" y="2977886"/>
            <a:ext cx="333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6FA42"/>
                    </a:gs>
                    <a:gs pos="100000">
                      <a:srgbClr val="F6FA4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dirty="0"/>
              <a:t>2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2253688" y="2256896"/>
            <a:ext cx="333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6FA42"/>
                    </a:gs>
                    <a:gs pos="100000">
                      <a:srgbClr val="F6FA4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dirty="0"/>
              <a:t>3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3034209" y="3997854"/>
            <a:ext cx="333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6FA42"/>
                    </a:gs>
                    <a:gs pos="100000">
                      <a:srgbClr val="F6FA4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dirty="0"/>
              <a:t>4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2209085" y="4977670"/>
            <a:ext cx="2492990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6FA42"/>
                    </a:gs>
                    <a:gs pos="100000">
                      <a:srgbClr val="F6FA4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你跳出</a:t>
            </a:r>
            <a:r>
              <a:rPr lang="zh-TW" altLang="en-US" sz="2000" b="1" i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框框</a:t>
            </a:r>
            <a:r>
              <a:rPr lang="zh-TW" alt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了嗎！！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CB69F0A-1184-4336-890E-843A032E00AA}"/>
              </a:ext>
            </a:extLst>
          </p:cNvPr>
          <p:cNvSpPr txBox="1"/>
          <p:nvPr/>
        </p:nvSpPr>
        <p:spPr>
          <a:xfrm>
            <a:off x="4189398" y="289059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條件：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不可中斷</a:t>
            </a:r>
          </a:p>
          <a:p>
            <a:pPr algn="l"/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　　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最多可有</a:t>
            </a:r>
            <a:r>
              <a:rPr lang="en-US" altLang="zh-TW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個轉折</a:t>
            </a:r>
            <a:endParaRPr lang="zh-TW" altLang="en-US" dirty="0"/>
          </a:p>
        </p:txBody>
      </p:sp>
      <p:sp>
        <p:nvSpPr>
          <p:cNvPr id="4" name="動作按鈕: 往前或上一項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9391036-068F-4498-9E4D-F99F62456D13}"/>
              </a:ext>
            </a:extLst>
          </p:cNvPr>
          <p:cNvSpPr/>
          <p:nvPr/>
        </p:nvSpPr>
        <p:spPr bwMode="auto">
          <a:xfrm>
            <a:off x="5220078" y="4690799"/>
            <a:ext cx="864086" cy="830997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B75B34B-F571-4603-8B7B-42CD45F72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33" y="3839942"/>
            <a:ext cx="3170487" cy="794210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BDC64695-E782-4ACB-BD9D-9BF65AB37FF1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76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6" grpId="0" animBg="1"/>
      <p:bldP spid="66578" grpId="0" animBg="1"/>
      <p:bldP spid="66579" grpId="0" animBg="1"/>
      <p:bldP spid="66580" grpId="0" animBg="1"/>
      <p:bldP spid="66581" grpId="0"/>
      <p:bldP spid="66582" grpId="0"/>
      <p:bldP spid="66583" grpId="0"/>
      <p:bldP spid="66584" grpId="0"/>
      <p:bldP spid="66585" grpId="0"/>
      <p:bldP spid="26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世紀基本能力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952E-8244-4212-9088-99C4D44CEDA2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7" name="內容版面配置區 1"/>
          <p:cNvSpPr>
            <a:spLocks noGrp="1"/>
          </p:cNvSpPr>
          <p:nvPr>
            <p:ph idx="1"/>
          </p:nvPr>
        </p:nvSpPr>
        <p:spPr>
          <a:xfrm>
            <a:off x="685800" y="1489348"/>
            <a:ext cx="7772400" cy="3429000"/>
          </a:xfrm>
        </p:spPr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能力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溝通協調能力</a:t>
            </a:r>
            <a:r>
              <a:rPr lang="en-US" altLang="zh-TW" sz="2900" dirty="0">
                <a:latin typeface="Arial" panose="020B0604020202020204" pitchFamily="34" charset="0"/>
                <a:cs typeface="Arial" panose="020B0604020202020204" pitchFamily="34" charset="0"/>
              </a:rPr>
              <a:t>(Communication)</a:t>
            </a:r>
          </a:p>
          <a:p>
            <a:pPr lvl="1"/>
            <a:r>
              <a:rPr lang="zh-TW" altLang="en-US" sz="2900" dirty="0"/>
              <a:t>獨立思辨能力</a:t>
            </a:r>
            <a:r>
              <a:rPr lang="en-US" altLang="zh-TW" sz="2900" dirty="0"/>
              <a:t>(Critical thinking)</a:t>
            </a:r>
          </a:p>
          <a:p>
            <a:pPr lvl="1"/>
            <a:r>
              <a:rPr lang="zh-TW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複雜問題解決能力</a:t>
            </a:r>
            <a:r>
              <a:rPr lang="en-US" altLang="zh-TW" sz="2900" dirty="0">
                <a:latin typeface="Arial" panose="020B0604020202020204" pitchFamily="34" charset="0"/>
                <a:cs typeface="Arial" panose="020B0604020202020204" pitchFamily="34" charset="0"/>
              </a:rPr>
              <a:t>(Complex problem solving)</a:t>
            </a:r>
          </a:p>
          <a:p>
            <a:pPr lvl="1"/>
            <a:r>
              <a:rPr lang="zh-TW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團隊合作能力</a:t>
            </a:r>
            <a:r>
              <a:rPr lang="en-US" altLang="zh-TW" sz="2900" dirty="0">
                <a:latin typeface="Arial" panose="020B0604020202020204" pitchFamily="34" charset="0"/>
                <a:cs typeface="Arial" panose="020B0604020202020204" pitchFamily="34" charset="0"/>
              </a:rPr>
              <a:t>(Collaboration)</a:t>
            </a:r>
          </a:p>
          <a:p>
            <a:pPr lvl="1"/>
            <a:r>
              <a:rPr lang="zh-TW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創造力</a:t>
            </a:r>
            <a:r>
              <a:rPr lang="en-US" altLang="zh-TW" sz="2900" dirty="0">
                <a:latin typeface="Arial" panose="020B0604020202020204" pitchFamily="34" charset="0"/>
                <a:cs typeface="Arial" panose="020B0604020202020204" pitchFamily="34" charset="0"/>
              </a:rPr>
              <a:t>(Creativity)</a:t>
            </a:r>
            <a:endParaRPr lang="zh-TW" alt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75578"/>
            <a:ext cx="898544" cy="5460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67666"/>
            <a:ext cx="898544" cy="54601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93404"/>
            <a:ext cx="898544" cy="54601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9468"/>
            <a:ext cx="898544" cy="546018"/>
          </a:xfrm>
          <a:prstGeom prst="rect">
            <a:avLst/>
          </a:prstGeom>
        </p:spPr>
      </p:pic>
      <p:sp>
        <p:nvSpPr>
          <p:cNvPr id="12" name="太陽 11"/>
          <p:cNvSpPr/>
          <p:nvPr/>
        </p:nvSpPr>
        <p:spPr bwMode="auto">
          <a:xfrm>
            <a:off x="467544" y="4729708"/>
            <a:ext cx="576064" cy="432048"/>
          </a:xfrm>
          <a:prstGeom prst="sun">
            <a:avLst/>
          </a:prstGeom>
          <a:solidFill>
            <a:srgbClr val="FF00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D4B9160-9F52-4673-AD51-2B1E18E60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33364"/>
            <a:ext cx="1478333" cy="1407937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2457741E-4FC9-44C2-BEA2-EBFD16B797AA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新細明體"/>
        <a:cs typeface=""/>
      </a:majorFont>
      <a:minorFont>
        <a:latin typeface="Arial Narrow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3191</TotalTime>
  <Words>405</Words>
  <Application>Microsoft Office PowerPoint</Application>
  <PresentationFormat>如螢幕大小 (16:10)</PresentationFormat>
  <Paragraphs>79</Paragraphs>
  <Slides>12</Slides>
  <Notes>2</Notes>
  <HiddenSlides>0</HiddenSlides>
  <MMClips>2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微軟正黑體</vt:lpstr>
      <vt:lpstr>Arial</vt:lpstr>
      <vt:lpstr>Arial Narrow</vt:lpstr>
      <vt:lpstr>Times New Roman</vt:lpstr>
      <vt:lpstr>Cactus</vt:lpstr>
      <vt:lpstr>新時代大學學習模式</vt:lpstr>
      <vt:lpstr>虛擬電影與AI</vt:lpstr>
      <vt:lpstr>智慧汽車-特斯拉</vt:lpstr>
      <vt:lpstr>汽車對香草冰淇淋過敏!?!</vt:lpstr>
      <vt:lpstr>工程師實事求是</vt:lpstr>
      <vt:lpstr>AI智慧汽車-什麼都會了!!</vt:lpstr>
      <vt:lpstr>計程車司機的未來?</vt:lpstr>
      <vt:lpstr>創意發想</vt:lpstr>
      <vt:lpstr>21世紀基本能力</vt:lpstr>
      <vt:lpstr>大學-大大的學習</vt:lpstr>
      <vt:lpstr>積極-專業-成功</vt:lpstr>
      <vt:lpstr>PowerPoint 簡報</vt:lpstr>
    </vt:vector>
  </TitlesOfParts>
  <Company>IASTED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新時代大學學習模式!!</dc:title>
  <dc:creator>admin</dc:creator>
  <cp:lastModifiedBy>admin</cp:lastModifiedBy>
  <cp:revision>381</cp:revision>
  <cp:lastPrinted>2017-01-13T03:45:01Z</cp:lastPrinted>
  <dcterms:created xsi:type="dcterms:W3CDTF">2001-12-11T23:34:17Z</dcterms:created>
  <dcterms:modified xsi:type="dcterms:W3CDTF">2024-09-10T13:56:14Z</dcterms:modified>
</cp:coreProperties>
</file>