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3" r:id="rId1"/>
  </p:sldMasterIdLst>
  <p:notesMasterIdLst>
    <p:notesMasterId r:id="rId18"/>
  </p:notesMasterIdLst>
  <p:handoutMasterIdLst>
    <p:handoutMasterId r:id="rId19"/>
  </p:handoutMasterIdLst>
  <p:sldIdLst>
    <p:sldId id="256" r:id="rId2"/>
    <p:sldId id="313" r:id="rId3"/>
    <p:sldId id="312" r:id="rId4"/>
    <p:sldId id="314" r:id="rId5"/>
    <p:sldId id="318" r:id="rId6"/>
    <p:sldId id="315" r:id="rId7"/>
    <p:sldId id="320" r:id="rId8"/>
    <p:sldId id="321" r:id="rId9"/>
    <p:sldId id="322" r:id="rId10"/>
    <p:sldId id="323" r:id="rId11"/>
    <p:sldId id="324" r:id="rId12"/>
    <p:sldId id="319" r:id="rId13"/>
    <p:sldId id="317" r:id="rId14"/>
    <p:sldId id="316" r:id="rId15"/>
    <p:sldId id="325" r:id="rId16"/>
    <p:sldId id="308" r:id="rId17"/>
  </p:sldIdLst>
  <p:sldSz cx="9144000" cy="5715000" type="screen16x10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FF"/>
    <a:srgbClr val="FF0000"/>
    <a:srgbClr val="CC6600"/>
    <a:srgbClr val="FF6600"/>
    <a:srgbClr val="FF3399"/>
    <a:srgbClr val="009999"/>
    <a:srgbClr val="3333CC"/>
    <a:srgbClr val="0066F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83" autoAdjust="0"/>
  </p:normalViewPr>
  <p:slideViewPr>
    <p:cSldViewPr>
      <p:cViewPr varScale="1">
        <p:scale>
          <a:sx n="127" d="100"/>
          <a:sy n="127" d="100"/>
        </p:scale>
        <p:origin x="620" y="64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smtClean="0"/>
            </a:lvl1pPr>
          </a:lstStyle>
          <a:p>
            <a:pPr>
              <a:defRPr/>
            </a:pPr>
            <a:fld id="{A6A0386A-BDA0-4103-BF98-32328900283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68614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38600" y="0"/>
            <a:ext cx="3048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533400" y="762000"/>
            <a:ext cx="6096000" cy="381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876800"/>
            <a:ext cx="52578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536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38600" y="97536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BC24AFD-E500-43A1-828A-2F45BB93FDF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526800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fld id="{24F493F6-EB2A-44C4-85EB-4EABDDE679BD}" type="slidenum">
              <a:rPr lang="zh-TW" altLang="en-US" sz="1200"/>
              <a:pPr eaLnBrk="1" hangingPunct="1"/>
              <a:t>1</a:t>
            </a:fld>
            <a:endParaRPr lang="en-US" altLang="zh-TW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2000"/>
            <a:ext cx="6096000" cy="3810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2213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5715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7" name="Rectangle 4"/>
              <p:cNvSpPr>
                <a:spLocks noChangeArrowheads="1"/>
              </p:cNvSpPr>
              <p:nvPr userDrawn="1"/>
            </p:nvSpPr>
            <p:spPr bwMode="ltGray">
              <a:xfrm>
                <a:off x="0" y="1248"/>
                <a:ext cx="5760" cy="11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endParaRPr lang="zh-TW" altLang="en-US"/>
              </a:p>
            </p:txBody>
          </p:sp>
          <p:sp>
            <p:nvSpPr>
              <p:cNvPr id="8" name="Rectangle 5" descr="Cacback"/>
              <p:cNvSpPr>
                <a:spLocks noChangeArrowheads="1"/>
              </p:cNvSpPr>
              <p:nvPr userDrawn="1"/>
            </p:nvSpPr>
            <p:spPr bwMode="ltGray">
              <a:xfrm>
                <a:off x="0" y="0"/>
                <a:ext cx="1119" cy="4320"/>
              </a:xfrm>
              <a:prstGeom prst="rect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endParaRPr lang="zh-TW" altLang="en-US"/>
              </a:p>
            </p:txBody>
          </p:sp>
        </p:grpSp>
        <p:sp>
          <p:nvSpPr>
            <p:cNvPr id="6" name="Rectangle 6"/>
            <p:cNvSpPr>
              <a:spLocks noChangeArrowheads="1"/>
            </p:cNvSpPr>
            <p:nvPr/>
          </p:nvSpPr>
          <p:spPr bwMode="white">
            <a:xfrm>
              <a:off x="816" y="2592"/>
              <a:ext cx="701" cy="1728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" y="1143000"/>
            <a:ext cx="8405813" cy="1038490"/>
            <a:chOff x="0" y="864"/>
            <a:chExt cx="5295" cy="785"/>
          </a:xfrm>
        </p:grpSpPr>
        <p:sp>
          <p:nvSpPr>
            <p:cNvPr id="10" name="Freeform 8"/>
            <p:cNvSpPr>
              <a:spLocks/>
            </p:cNvSpPr>
            <p:nvPr userDrawn="1"/>
          </p:nvSpPr>
          <p:spPr bwMode="auto">
            <a:xfrm rot="-507431">
              <a:off x="0" y="1477"/>
              <a:ext cx="1059" cy="172"/>
            </a:xfrm>
            <a:custGeom>
              <a:avLst/>
              <a:gdLst>
                <a:gd name="T0" fmla="*/ 1059 w 1059"/>
                <a:gd name="T1" fmla="*/ 0 h 172"/>
                <a:gd name="T2" fmla="*/ 147 w 1059"/>
                <a:gd name="T3" fmla="*/ 144 h 172"/>
                <a:gd name="T4" fmla="*/ 177 w 1059"/>
                <a:gd name="T5" fmla="*/ 171 h 172"/>
                <a:gd name="T6" fmla="*/ 1059 w 1059"/>
                <a:gd name="T7" fmla="*/ 24 h 172"/>
                <a:gd name="T8" fmla="*/ 1059 w 1059"/>
                <a:gd name="T9" fmla="*/ 0 h 1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" h="172">
                  <a:moveTo>
                    <a:pt x="1059" y="0"/>
                  </a:moveTo>
                  <a:cubicBezTo>
                    <a:pt x="543" y="45"/>
                    <a:pt x="291" y="112"/>
                    <a:pt x="147" y="144"/>
                  </a:cubicBezTo>
                  <a:cubicBezTo>
                    <a:pt x="0" y="172"/>
                    <a:pt x="153" y="147"/>
                    <a:pt x="177" y="171"/>
                  </a:cubicBezTo>
                  <a:cubicBezTo>
                    <a:pt x="329" y="151"/>
                    <a:pt x="339" y="99"/>
                    <a:pt x="1059" y="24"/>
                  </a:cubicBezTo>
                  <a:cubicBezTo>
                    <a:pt x="1059" y="24"/>
                    <a:pt x="1059" y="0"/>
                    <a:pt x="1059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 rot="-507431">
              <a:off x="1173" y="864"/>
              <a:ext cx="4122" cy="630"/>
            </a:xfrm>
            <a:custGeom>
              <a:avLst/>
              <a:gdLst>
                <a:gd name="T0" fmla="*/ 0 w 4122"/>
                <a:gd name="T1" fmla="*/ 204 h 630"/>
                <a:gd name="T2" fmla="*/ 3544 w 4122"/>
                <a:gd name="T3" fmla="*/ 348 h 630"/>
                <a:gd name="T4" fmla="*/ 3680 w 4122"/>
                <a:gd name="T5" fmla="*/ 630 h 630"/>
                <a:gd name="T6" fmla="*/ 3616 w 4122"/>
                <a:gd name="T7" fmla="*/ 624 h 630"/>
                <a:gd name="T8" fmla="*/ 3534 w 4122"/>
                <a:gd name="T9" fmla="*/ 368 h 630"/>
                <a:gd name="T10" fmla="*/ 17 w 4122"/>
                <a:gd name="T11" fmla="*/ 231 h 630"/>
                <a:gd name="T12" fmla="*/ 0 w 4122"/>
                <a:gd name="T13" fmla="*/ 204 h 6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22" h="630">
                  <a:moveTo>
                    <a:pt x="0" y="204"/>
                  </a:moveTo>
                  <a:cubicBezTo>
                    <a:pt x="255" y="198"/>
                    <a:pt x="1686" y="0"/>
                    <a:pt x="3544" y="348"/>
                  </a:cubicBezTo>
                  <a:cubicBezTo>
                    <a:pt x="4122" y="464"/>
                    <a:pt x="3754" y="614"/>
                    <a:pt x="3680" y="630"/>
                  </a:cubicBezTo>
                  <a:cubicBezTo>
                    <a:pt x="3680" y="630"/>
                    <a:pt x="3642" y="626"/>
                    <a:pt x="3616" y="624"/>
                  </a:cubicBezTo>
                  <a:cubicBezTo>
                    <a:pt x="3678" y="612"/>
                    <a:pt x="4118" y="488"/>
                    <a:pt x="3534" y="368"/>
                  </a:cubicBezTo>
                  <a:cubicBezTo>
                    <a:pt x="2029" y="98"/>
                    <a:pt x="696" y="156"/>
                    <a:pt x="17" y="231"/>
                  </a:cubicBezTo>
                  <a:cubicBezTo>
                    <a:pt x="17" y="231"/>
                    <a:pt x="0" y="204"/>
                    <a:pt x="0" y="20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12" name="Group 10"/>
            <p:cNvGrpSpPr>
              <a:grpSpLocks/>
            </p:cNvGrpSpPr>
            <p:nvPr userDrawn="1"/>
          </p:nvGrpSpPr>
          <p:grpSpPr bwMode="auto">
            <a:xfrm>
              <a:off x="1008" y="1248"/>
              <a:ext cx="288" cy="288"/>
              <a:chOff x="1033" y="326"/>
              <a:chExt cx="192" cy="192"/>
            </a:xfrm>
          </p:grpSpPr>
          <p:sp>
            <p:nvSpPr>
              <p:cNvPr id="13" name="Oval 11"/>
              <p:cNvSpPr>
                <a:spLocks noChangeArrowheads="1"/>
              </p:cNvSpPr>
              <p:nvPr/>
            </p:nvSpPr>
            <p:spPr bwMode="auto">
              <a:xfrm>
                <a:off x="1033" y="326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endParaRPr lang="zh-TW" altLang="en-US"/>
              </a:p>
            </p:txBody>
          </p:sp>
          <p:sp>
            <p:nvSpPr>
              <p:cNvPr id="14" name="Oval 12"/>
              <p:cNvSpPr>
                <a:spLocks noChangeArrowheads="1"/>
              </p:cNvSpPr>
              <p:nvPr/>
            </p:nvSpPr>
            <p:spPr bwMode="auto">
              <a:xfrm>
                <a:off x="1129" y="377"/>
                <a:ext cx="47" cy="48"/>
              </a:xfrm>
              <a:prstGeom prst="ellipse">
                <a:avLst/>
              </a:prstGeom>
              <a:gradFill rotWithShape="0">
                <a:gsLst>
                  <a:gs pos="0">
                    <a:srgbClr val="FFFFCC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endParaRPr lang="zh-TW" altLang="en-US"/>
              </a:p>
            </p:txBody>
          </p:sp>
          <p:sp>
            <p:nvSpPr>
              <p:cNvPr id="15" name="Oval 13"/>
              <p:cNvSpPr>
                <a:spLocks noChangeArrowheads="1"/>
              </p:cNvSpPr>
              <p:nvPr/>
            </p:nvSpPr>
            <p:spPr bwMode="auto">
              <a:xfrm>
                <a:off x="1063" y="350"/>
                <a:ext cx="47" cy="48"/>
              </a:xfrm>
              <a:prstGeom prst="ellipse">
                <a:avLst/>
              </a:prstGeom>
              <a:gradFill rotWithShape="0">
                <a:gsLst>
                  <a:gs pos="0">
                    <a:srgbClr val="FFFFCC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endParaRPr lang="zh-TW" altLang="en-US"/>
              </a:p>
            </p:txBody>
          </p:sp>
          <p:sp>
            <p:nvSpPr>
              <p:cNvPr id="16" name="Oval 14"/>
              <p:cNvSpPr>
                <a:spLocks noChangeArrowheads="1"/>
              </p:cNvSpPr>
              <p:nvPr/>
            </p:nvSpPr>
            <p:spPr bwMode="auto">
              <a:xfrm>
                <a:off x="1063" y="404"/>
                <a:ext cx="47" cy="48"/>
              </a:xfrm>
              <a:prstGeom prst="ellipse">
                <a:avLst/>
              </a:prstGeom>
              <a:gradFill rotWithShape="0">
                <a:gsLst>
                  <a:gs pos="0">
                    <a:srgbClr val="FFFFCC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endParaRPr lang="zh-TW" altLang="en-US"/>
              </a:p>
            </p:txBody>
          </p:sp>
          <p:sp>
            <p:nvSpPr>
              <p:cNvPr id="17" name="Oval 15"/>
              <p:cNvSpPr>
                <a:spLocks noChangeArrowheads="1"/>
              </p:cNvSpPr>
              <p:nvPr/>
            </p:nvSpPr>
            <p:spPr bwMode="auto">
              <a:xfrm>
                <a:off x="1108" y="422"/>
                <a:ext cx="47" cy="48"/>
              </a:xfrm>
              <a:prstGeom prst="ellipse">
                <a:avLst/>
              </a:prstGeom>
              <a:gradFill rotWithShape="0">
                <a:gsLst>
                  <a:gs pos="0">
                    <a:srgbClr val="FFFFCC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endParaRPr lang="zh-TW" altLang="en-US"/>
              </a:p>
            </p:txBody>
          </p:sp>
          <p:sp>
            <p:nvSpPr>
              <p:cNvPr id="18" name="Oval 16"/>
              <p:cNvSpPr>
                <a:spLocks noChangeArrowheads="1"/>
              </p:cNvSpPr>
              <p:nvPr/>
            </p:nvSpPr>
            <p:spPr bwMode="auto">
              <a:xfrm>
                <a:off x="1168" y="416"/>
                <a:ext cx="47" cy="48"/>
              </a:xfrm>
              <a:prstGeom prst="ellipse">
                <a:avLst/>
              </a:prstGeom>
              <a:gradFill rotWithShape="0">
                <a:gsLst>
                  <a:gs pos="0">
                    <a:srgbClr val="FFFFCC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endParaRPr lang="zh-TW" altLang="en-US"/>
              </a:p>
            </p:txBody>
          </p:sp>
          <p:sp>
            <p:nvSpPr>
              <p:cNvPr id="19" name="Oval 17"/>
              <p:cNvSpPr>
                <a:spLocks noChangeArrowheads="1"/>
              </p:cNvSpPr>
              <p:nvPr/>
            </p:nvSpPr>
            <p:spPr bwMode="auto">
              <a:xfrm>
                <a:off x="1120" y="461"/>
                <a:ext cx="47" cy="48"/>
              </a:xfrm>
              <a:prstGeom prst="ellipse">
                <a:avLst/>
              </a:prstGeom>
              <a:gradFill rotWithShape="0">
                <a:gsLst>
                  <a:gs pos="0">
                    <a:srgbClr val="FFFFCC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endParaRPr lang="zh-TW" altLang="en-US"/>
              </a:p>
            </p:txBody>
          </p:sp>
          <p:sp>
            <p:nvSpPr>
              <p:cNvPr id="20" name="Oval 18"/>
              <p:cNvSpPr>
                <a:spLocks noChangeArrowheads="1"/>
              </p:cNvSpPr>
              <p:nvPr/>
            </p:nvSpPr>
            <p:spPr bwMode="auto">
              <a:xfrm>
                <a:off x="1063" y="452"/>
                <a:ext cx="47" cy="48"/>
              </a:xfrm>
              <a:prstGeom prst="ellipse">
                <a:avLst/>
              </a:prstGeom>
              <a:gradFill rotWithShape="0">
                <a:gsLst>
                  <a:gs pos="0">
                    <a:srgbClr val="FFFFCC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endParaRPr lang="zh-TW" altLang="en-US"/>
              </a:p>
            </p:txBody>
          </p:sp>
          <p:sp>
            <p:nvSpPr>
              <p:cNvPr id="21" name="Oval 19"/>
              <p:cNvSpPr>
                <a:spLocks noChangeArrowheads="1"/>
              </p:cNvSpPr>
              <p:nvPr/>
            </p:nvSpPr>
            <p:spPr bwMode="auto">
              <a:xfrm>
                <a:off x="1117" y="329"/>
                <a:ext cx="47" cy="48"/>
              </a:xfrm>
              <a:prstGeom prst="ellipse">
                <a:avLst/>
              </a:prstGeom>
              <a:gradFill rotWithShape="0">
                <a:gsLst>
                  <a:gs pos="0">
                    <a:srgbClr val="FFFFCC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endParaRPr lang="zh-TW" altLang="en-US"/>
              </a:p>
            </p:txBody>
          </p:sp>
        </p:grpSp>
      </p:grpSp>
      <p:sp>
        <p:nvSpPr>
          <p:cNvPr id="42004" name="Rectangle 20"/>
          <p:cNvSpPr>
            <a:spLocks noGrp="1" noChangeArrowheads="1"/>
          </p:cNvSpPr>
          <p:nvPr>
            <p:ph type="ctrTitle"/>
          </p:nvPr>
        </p:nvSpPr>
        <p:spPr>
          <a:xfrm>
            <a:off x="1828800" y="1778000"/>
            <a:ext cx="7315200" cy="1333500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zh-TW" altLang="en-US" noProof="0"/>
              <a:t>按一下以編輯母片標題樣式</a:t>
            </a:r>
          </a:p>
        </p:txBody>
      </p:sp>
      <p:sp>
        <p:nvSpPr>
          <p:cNvPr id="42005" name="Rectangle 21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56000"/>
            <a:ext cx="6400800" cy="14605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dt" sz="half" idx="10"/>
          </p:nvPr>
        </p:nvSpPr>
        <p:spPr>
          <a:xfrm>
            <a:off x="1371600" y="5207000"/>
            <a:ext cx="1905000" cy="3810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ftr" sz="quarter" idx="11"/>
          </p:nvPr>
        </p:nvSpPr>
        <p:spPr>
          <a:xfrm>
            <a:off x="3733800" y="5207000"/>
            <a:ext cx="2895600" cy="3810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5207000"/>
            <a:ext cx="1905000" cy="3810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4AA063-467E-437C-AAAD-CD2C3940B32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2810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CCB70-4105-4CC9-8672-B4753E520BF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10933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67525" y="381000"/>
            <a:ext cx="2058988" cy="46990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3" y="381000"/>
            <a:ext cx="6029325" cy="46990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4882F-F0D1-4511-800B-95E00616064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61368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標題，圖表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4113" y="381000"/>
            <a:ext cx="7772400" cy="9525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表版面配置區 2"/>
          <p:cNvSpPr>
            <a:spLocks noGrp="1"/>
          </p:cNvSpPr>
          <p:nvPr>
            <p:ph type="chart" sz="half" idx="1"/>
          </p:nvPr>
        </p:nvSpPr>
        <p:spPr>
          <a:xfrm>
            <a:off x="685800" y="1651000"/>
            <a:ext cx="3810000" cy="3429000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8200" y="1651000"/>
            <a:ext cx="3810000" cy="34290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D4E84-CC20-41CA-B386-61D1CC4863D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8502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手动输入 6"/>
          <p:cNvSpPr/>
          <p:nvPr userDrawn="1"/>
        </p:nvSpPr>
        <p:spPr>
          <a:xfrm rot="10800000" flipH="1" flipV="1">
            <a:off x="0" y="5437188"/>
            <a:ext cx="9144000" cy="277813"/>
          </a:xfrm>
          <a:prstGeom prst="flowChartManualInput">
            <a:avLst/>
          </a:prstGeom>
          <a:solidFill>
            <a:srgbClr val="FFCC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2000"/>
          </a:p>
        </p:txBody>
      </p:sp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quarter" idx="12"/>
          </p:nvPr>
        </p:nvSpPr>
        <p:spPr>
          <a:xfrm>
            <a:off x="468314" y="1477698"/>
            <a:ext cx="8207375" cy="3720042"/>
          </a:xfrm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  <a:lvl2pPr>
              <a:defRPr>
                <a:latin typeface="微軟正黑體" pitchFamily="34" charset="-120"/>
                <a:ea typeface="微軟正黑體" pitchFamily="34" charset="-120"/>
              </a:defRPr>
            </a:lvl2pPr>
            <a:lvl3pPr>
              <a:defRPr>
                <a:latin typeface="微軟正黑體" pitchFamily="34" charset="-120"/>
                <a:ea typeface="微軟正黑體" pitchFamily="34" charset="-120"/>
              </a:defRPr>
            </a:lvl3pPr>
            <a:lvl4pPr>
              <a:defRPr>
                <a:latin typeface="微軟正黑體" pitchFamily="34" charset="-120"/>
                <a:ea typeface="微軟正黑體" pitchFamily="34" charset="-120"/>
              </a:defRPr>
            </a:lvl4pPr>
            <a:lvl5pPr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投影片編號版面配置區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240EDDD3-6326-4C2F-AB88-65CC116BF50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984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E63D77-4C64-40A2-B0C7-201E102C2FB8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57495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9D184-F0F9-4B06-B7A0-20D6FB6E8DA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00641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651000"/>
            <a:ext cx="3810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51000"/>
            <a:ext cx="3810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92F97-81E0-4E9D-BD44-95F7C832128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02053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8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9B67B-2397-40A0-882D-96FB5B98C39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91980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F9A55-F2D0-40B7-B930-45DDFDC07CE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46005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7C90D-23A1-438A-BDC9-B3D609697E1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05812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3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3" y="1195919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CE52C-8C8F-4306-8C1D-50732DA40A7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36469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13862-3A2C-4538-B588-39EB4F345E0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97797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23813" y="-117740"/>
            <a:ext cx="9167813" cy="5832740"/>
            <a:chOff x="-15" y="-89"/>
            <a:chExt cx="5775" cy="4409"/>
          </a:xfrm>
        </p:grpSpPr>
        <p:sp>
          <p:nvSpPr>
            <p:cNvPr id="1032" name="Rectangle 3"/>
            <p:cNvSpPr>
              <a:spLocks noChangeArrowheads="1"/>
            </p:cNvSpPr>
            <p:nvPr userDrawn="1"/>
          </p:nvSpPr>
          <p:spPr bwMode="ltGray">
            <a:xfrm>
              <a:off x="0" y="301"/>
              <a:ext cx="5760" cy="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1033" name="Rectangle 4" descr="Cacback"/>
            <p:cNvSpPr>
              <a:spLocks noChangeArrowheads="1"/>
            </p:cNvSpPr>
            <p:nvPr userDrawn="1"/>
          </p:nvSpPr>
          <p:spPr bwMode="ltGray">
            <a:xfrm>
              <a:off x="0" y="0"/>
              <a:ext cx="1119" cy="4320"/>
            </a:xfrm>
            <a:prstGeom prst="rect">
              <a:avLst/>
            </a:prstGeom>
            <a:blipFill dpi="0" rotWithShape="0">
              <a:blip r:embed="rId15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-15" y="-89"/>
              <a:ext cx="5295" cy="785"/>
              <a:chOff x="20" y="-89"/>
              <a:chExt cx="5295" cy="785"/>
            </a:xfrm>
          </p:grpSpPr>
          <p:sp>
            <p:nvSpPr>
              <p:cNvPr id="1036" name="Freeform 6"/>
              <p:cNvSpPr>
                <a:spLocks/>
              </p:cNvSpPr>
              <p:nvPr userDrawn="1"/>
            </p:nvSpPr>
            <p:spPr bwMode="auto">
              <a:xfrm rot="-507431">
                <a:off x="20" y="524"/>
                <a:ext cx="1059" cy="172"/>
              </a:xfrm>
              <a:custGeom>
                <a:avLst/>
                <a:gdLst>
                  <a:gd name="T0" fmla="*/ 1059 w 1059"/>
                  <a:gd name="T1" fmla="*/ 0 h 172"/>
                  <a:gd name="T2" fmla="*/ 147 w 1059"/>
                  <a:gd name="T3" fmla="*/ 144 h 172"/>
                  <a:gd name="T4" fmla="*/ 177 w 1059"/>
                  <a:gd name="T5" fmla="*/ 171 h 172"/>
                  <a:gd name="T6" fmla="*/ 1059 w 1059"/>
                  <a:gd name="T7" fmla="*/ 24 h 172"/>
                  <a:gd name="T8" fmla="*/ 1059 w 1059"/>
                  <a:gd name="T9" fmla="*/ 0 h 1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59" h="172">
                    <a:moveTo>
                      <a:pt x="1059" y="0"/>
                    </a:moveTo>
                    <a:cubicBezTo>
                      <a:pt x="543" y="45"/>
                      <a:pt x="291" y="112"/>
                      <a:pt x="147" y="144"/>
                    </a:cubicBezTo>
                    <a:cubicBezTo>
                      <a:pt x="0" y="172"/>
                      <a:pt x="153" y="147"/>
                      <a:pt x="177" y="171"/>
                    </a:cubicBezTo>
                    <a:cubicBezTo>
                      <a:pt x="329" y="151"/>
                      <a:pt x="339" y="99"/>
                      <a:pt x="1059" y="24"/>
                    </a:cubicBezTo>
                    <a:cubicBezTo>
                      <a:pt x="1059" y="24"/>
                      <a:pt x="1059" y="0"/>
                      <a:pt x="1059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37" name="Freeform 7"/>
              <p:cNvSpPr>
                <a:spLocks/>
              </p:cNvSpPr>
              <p:nvPr userDrawn="1"/>
            </p:nvSpPr>
            <p:spPr bwMode="auto">
              <a:xfrm rot="-507431">
                <a:off x="1193" y="-89"/>
                <a:ext cx="4122" cy="630"/>
              </a:xfrm>
              <a:custGeom>
                <a:avLst/>
                <a:gdLst>
                  <a:gd name="T0" fmla="*/ 0 w 4122"/>
                  <a:gd name="T1" fmla="*/ 204 h 630"/>
                  <a:gd name="T2" fmla="*/ 3544 w 4122"/>
                  <a:gd name="T3" fmla="*/ 348 h 630"/>
                  <a:gd name="T4" fmla="*/ 3680 w 4122"/>
                  <a:gd name="T5" fmla="*/ 630 h 630"/>
                  <a:gd name="T6" fmla="*/ 3616 w 4122"/>
                  <a:gd name="T7" fmla="*/ 624 h 630"/>
                  <a:gd name="T8" fmla="*/ 3534 w 4122"/>
                  <a:gd name="T9" fmla="*/ 368 h 630"/>
                  <a:gd name="T10" fmla="*/ 17 w 4122"/>
                  <a:gd name="T11" fmla="*/ 231 h 630"/>
                  <a:gd name="T12" fmla="*/ 0 w 4122"/>
                  <a:gd name="T13" fmla="*/ 204 h 6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122" h="630">
                    <a:moveTo>
                      <a:pt x="0" y="204"/>
                    </a:moveTo>
                    <a:cubicBezTo>
                      <a:pt x="255" y="198"/>
                      <a:pt x="1686" y="0"/>
                      <a:pt x="3544" y="348"/>
                    </a:cubicBezTo>
                    <a:cubicBezTo>
                      <a:pt x="4122" y="464"/>
                      <a:pt x="3754" y="614"/>
                      <a:pt x="3680" y="630"/>
                    </a:cubicBezTo>
                    <a:cubicBezTo>
                      <a:pt x="3680" y="630"/>
                      <a:pt x="3642" y="626"/>
                      <a:pt x="3616" y="624"/>
                    </a:cubicBezTo>
                    <a:cubicBezTo>
                      <a:pt x="3678" y="612"/>
                      <a:pt x="4118" y="488"/>
                      <a:pt x="3534" y="368"/>
                    </a:cubicBezTo>
                    <a:cubicBezTo>
                      <a:pt x="2029" y="98"/>
                      <a:pt x="696" y="156"/>
                      <a:pt x="17" y="231"/>
                    </a:cubicBezTo>
                    <a:cubicBezTo>
                      <a:pt x="17" y="231"/>
                      <a:pt x="0" y="204"/>
                      <a:pt x="0" y="20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grpSp>
            <p:nvGrpSpPr>
              <p:cNvPr id="1038" name="Group 8"/>
              <p:cNvGrpSpPr>
                <a:grpSpLocks/>
              </p:cNvGrpSpPr>
              <p:nvPr userDrawn="1"/>
            </p:nvGrpSpPr>
            <p:grpSpPr bwMode="auto">
              <a:xfrm>
                <a:off x="1033" y="326"/>
                <a:ext cx="192" cy="192"/>
                <a:chOff x="1033" y="326"/>
                <a:chExt cx="192" cy="192"/>
              </a:xfrm>
            </p:grpSpPr>
            <p:sp>
              <p:nvSpPr>
                <p:cNvPr id="1039" name="Oval 9"/>
                <p:cNvSpPr>
                  <a:spLocks noChangeArrowheads="1"/>
                </p:cNvSpPr>
                <p:nvPr/>
              </p:nvSpPr>
              <p:spPr bwMode="auto">
                <a:xfrm>
                  <a:off x="1033" y="32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9pPr>
                </a:lstStyle>
                <a:p>
                  <a:pPr eaLnBrk="1" hangingPunct="1"/>
                  <a:endParaRPr lang="zh-TW" altLang="en-US"/>
                </a:p>
              </p:txBody>
            </p:sp>
            <p:sp>
              <p:nvSpPr>
                <p:cNvPr id="1040" name="Oval 10"/>
                <p:cNvSpPr>
                  <a:spLocks noChangeArrowheads="1"/>
                </p:cNvSpPr>
                <p:nvPr/>
              </p:nvSpPr>
              <p:spPr bwMode="auto">
                <a:xfrm>
                  <a:off x="1129" y="377"/>
                  <a:ext cx="47" cy="4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CC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9pPr>
                </a:lstStyle>
                <a:p>
                  <a:pPr eaLnBrk="1" hangingPunct="1"/>
                  <a:endParaRPr lang="zh-TW" altLang="en-US"/>
                </a:p>
              </p:txBody>
            </p:sp>
            <p:sp>
              <p:nvSpPr>
                <p:cNvPr id="1041" name="Oval 11"/>
                <p:cNvSpPr>
                  <a:spLocks noChangeArrowheads="1"/>
                </p:cNvSpPr>
                <p:nvPr/>
              </p:nvSpPr>
              <p:spPr bwMode="auto">
                <a:xfrm>
                  <a:off x="1063" y="350"/>
                  <a:ext cx="47" cy="4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CC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9pPr>
                </a:lstStyle>
                <a:p>
                  <a:pPr eaLnBrk="1" hangingPunct="1"/>
                  <a:endParaRPr lang="zh-TW" altLang="en-US"/>
                </a:p>
              </p:txBody>
            </p:sp>
            <p:sp>
              <p:nvSpPr>
                <p:cNvPr id="1042" name="Oval 12"/>
                <p:cNvSpPr>
                  <a:spLocks noChangeArrowheads="1"/>
                </p:cNvSpPr>
                <p:nvPr/>
              </p:nvSpPr>
              <p:spPr bwMode="auto">
                <a:xfrm>
                  <a:off x="1063" y="404"/>
                  <a:ext cx="47" cy="4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CC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9pPr>
                </a:lstStyle>
                <a:p>
                  <a:pPr eaLnBrk="1" hangingPunct="1"/>
                  <a:endParaRPr lang="zh-TW" altLang="en-US"/>
                </a:p>
              </p:txBody>
            </p:sp>
            <p:sp>
              <p:nvSpPr>
                <p:cNvPr id="1043" name="Oval 13"/>
                <p:cNvSpPr>
                  <a:spLocks noChangeArrowheads="1"/>
                </p:cNvSpPr>
                <p:nvPr/>
              </p:nvSpPr>
              <p:spPr bwMode="auto">
                <a:xfrm>
                  <a:off x="1108" y="422"/>
                  <a:ext cx="47" cy="4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CC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9pPr>
                </a:lstStyle>
                <a:p>
                  <a:pPr eaLnBrk="1" hangingPunct="1"/>
                  <a:endParaRPr lang="zh-TW" altLang="en-US"/>
                </a:p>
              </p:txBody>
            </p:sp>
            <p:sp>
              <p:nvSpPr>
                <p:cNvPr id="1044" name="Oval 14"/>
                <p:cNvSpPr>
                  <a:spLocks noChangeArrowheads="1"/>
                </p:cNvSpPr>
                <p:nvPr/>
              </p:nvSpPr>
              <p:spPr bwMode="auto">
                <a:xfrm>
                  <a:off x="1168" y="416"/>
                  <a:ext cx="47" cy="4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CC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9pPr>
                </a:lstStyle>
                <a:p>
                  <a:pPr eaLnBrk="1" hangingPunct="1"/>
                  <a:endParaRPr lang="zh-TW" altLang="en-US"/>
                </a:p>
              </p:txBody>
            </p:sp>
            <p:sp>
              <p:nvSpPr>
                <p:cNvPr id="1045" name="Oval 15"/>
                <p:cNvSpPr>
                  <a:spLocks noChangeArrowheads="1"/>
                </p:cNvSpPr>
                <p:nvPr/>
              </p:nvSpPr>
              <p:spPr bwMode="auto">
                <a:xfrm>
                  <a:off x="1120" y="461"/>
                  <a:ext cx="47" cy="4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CC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9pPr>
                </a:lstStyle>
                <a:p>
                  <a:pPr eaLnBrk="1" hangingPunct="1"/>
                  <a:endParaRPr lang="zh-TW" altLang="en-US"/>
                </a:p>
              </p:txBody>
            </p:sp>
            <p:sp>
              <p:nvSpPr>
                <p:cNvPr id="1046" name="Oval 16"/>
                <p:cNvSpPr>
                  <a:spLocks noChangeArrowheads="1"/>
                </p:cNvSpPr>
                <p:nvPr/>
              </p:nvSpPr>
              <p:spPr bwMode="auto">
                <a:xfrm>
                  <a:off x="1063" y="452"/>
                  <a:ext cx="47" cy="4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CC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9pPr>
                </a:lstStyle>
                <a:p>
                  <a:pPr eaLnBrk="1" hangingPunct="1"/>
                  <a:endParaRPr lang="zh-TW" altLang="en-US"/>
                </a:p>
              </p:txBody>
            </p:sp>
            <p:sp>
              <p:nvSpPr>
                <p:cNvPr id="1047" name="Oval 17"/>
                <p:cNvSpPr>
                  <a:spLocks noChangeArrowheads="1"/>
                </p:cNvSpPr>
                <p:nvPr/>
              </p:nvSpPr>
              <p:spPr bwMode="auto">
                <a:xfrm>
                  <a:off x="1117" y="329"/>
                  <a:ext cx="47" cy="4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CC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新細明體" pitchFamily="18" charset="-120"/>
                    </a:defRPr>
                  </a:lvl9pPr>
                </a:lstStyle>
                <a:p>
                  <a:pPr eaLnBrk="1" hangingPunct="1"/>
                  <a:endParaRPr lang="zh-TW" altLang="en-US"/>
                </a:p>
              </p:txBody>
            </p:sp>
          </p:grpSp>
        </p:grpSp>
        <p:sp>
          <p:nvSpPr>
            <p:cNvPr id="1035" name="Rectangle 18"/>
            <p:cNvSpPr>
              <a:spLocks noChangeArrowheads="1"/>
            </p:cNvSpPr>
            <p:nvPr userDrawn="1"/>
          </p:nvSpPr>
          <p:spPr bwMode="white">
            <a:xfrm>
              <a:off x="426" y="1185"/>
              <a:ext cx="701" cy="3135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</p:grpSp>
      <p:sp>
        <p:nvSpPr>
          <p:cNvPr id="1027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1154113" y="381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0981" name="Rectangle 2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0982" name="Rectangle 2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0983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5E6615-9755-4742-86B5-3599BE343CD5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9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Narrow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Narrow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Narrow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Narrow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Narrow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Narrow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Narrow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 Narrow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kumimoji="1" sz="3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zh-TW" altLang="en-US" sz="6000" b="1" dirty="0">
                <a:latin typeface="Arial" charset="0"/>
                <a:cs typeface="Arial" charset="0"/>
              </a:rPr>
              <a:t>教務現況與發展</a:t>
            </a:r>
            <a:endParaRPr lang="en-US" altLang="zh-TW" sz="6000" b="1" dirty="0">
              <a:latin typeface="Arial" charset="0"/>
              <a:cs typeface="Arial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zh-TW" altLang="en-US" dirty="0">
                <a:latin typeface="Arial" panose="020B0604020202020204" pitchFamily="34" charset="0"/>
                <a:cs typeface="Arial" panose="020B0604020202020204" pitchFamily="34" charset="0"/>
              </a:rPr>
              <a:t>報告人：教務長 麥毅廷</a:t>
            </a:r>
            <a:endParaRPr lang="en-US" altLang="zh-TW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9BE0C71-5484-476D-A89E-E69173842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519" y="3111500"/>
            <a:ext cx="2647564" cy="26475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FC7644-F85A-44EE-BC3B-7EB2419CF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完成示意影片</a:t>
            </a:r>
            <a:r>
              <a:rPr lang="en-US" altLang="zh-TW" dirty="0"/>
              <a:t>-2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BE9F3BD-613F-450F-B37F-1985FB34E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63D77-4C64-40A2-B0C7-201E102C2FB8}" type="slidenum">
              <a:rPr lang="zh-TW" altLang="en-US" smtClean="0"/>
              <a:pPr>
                <a:defRPr/>
              </a:pPr>
              <a:t>10</a:t>
            </a:fld>
            <a:endParaRPr lang="en-US" altLang="zh-TW"/>
          </a:p>
        </p:txBody>
      </p:sp>
      <p:pic>
        <p:nvPicPr>
          <p:cNvPr id="5" name="MOOCs_subtitle">
            <a:hlinkClick r:id="" action="ppaction://media"/>
            <a:extLst>
              <a:ext uri="{FF2B5EF4-FFF2-40B4-BE49-F238E27FC236}">
                <a16:creationId xmlns:a16="http://schemas.microsoft.com/office/drawing/2014/main" id="{E01972CC-F859-4D42-8259-9BB9ACF28D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1100340"/>
            <a:ext cx="8244408" cy="463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3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6B5B3DC-8004-4FD2-ADAD-6AE73BE4D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89348"/>
            <a:ext cx="7689304" cy="3844652"/>
          </a:xfrm>
          <a:prstGeom prst="rect">
            <a:avLst/>
          </a:prstGeom>
        </p:spPr>
      </p:pic>
      <p:pic>
        <p:nvPicPr>
          <p:cNvPr id="7" name="國父說話_20240903_1">
            <a:hlinkClick r:id="" action="ppaction://media"/>
            <a:extLst>
              <a:ext uri="{FF2B5EF4-FFF2-40B4-BE49-F238E27FC236}">
                <a16:creationId xmlns:a16="http://schemas.microsoft.com/office/drawing/2014/main" id="{D0FE8AA1-593C-44BD-BDF4-C39ECB7716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48300" y="1140746"/>
            <a:ext cx="3695700" cy="4572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59346FE-80B9-4B55-BF1B-C52836E5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AI</a:t>
            </a:r>
            <a:r>
              <a:rPr lang="zh-TW" altLang="en-US" dirty="0"/>
              <a:t>工具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F7E2256-87D8-4CAF-A69C-8C39E7C43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63D77-4C64-40A2-B0C7-201E102C2FB8}" type="slidenum">
              <a:rPr lang="zh-TW" altLang="en-US" smtClean="0"/>
              <a:pPr>
                <a:defRPr/>
              </a:pPr>
              <a:t>11</a:t>
            </a:fld>
            <a:endParaRPr lang="en-US" altLang="zh-TW"/>
          </a:p>
        </p:txBody>
      </p:sp>
      <p:sp>
        <p:nvSpPr>
          <p:cNvPr id="6" name="副標題 3">
            <a:extLst>
              <a:ext uri="{FF2B5EF4-FFF2-40B4-BE49-F238E27FC236}">
                <a16:creationId xmlns:a16="http://schemas.microsoft.com/office/drawing/2014/main" id="{77F93DD9-BD6A-4752-AEAD-4B1B0D14408D}"/>
              </a:ext>
            </a:extLst>
          </p:cNvPr>
          <p:cNvSpPr txBox="1">
            <a:spLocks/>
          </p:cNvSpPr>
          <p:nvPr/>
        </p:nvSpPr>
        <p:spPr bwMode="auto">
          <a:xfrm>
            <a:off x="-71091" y="5377780"/>
            <a:ext cx="2088232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zh-TW" sz="2000" kern="0" dirty="0">
                <a:solidFill>
                  <a:srgbClr val="0000FF"/>
                </a:solidFill>
              </a:rPr>
              <a:t>Form internet</a:t>
            </a:r>
            <a:endParaRPr lang="zh-TW" altLang="en-US" sz="2000" kern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86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2286D5C0-D170-4AFC-9E2E-9C786668C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96" y="1368981"/>
            <a:ext cx="7668344" cy="433826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E68F3FE-546D-46D5-AAD3-FF64B738F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新時代教師與</a:t>
            </a:r>
            <a:r>
              <a:rPr lang="en-US" altLang="zh-TW" dirty="0"/>
              <a:t>AI</a:t>
            </a:r>
            <a:r>
              <a:rPr lang="zh-TW" altLang="en-US" dirty="0"/>
              <a:t>工具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3358CA6-D440-449C-A068-783C40658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63D77-4C64-40A2-B0C7-201E102C2FB8}" type="slidenum">
              <a:rPr lang="zh-TW" altLang="en-US" smtClean="0"/>
              <a:pPr>
                <a:defRPr/>
              </a:pPr>
              <a:t>12</a:t>
            </a:fld>
            <a:endParaRPr lang="en-US" altLang="zh-TW"/>
          </a:p>
        </p:txBody>
      </p:sp>
      <p:sp>
        <p:nvSpPr>
          <p:cNvPr id="5" name="副標題 3">
            <a:extLst>
              <a:ext uri="{FF2B5EF4-FFF2-40B4-BE49-F238E27FC236}">
                <a16:creationId xmlns:a16="http://schemas.microsoft.com/office/drawing/2014/main" id="{EFBF1A00-6C90-4476-A332-645F50950C4B}"/>
              </a:ext>
            </a:extLst>
          </p:cNvPr>
          <p:cNvSpPr txBox="1">
            <a:spLocks/>
          </p:cNvSpPr>
          <p:nvPr/>
        </p:nvSpPr>
        <p:spPr bwMode="auto">
          <a:xfrm>
            <a:off x="-71091" y="5377780"/>
            <a:ext cx="2088232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zh-TW" sz="2000" kern="0" dirty="0">
                <a:solidFill>
                  <a:srgbClr val="0000FF"/>
                </a:solidFill>
              </a:rPr>
              <a:t>Form internet</a:t>
            </a:r>
            <a:endParaRPr lang="zh-TW" altLang="en-US" sz="2000" kern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77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611E50-9096-44A3-9F3D-85E636B7A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進階參考解答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080B942-113A-42F9-BD02-A23E5F4F1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63D77-4C64-40A2-B0C7-201E102C2FB8}" type="slidenum">
              <a:rPr lang="zh-TW" altLang="en-US" smtClean="0"/>
              <a:pPr>
                <a:defRPr/>
              </a:pPr>
              <a:t>13</a:t>
            </a:fld>
            <a:endParaRPr lang="en-US" altLang="zh-TW"/>
          </a:p>
        </p:txBody>
      </p:sp>
      <p:pic>
        <p:nvPicPr>
          <p:cNvPr id="3" name="20160327_02">
            <a:hlinkClick r:id="" action="ppaction://media"/>
            <a:extLst>
              <a:ext uri="{FF2B5EF4-FFF2-40B4-BE49-F238E27FC236}">
                <a16:creationId xmlns:a16="http://schemas.microsoft.com/office/drawing/2014/main" id="{C781EAF8-B2FB-4B99-9202-4FBB44F00B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1366846"/>
            <a:ext cx="5832648" cy="4374486"/>
          </a:xfrm>
          <a:prstGeom prst="rect">
            <a:avLst/>
          </a:prstGeom>
        </p:spPr>
      </p:pic>
      <p:sp>
        <p:nvSpPr>
          <p:cNvPr id="5" name="副標題 3">
            <a:extLst>
              <a:ext uri="{FF2B5EF4-FFF2-40B4-BE49-F238E27FC236}">
                <a16:creationId xmlns:a16="http://schemas.microsoft.com/office/drawing/2014/main" id="{E86ADD66-AE68-430A-AF27-C303996CAF26}"/>
              </a:ext>
            </a:extLst>
          </p:cNvPr>
          <p:cNvSpPr txBox="1">
            <a:spLocks/>
          </p:cNvSpPr>
          <p:nvPr/>
        </p:nvSpPr>
        <p:spPr bwMode="auto">
          <a:xfrm>
            <a:off x="-71091" y="5377780"/>
            <a:ext cx="2088232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zh-TW" sz="2000" kern="0" dirty="0">
                <a:solidFill>
                  <a:srgbClr val="0000FF"/>
                </a:solidFill>
              </a:rPr>
              <a:t>Form internet</a:t>
            </a:r>
            <a:endParaRPr lang="zh-TW" altLang="en-US" sz="2000" kern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75344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6B70E93-7A56-41C6-85CD-3E57CC635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900195"/>
            <a:ext cx="5738958" cy="381480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E7EA338-8C74-498E-A9E6-84B89293C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結語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3030F62-5479-4F51-BEBD-FA367F51B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dirty="0"/>
              <a:t>未來時代的「</a:t>
            </a:r>
            <a:r>
              <a:rPr lang="zh-TW" altLang="en-US" sz="3600" b="1" dirty="0"/>
              <a:t>教</a:t>
            </a:r>
            <a:r>
              <a:rPr lang="zh-TW" altLang="en-US" sz="3600" dirty="0"/>
              <a:t>」與「</a:t>
            </a:r>
            <a:r>
              <a:rPr lang="zh-TW" altLang="en-US" sz="3600" b="1" dirty="0"/>
              <a:t>學</a:t>
            </a:r>
            <a:r>
              <a:rPr lang="zh-TW" altLang="en-US" sz="3600" dirty="0"/>
              <a:t>」</a:t>
            </a:r>
            <a:endParaRPr lang="en-US" altLang="zh-TW" sz="3600" dirty="0"/>
          </a:p>
          <a:p>
            <a:endParaRPr lang="en-US" altLang="zh-TW" sz="36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zh-TW" altLang="en-US" sz="5400" b="1" dirty="0">
                <a:solidFill>
                  <a:srgbClr val="006600"/>
                </a:solidFill>
              </a:rPr>
              <a:t>無框架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510E6C8-84BA-408C-8B4E-CD5754E87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63D77-4C64-40A2-B0C7-201E102C2FB8}" type="slidenum">
              <a:rPr lang="zh-TW" altLang="en-US" smtClean="0"/>
              <a:pPr>
                <a:defRPr/>
              </a:pPr>
              <a:t>14</a:t>
            </a:fld>
            <a:endParaRPr lang="en-US" altLang="zh-TW" dirty="0"/>
          </a:p>
        </p:txBody>
      </p:sp>
      <p:sp>
        <p:nvSpPr>
          <p:cNvPr id="7" name="副標題 3">
            <a:extLst>
              <a:ext uri="{FF2B5EF4-FFF2-40B4-BE49-F238E27FC236}">
                <a16:creationId xmlns:a16="http://schemas.microsoft.com/office/drawing/2014/main" id="{D95CEC27-4FA7-4EF2-96D2-93B549BC0462}"/>
              </a:ext>
            </a:extLst>
          </p:cNvPr>
          <p:cNvSpPr txBox="1">
            <a:spLocks/>
          </p:cNvSpPr>
          <p:nvPr/>
        </p:nvSpPr>
        <p:spPr bwMode="auto">
          <a:xfrm>
            <a:off x="-71091" y="5377780"/>
            <a:ext cx="2088232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zh-TW" sz="2000" kern="0" dirty="0">
                <a:solidFill>
                  <a:srgbClr val="0000FF"/>
                </a:solidFill>
              </a:rPr>
              <a:t>Form internet</a:t>
            </a:r>
            <a:endParaRPr lang="zh-TW" altLang="en-US" sz="2000" kern="0" dirty="0">
              <a:solidFill>
                <a:srgbClr val="0000FF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1E3FE4C-0F4C-4200-8B7A-64A781F6C5E3}"/>
              </a:ext>
            </a:extLst>
          </p:cNvPr>
          <p:cNvSpPr txBox="1"/>
          <p:nvPr/>
        </p:nvSpPr>
        <p:spPr>
          <a:xfrm>
            <a:off x="5364088" y="2569468"/>
            <a:ext cx="46381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6000" b="1" dirty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  不設限</a:t>
            </a:r>
          </a:p>
        </p:txBody>
      </p:sp>
    </p:spTree>
    <p:extLst>
      <p:ext uri="{BB962C8B-B14F-4D97-AF65-F5344CB8AC3E}">
        <p14:creationId xmlns:p14="http://schemas.microsoft.com/office/powerpoint/2010/main" val="175461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060903-DA6F-4EE9-8EC9-4BE836ACE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放鬆心情跟學生面對未來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BC0E0E5-8D7F-44E1-9672-67324BAC7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63D77-4C64-40A2-B0C7-201E102C2FB8}" type="slidenum">
              <a:rPr lang="zh-TW" altLang="en-US" smtClean="0"/>
              <a:pPr>
                <a:defRPr/>
              </a:pPr>
              <a:t>15</a:t>
            </a:fld>
            <a:endParaRPr lang="en-US" altLang="zh-TW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223DA91-EE04-400A-9218-F1A4C86D6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356683"/>
            <a:ext cx="4032448" cy="438048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C8070B4-E9B5-4511-8403-B3593DA67E5C}"/>
              </a:ext>
            </a:extLst>
          </p:cNvPr>
          <p:cNvSpPr/>
          <p:nvPr/>
        </p:nvSpPr>
        <p:spPr bwMode="auto">
          <a:xfrm>
            <a:off x="2900660" y="2497460"/>
            <a:ext cx="2160240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1542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1528" flipH="1">
            <a:off x="844021" y="1542057"/>
            <a:ext cx="1935428" cy="277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844" y="3133525"/>
            <a:ext cx="683948" cy="110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流程图: 手动输入 6"/>
          <p:cNvSpPr/>
          <p:nvPr/>
        </p:nvSpPr>
        <p:spPr>
          <a:xfrm rot="10800000" flipH="1" flipV="1">
            <a:off x="0" y="3971140"/>
            <a:ext cx="9144000" cy="1743860"/>
          </a:xfrm>
          <a:prstGeom prst="flowChartManualInput">
            <a:avLst/>
          </a:prstGeom>
          <a:solidFill>
            <a:srgbClr val="FFCC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2000"/>
          </a:p>
        </p:txBody>
      </p:sp>
      <p:sp>
        <p:nvSpPr>
          <p:cNvPr id="17" name="TextBox 16"/>
          <p:cNvSpPr txBox="1"/>
          <p:nvPr/>
        </p:nvSpPr>
        <p:spPr>
          <a:xfrm>
            <a:off x="2111375" y="4310693"/>
            <a:ext cx="5365750" cy="1067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67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敬請指教</a:t>
            </a:r>
            <a:endParaRPr kumimoji="0" lang="en-US" altLang="zh-TW" sz="3667" b="1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667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wkb@wkb.idv.tw</a:t>
            </a:r>
          </a:p>
        </p:txBody>
      </p:sp>
      <p:pic>
        <p:nvPicPr>
          <p:cNvPr id="6963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04669">
            <a:off x="1107282" y="2400629"/>
            <a:ext cx="562239" cy="513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7372930" flipH="1">
            <a:off x="803840" y="2983379"/>
            <a:ext cx="505478" cy="44571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9921152" flipH="1">
            <a:off x="1970676" y="3959482"/>
            <a:ext cx="409179" cy="360799"/>
          </a:xfrm>
          <a:prstGeom prst="rect">
            <a:avLst/>
          </a:prstGeom>
        </p:spPr>
      </p:pic>
      <p:pic>
        <p:nvPicPr>
          <p:cNvPr id="69641" name="图片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209" y="3253911"/>
            <a:ext cx="191823" cy="175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2" name="图片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3433828"/>
            <a:ext cx="224896" cy="20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图片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324" y="3734129"/>
            <a:ext cx="35983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21396712">
            <a:off x="2106083" y="1693625"/>
            <a:ext cx="5880365" cy="2144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sz="7333" dirty="0">
                <a:solidFill>
                  <a:srgbClr val="F81031"/>
                </a:solidFill>
                <a:latin typeface="Jokerman" pitchFamily="82" charset="0"/>
                <a:ea typeface="+mn-ea"/>
              </a:rPr>
              <a:t>T</a:t>
            </a:r>
            <a:r>
              <a:rPr kumimoji="0" lang="en-US" altLang="zh-TW" sz="7333" dirty="0">
                <a:solidFill>
                  <a:srgbClr val="FFC000"/>
                </a:solidFill>
                <a:latin typeface="Jokerman" pitchFamily="82" charset="0"/>
                <a:ea typeface="+mn-ea"/>
              </a:rPr>
              <a:t>H</a:t>
            </a:r>
            <a:r>
              <a:rPr kumimoji="0" lang="en-US" altLang="zh-CN" sz="7333" dirty="0">
                <a:solidFill>
                  <a:srgbClr val="FFFF00"/>
                </a:solidFill>
                <a:latin typeface="Jokerman" pitchFamily="82" charset="0"/>
                <a:ea typeface="+mn-ea"/>
              </a:rPr>
              <a:t>A</a:t>
            </a:r>
            <a:r>
              <a:rPr kumimoji="0" lang="en-US" altLang="zh-CN" sz="7333" dirty="0">
                <a:solidFill>
                  <a:srgbClr val="86B818"/>
                </a:solidFill>
                <a:latin typeface="Jokerman" pitchFamily="82" charset="0"/>
                <a:ea typeface="+mn-ea"/>
              </a:rPr>
              <a:t>N</a:t>
            </a:r>
            <a:r>
              <a:rPr kumimoji="0" lang="en-US" altLang="zh-CN" sz="7333" dirty="0">
                <a:solidFill>
                  <a:srgbClr val="00B0F0"/>
                </a:solidFill>
                <a:latin typeface="Jokerman" pitchFamily="82" charset="0"/>
                <a:ea typeface="+mn-ea"/>
              </a:rPr>
              <a:t>K</a:t>
            </a:r>
            <a:r>
              <a:rPr kumimoji="0" lang="en-US" altLang="zh-CN" sz="7333" dirty="0">
                <a:latin typeface="Jokerman" pitchFamily="82" charset="0"/>
                <a:ea typeface="+mn-ea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sz="5000" dirty="0">
                <a:solidFill>
                  <a:srgbClr val="00B050"/>
                </a:solidFill>
                <a:latin typeface="Jokerman" pitchFamily="82" charset="0"/>
                <a:ea typeface="+mn-ea"/>
              </a:rPr>
              <a:t>                     </a:t>
            </a:r>
            <a:r>
              <a:rPr kumimoji="0" lang="en-US" altLang="zh-CN" sz="6000" dirty="0">
                <a:solidFill>
                  <a:srgbClr val="00B050"/>
                </a:solidFill>
                <a:latin typeface="Jokerman" pitchFamily="82" charset="0"/>
                <a:ea typeface="+mn-ea"/>
              </a:rPr>
              <a:t>Y</a:t>
            </a:r>
            <a:r>
              <a:rPr kumimoji="0" lang="en-US" altLang="zh-CN" sz="6000" dirty="0">
                <a:solidFill>
                  <a:srgbClr val="7030A0"/>
                </a:solidFill>
                <a:latin typeface="Jokerman" pitchFamily="82" charset="0"/>
                <a:ea typeface="+mn-ea"/>
              </a:rPr>
              <a:t>O</a:t>
            </a:r>
            <a:r>
              <a:rPr kumimoji="0" lang="en-US" altLang="zh-CN" sz="6000" dirty="0">
                <a:solidFill>
                  <a:schemeClr val="accent3">
                    <a:lumMod val="50000"/>
                  </a:schemeClr>
                </a:solidFill>
                <a:latin typeface="Jokerman" pitchFamily="82" charset="0"/>
                <a:ea typeface="+mn-ea"/>
              </a:rPr>
              <a:t>U</a:t>
            </a:r>
            <a:endParaRPr kumimoji="0" lang="zh-CN" altLang="en-US" sz="6000" dirty="0">
              <a:solidFill>
                <a:schemeClr val="accent3">
                  <a:lumMod val="50000"/>
                </a:schemeClr>
              </a:solidFill>
              <a:latin typeface="Jokerman" pitchFamily="82" charset="0"/>
              <a:ea typeface="+mn-ea"/>
            </a:endParaRPr>
          </a:p>
        </p:txBody>
      </p:sp>
      <p:pic>
        <p:nvPicPr>
          <p:cNvPr id="69645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07" y="3914046"/>
            <a:ext cx="255323" cy="43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6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594" y="3853192"/>
            <a:ext cx="22092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945" y="1485956"/>
            <a:ext cx="2170559" cy="68779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1F9A55-F2D0-40B7-B930-45DDFDC07CE7}" type="slidenum">
              <a:rPr lang="zh-TW" altLang="en-US" smtClean="0"/>
              <a:pPr>
                <a:defRPr/>
              </a:pPr>
              <a:t>16</a:t>
            </a:fld>
            <a:endParaRPr lang="en-US" altLang="zh-TW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E361F66-D03C-4AB9-8947-D6E57EC623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4" y="4047243"/>
            <a:ext cx="1695393" cy="169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2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05F1C391-8EBF-427D-A5EC-28627F458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001516"/>
            <a:ext cx="6300016" cy="280831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C39FDEC-243F-4816-B9A4-BC774CB2F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腦筋急轉彎</a:t>
            </a:r>
            <a:r>
              <a:rPr lang="en-US" altLang="zh-TW" dirty="0"/>
              <a:t>!!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EEEC900-FDD8-496B-9F6D-E6FD4C33F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這張用火柴棒擺成的數字</a:t>
            </a:r>
            <a:r>
              <a:rPr lang="en-US" altLang="zh-TW" dirty="0"/>
              <a:t>6008</a:t>
            </a:r>
            <a:r>
              <a:rPr lang="zh-TW" altLang="en-US" dirty="0"/>
              <a:t>，限制只能移動兩根火柴棒能得到的最大數字是多少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6A3F8C6-C75E-495A-B117-7B089A04C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63D77-4C64-40A2-B0C7-201E102C2FB8}" type="slidenum">
              <a:rPr lang="zh-TW" altLang="en-US" smtClean="0"/>
              <a:pPr>
                <a:defRPr/>
              </a:pPr>
              <a:t>2</a:t>
            </a:fld>
            <a:endParaRPr lang="en-US" altLang="zh-TW"/>
          </a:p>
        </p:txBody>
      </p:sp>
      <p:sp>
        <p:nvSpPr>
          <p:cNvPr id="7" name="副標題 3">
            <a:extLst>
              <a:ext uri="{FF2B5EF4-FFF2-40B4-BE49-F238E27FC236}">
                <a16:creationId xmlns:a16="http://schemas.microsoft.com/office/drawing/2014/main" id="{B322FC4A-EA5D-48BE-ADF5-795A095D9765}"/>
              </a:ext>
            </a:extLst>
          </p:cNvPr>
          <p:cNvSpPr txBox="1">
            <a:spLocks/>
          </p:cNvSpPr>
          <p:nvPr/>
        </p:nvSpPr>
        <p:spPr bwMode="auto">
          <a:xfrm>
            <a:off x="-71091" y="5377780"/>
            <a:ext cx="2088232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zh-TW" sz="2000" kern="0" dirty="0">
                <a:solidFill>
                  <a:srgbClr val="0000FF"/>
                </a:solidFill>
              </a:rPr>
              <a:t>Form internet</a:t>
            </a:r>
            <a:endParaRPr lang="zh-TW" altLang="en-US" sz="2000" kern="0" dirty="0">
              <a:solidFill>
                <a:srgbClr val="0000FF"/>
              </a:solidFill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D5EC344F-810E-4A8F-86E5-48A46F3E3868}"/>
              </a:ext>
            </a:extLst>
          </p:cNvPr>
          <p:cNvSpPr/>
          <p:nvPr/>
        </p:nvSpPr>
        <p:spPr bwMode="auto">
          <a:xfrm>
            <a:off x="2359960" y="2184168"/>
            <a:ext cx="2016224" cy="504056"/>
          </a:xfrm>
          <a:prstGeom prst="round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9318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1CC4A64E-E0E1-42C7-BBA7-FE6B8B098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351" y="2713484"/>
            <a:ext cx="5793937" cy="306633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57A4643-237D-4811-AF8C-F9A6E3619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課程彈性教學</a:t>
            </a:r>
            <a:r>
              <a:rPr lang="en-US" altLang="zh-TW" dirty="0"/>
              <a:t>(16+2)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E122307-A239-4558-A255-3B3711E49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4000" b="1" dirty="0">
                <a:solidFill>
                  <a:srgbClr val="0000FF"/>
                </a:solidFill>
              </a:rPr>
              <a:t>知識傳授</a:t>
            </a:r>
            <a:r>
              <a:rPr lang="zh-TW" altLang="en-US" sz="4000" dirty="0"/>
              <a:t>、</a:t>
            </a:r>
            <a:r>
              <a:rPr lang="zh-TW" altLang="en-US" sz="4000" b="1" dirty="0">
                <a:solidFill>
                  <a:srgbClr val="0000FF"/>
                </a:solidFill>
              </a:rPr>
              <a:t>學習引導</a:t>
            </a:r>
            <a:r>
              <a:rPr lang="zh-TW" altLang="en-US" sz="4000" dirty="0"/>
              <a:t>、</a:t>
            </a:r>
            <a:r>
              <a:rPr lang="zh-TW" altLang="en-US" sz="4000" b="1" dirty="0">
                <a:solidFill>
                  <a:srgbClr val="0000FF"/>
                </a:solidFill>
              </a:rPr>
              <a:t>身體力行</a:t>
            </a:r>
            <a:endParaRPr lang="en-US" altLang="zh-TW" sz="4000" b="1" dirty="0">
              <a:solidFill>
                <a:srgbClr val="0000FF"/>
              </a:solidFill>
            </a:endParaRPr>
          </a:p>
          <a:p>
            <a:r>
              <a:rPr lang="zh-TW" altLang="en-US" sz="4000" dirty="0"/>
              <a:t>如何協助</a:t>
            </a:r>
            <a:r>
              <a:rPr lang="zh-TW" altLang="en-US" sz="4000" b="1" dirty="0">
                <a:solidFill>
                  <a:srgbClr val="006600"/>
                </a:solidFill>
              </a:rPr>
              <a:t>學生</a:t>
            </a:r>
            <a:r>
              <a:rPr lang="zh-TW" altLang="en-US" sz="4000" b="1" dirty="0">
                <a:solidFill>
                  <a:srgbClr val="0000FF"/>
                </a:solidFill>
              </a:rPr>
              <a:t>自主學習</a:t>
            </a:r>
            <a:endParaRPr lang="en-US" altLang="zh-TW" sz="4000" b="1" dirty="0">
              <a:solidFill>
                <a:srgbClr val="0000FF"/>
              </a:solidFill>
            </a:endParaRPr>
          </a:p>
          <a:p>
            <a:endParaRPr lang="zh-TW" altLang="en-US" sz="4000" b="1" dirty="0">
              <a:solidFill>
                <a:srgbClr val="0000FF"/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3A2173F-17AC-4FAE-8027-F454FD974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63D77-4C64-40A2-B0C7-201E102C2FB8}" type="slidenum">
              <a:rPr lang="zh-TW" altLang="en-US" smtClean="0"/>
              <a:pPr>
                <a:defRPr/>
              </a:pPr>
              <a:t>3</a:t>
            </a:fld>
            <a:endParaRPr lang="en-US" altLang="zh-TW"/>
          </a:p>
        </p:txBody>
      </p:sp>
      <p:sp>
        <p:nvSpPr>
          <p:cNvPr id="6" name="副標題 3">
            <a:extLst>
              <a:ext uri="{FF2B5EF4-FFF2-40B4-BE49-F238E27FC236}">
                <a16:creationId xmlns:a16="http://schemas.microsoft.com/office/drawing/2014/main" id="{0EEB5C96-5A41-4ABA-BB88-D204DCDF1E4E}"/>
              </a:ext>
            </a:extLst>
          </p:cNvPr>
          <p:cNvSpPr txBox="1">
            <a:spLocks/>
          </p:cNvSpPr>
          <p:nvPr/>
        </p:nvSpPr>
        <p:spPr bwMode="auto">
          <a:xfrm>
            <a:off x="-71091" y="5377780"/>
            <a:ext cx="2088232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zh-TW" sz="2000" kern="0" dirty="0">
                <a:solidFill>
                  <a:srgbClr val="0000FF"/>
                </a:solidFill>
              </a:rPr>
              <a:t>Form internet</a:t>
            </a:r>
            <a:endParaRPr lang="zh-TW" altLang="en-US" sz="2000" kern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41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E9C5F6-5D1B-46B9-9E0A-C962FAFA6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AI</a:t>
            </a:r>
            <a:r>
              <a:rPr lang="zh-TW" altLang="en-US" dirty="0"/>
              <a:t>協助製作線上教學影音</a:t>
            </a:r>
            <a:r>
              <a:rPr lang="en-US" altLang="zh-TW" dirty="0"/>
              <a:t>-1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741EAF-E47B-4FFA-AD30-30390F3DC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投影片</a:t>
            </a:r>
            <a:r>
              <a:rPr lang="en-US" altLang="zh-TW" dirty="0"/>
              <a:t>+</a:t>
            </a:r>
            <a:r>
              <a:rPr lang="zh-TW" altLang="en-US" dirty="0"/>
              <a:t>說明文字</a:t>
            </a:r>
            <a:endParaRPr lang="en-US" altLang="zh-TW" dirty="0"/>
          </a:p>
          <a:p>
            <a:pPr lvl="1"/>
            <a:r>
              <a:rPr lang="en-US" altLang="zh-TW" dirty="0"/>
              <a:t>PPT</a:t>
            </a:r>
            <a:r>
              <a:rPr lang="zh-TW" altLang="en-US" dirty="0"/>
              <a:t>檔備忘稿處</a:t>
            </a:r>
            <a:r>
              <a:rPr lang="en-US" altLang="zh-TW" dirty="0"/>
              <a:t>+</a:t>
            </a:r>
            <a:r>
              <a:rPr lang="zh-TW" altLang="en-US" dirty="0"/>
              <a:t>說明文字</a:t>
            </a:r>
            <a:endParaRPr lang="en-US" altLang="zh-TW" dirty="0"/>
          </a:p>
          <a:p>
            <a:pPr lvl="1"/>
            <a:r>
              <a:rPr lang="zh-TW" altLang="en-US" dirty="0"/>
              <a:t>提供學生</a:t>
            </a:r>
            <a:r>
              <a:rPr lang="en-US" altLang="zh-TW" dirty="0"/>
              <a:t>self-study</a:t>
            </a:r>
            <a:r>
              <a:rPr lang="zh-TW" altLang="en-US" dirty="0"/>
              <a:t>學習素材</a:t>
            </a:r>
            <a:endParaRPr lang="en-US" altLang="zh-TW" dirty="0"/>
          </a:p>
          <a:p>
            <a:r>
              <a:rPr lang="zh-TW" altLang="en-US" dirty="0"/>
              <a:t>現有投影片</a:t>
            </a:r>
            <a:r>
              <a:rPr lang="en-US" altLang="zh-TW" dirty="0"/>
              <a:t>+Claude.ai</a:t>
            </a:r>
          </a:p>
          <a:p>
            <a:pPr lvl="1"/>
            <a:r>
              <a:rPr lang="en-US" altLang="zh-TW" dirty="0"/>
              <a:t>https://claude.ai/</a:t>
            </a:r>
          </a:p>
          <a:p>
            <a:pPr lvl="1"/>
            <a:r>
              <a:rPr lang="zh-TW" altLang="en-US" dirty="0"/>
              <a:t>自動產出要講解之文字內容</a:t>
            </a:r>
            <a:endParaRPr lang="en-US" altLang="zh-TW" dirty="0"/>
          </a:p>
          <a:p>
            <a:pPr marL="457200" lvl="1" indent="0">
              <a:buNone/>
            </a:pPr>
            <a:endParaRPr lang="en-US" altLang="zh-TW" dirty="0"/>
          </a:p>
          <a:p>
            <a:pPr lvl="1"/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44D04B6-2271-4471-9C55-6573EAB36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63D77-4C64-40A2-B0C7-201E102C2FB8}" type="slidenum">
              <a:rPr lang="zh-TW" altLang="en-US" smtClean="0"/>
              <a:pPr>
                <a:defRPr/>
              </a:pPr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898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FC7644-F85A-44EE-BC3B-7EB2419CF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操作示意影片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BE9F3BD-613F-450F-B37F-1985FB34E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63D77-4C64-40A2-B0C7-201E102C2FB8}" type="slidenum">
              <a:rPr lang="zh-TW" altLang="en-US" smtClean="0"/>
              <a:pPr>
                <a:defRPr/>
              </a:pPr>
              <a:t>5</a:t>
            </a:fld>
            <a:endParaRPr lang="en-US" altLang="zh-TW"/>
          </a:p>
        </p:txBody>
      </p:sp>
      <p:pic>
        <p:nvPicPr>
          <p:cNvPr id="5" name="01_speedup">
            <a:hlinkClick r:id="" action="ppaction://media"/>
            <a:extLst>
              <a:ext uri="{FF2B5EF4-FFF2-40B4-BE49-F238E27FC236}">
                <a16:creationId xmlns:a16="http://schemas.microsoft.com/office/drawing/2014/main" id="{B60BE809-07C8-4F9C-AAF8-2C32A20E0B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1100340"/>
            <a:ext cx="8244408" cy="463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9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443077D-1CE6-4E60-86F9-CAF070BEA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956" y="1417340"/>
            <a:ext cx="5112568" cy="227899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C61CADA-D339-462E-99EC-BB52C9855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505572"/>
            <a:ext cx="5184576" cy="231109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E611E50-9096-44A3-9F3D-85E636B7A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基本參考解答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080B942-113A-42F9-BD02-A23E5F4F1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63D77-4C64-40A2-B0C7-201E102C2FB8}" type="slidenum">
              <a:rPr lang="zh-TW" altLang="en-US" smtClean="0"/>
              <a:pPr>
                <a:defRPr/>
              </a:pPr>
              <a:t>6</a:t>
            </a:fld>
            <a:endParaRPr lang="en-US" altLang="zh-TW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892609A0-8C4B-4B6F-AD09-667CC53BBC96}"/>
              </a:ext>
            </a:extLst>
          </p:cNvPr>
          <p:cNvSpPr/>
          <p:nvPr/>
        </p:nvSpPr>
        <p:spPr bwMode="auto">
          <a:xfrm>
            <a:off x="2277792" y="2556836"/>
            <a:ext cx="288032" cy="1020744"/>
          </a:xfrm>
          <a:prstGeom prst="round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B7AEC673-183E-4DE9-84F6-F899463E5257}"/>
              </a:ext>
            </a:extLst>
          </p:cNvPr>
          <p:cNvSpPr/>
          <p:nvPr/>
        </p:nvSpPr>
        <p:spPr bwMode="auto">
          <a:xfrm>
            <a:off x="3645944" y="2534633"/>
            <a:ext cx="288032" cy="1020744"/>
          </a:xfrm>
          <a:prstGeom prst="round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D9DFB8B3-BC39-403C-B343-00A379A7A141}"/>
              </a:ext>
            </a:extLst>
          </p:cNvPr>
          <p:cNvSpPr/>
          <p:nvPr/>
        </p:nvSpPr>
        <p:spPr bwMode="auto">
          <a:xfrm rot="18715361">
            <a:off x="2617052" y="2143162"/>
            <a:ext cx="567993" cy="372672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AC97B191-3CA0-46A4-BEB3-936BE92A0E51}"/>
              </a:ext>
            </a:extLst>
          </p:cNvPr>
          <p:cNvSpPr/>
          <p:nvPr/>
        </p:nvSpPr>
        <p:spPr bwMode="auto">
          <a:xfrm rot="18715361">
            <a:off x="3957636" y="2783341"/>
            <a:ext cx="567993" cy="372672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3" name="副標題 3">
            <a:extLst>
              <a:ext uri="{FF2B5EF4-FFF2-40B4-BE49-F238E27FC236}">
                <a16:creationId xmlns:a16="http://schemas.microsoft.com/office/drawing/2014/main" id="{609B123B-3C1E-4525-85FD-19E2C8CBA7D6}"/>
              </a:ext>
            </a:extLst>
          </p:cNvPr>
          <p:cNvSpPr txBox="1">
            <a:spLocks/>
          </p:cNvSpPr>
          <p:nvPr/>
        </p:nvSpPr>
        <p:spPr bwMode="auto">
          <a:xfrm>
            <a:off x="-71091" y="5377780"/>
            <a:ext cx="2088232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zh-TW" sz="2000" kern="0" dirty="0">
                <a:solidFill>
                  <a:srgbClr val="0000FF"/>
                </a:solidFill>
              </a:rPr>
              <a:t>Form internet</a:t>
            </a:r>
            <a:endParaRPr lang="zh-TW" altLang="en-US" sz="2000" kern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32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E9C5F6-5D1B-46B9-9E0A-C962FAFA6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AI</a:t>
            </a:r>
            <a:r>
              <a:rPr lang="zh-TW" altLang="en-US" dirty="0"/>
              <a:t>協助製作線上教學影音</a:t>
            </a:r>
            <a:r>
              <a:rPr lang="en-US" altLang="zh-TW" dirty="0"/>
              <a:t>-2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741EAF-E47B-4FFA-AD30-30390F3DC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現有投影片</a:t>
            </a:r>
            <a:r>
              <a:rPr lang="en-US" altLang="zh-TW" dirty="0"/>
              <a:t>+</a:t>
            </a:r>
            <a:r>
              <a:rPr lang="zh-TW" altLang="en-US" dirty="0"/>
              <a:t>講師語音</a:t>
            </a:r>
            <a:endParaRPr lang="en-US" altLang="zh-TW" dirty="0"/>
          </a:p>
          <a:p>
            <a:pPr lvl="1"/>
            <a:r>
              <a:rPr lang="en-US" altLang="zh-TW" dirty="0"/>
              <a:t>PPT</a:t>
            </a:r>
            <a:r>
              <a:rPr lang="zh-TW" altLang="en-US" dirty="0"/>
              <a:t>檔備忘稿文字</a:t>
            </a:r>
            <a:r>
              <a:rPr lang="en-US" altLang="zh-TW" dirty="0"/>
              <a:t>+ Vidnoz.ai</a:t>
            </a:r>
          </a:p>
          <a:p>
            <a:pPr lvl="1"/>
            <a:r>
              <a:rPr lang="en-US" altLang="zh-TW" dirty="0"/>
              <a:t>https://tw.vidnoz.com/</a:t>
            </a:r>
          </a:p>
          <a:p>
            <a:pPr lvl="1"/>
            <a:r>
              <a:rPr lang="zh-TW" altLang="en-US" dirty="0"/>
              <a:t>轉出說明</a:t>
            </a:r>
            <a:r>
              <a:rPr lang="en-US" altLang="zh-TW" dirty="0"/>
              <a:t>mp3</a:t>
            </a:r>
            <a:r>
              <a:rPr lang="zh-TW" altLang="en-US" dirty="0"/>
              <a:t>聲音檔</a:t>
            </a:r>
            <a:endParaRPr lang="en-US" altLang="zh-TW" dirty="0"/>
          </a:p>
          <a:p>
            <a:pPr lvl="1"/>
            <a:r>
              <a:rPr lang="zh-TW" altLang="en-US" dirty="0"/>
              <a:t>在</a:t>
            </a:r>
            <a:r>
              <a:rPr lang="en-US" altLang="zh-TW" dirty="0"/>
              <a:t>PPT</a:t>
            </a:r>
            <a:r>
              <a:rPr lang="zh-TW" altLang="en-US" dirty="0"/>
              <a:t>中加上聲音檔</a:t>
            </a:r>
            <a:endParaRPr lang="en-US" altLang="zh-TW" dirty="0"/>
          </a:p>
          <a:p>
            <a:pPr lvl="1"/>
            <a:r>
              <a:rPr lang="zh-TW" altLang="en-US" dirty="0"/>
              <a:t>另存</a:t>
            </a:r>
            <a:r>
              <a:rPr lang="en-US" altLang="zh-TW" b="1" dirty="0">
                <a:solidFill>
                  <a:srgbClr val="006600"/>
                </a:solidFill>
              </a:rPr>
              <a:t>*.</a:t>
            </a:r>
            <a:r>
              <a:rPr lang="en-US" altLang="zh-TW" b="1" dirty="0" err="1">
                <a:solidFill>
                  <a:srgbClr val="006600"/>
                </a:solidFill>
              </a:rPr>
              <a:t>ppsx</a:t>
            </a:r>
            <a:r>
              <a:rPr lang="zh-TW" altLang="en-US" b="1" dirty="0">
                <a:solidFill>
                  <a:srgbClr val="006600"/>
                </a:solidFill>
              </a:rPr>
              <a:t>自動撥放檔</a:t>
            </a:r>
            <a:endParaRPr lang="en-US" altLang="zh-TW" b="1" dirty="0">
              <a:solidFill>
                <a:srgbClr val="006600"/>
              </a:solidFill>
            </a:endParaRPr>
          </a:p>
          <a:p>
            <a:pPr lvl="1"/>
            <a:r>
              <a:rPr lang="zh-TW" altLang="en-US" dirty="0"/>
              <a:t>匯出</a:t>
            </a:r>
            <a:r>
              <a:rPr lang="zh-TW" altLang="en-US" b="1" dirty="0">
                <a:solidFill>
                  <a:srgbClr val="0000FF"/>
                </a:solidFill>
              </a:rPr>
              <a:t>影片檔</a:t>
            </a:r>
            <a:endParaRPr lang="en-US" altLang="zh-TW" b="1" dirty="0">
              <a:solidFill>
                <a:srgbClr val="0000FF"/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44D04B6-2271-4471-9C55-6573EAB36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63D77-4C64-40A2-B0C7-201E102C2FB8}" type="slidenum">
              <a:rPr lang="zh-TW" altLang="en-US" smtClean="0"/>
              <a:pPr>
                <a:defRPr/>
              </a:pPr>
              <a:t>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067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FC7644-F85A-44EE-BC3B-7EB2419CF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完成示意影片</a:t>
            </a:r>
            <a:r>
              <a:rPr lang="en-US" altLang="zh-TW" dirty="0"/>
              <a:t>-1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BE9F3BD-613F-450F-B37F-1985FB34E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63D77-4C64-40A2-B0C7-201E102C2FB8}" type="slidenum">
              <a:rPr lang="zh-TW" altLang="en-US" smtClean="0"/>
              <a:pPr>
                <a:defRPr/>
              </a:pPr>
              <a:t>8</a:t>
            </a:fld>
            <a:endParaRPr lang="en-US" altLang="zh-TW"/>
          </a:p>
        </p:txBody>
      </p:sp>
      <p:pic>
        <p:nvPicPr>
          <p:cNvPr id="3" name="MOOCs_ori">
            <a:hlinkClick r:id="" action="ppaction://media"/>
            <a:extLst>
              <a:ext uri="{FF2B5EF4-FFF2-40B4-BE49-F238E27FC236}">
                <a16:creationId xmlns:a16="http://schemas.microsoft.com/office/drawing/2014/main" id="{6EAC0D90-4A20-414D-BEF9-35D47B40F5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1102304"/>
            <a:ext cx="7380312" cy="461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4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E9C5F6-5D1B-46B9-9E0A-C962FAFA6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AI</a:t>
            </a:r>
            <a:r>
              <a:rPr lang="zh-TW" altLang="en-US" dirty="0"/>
              <a:t>協助製作線上教學影音</a:t>
            </a:r>
            <a:r>
              <a:rPr lang="en-US" altLang="zh-TW" dirty="0"/>
              <a:t>-3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741EAF-E47B-4FFA-AD30-30390F3DC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04764"/>
            <a:ext cx="7772400" cy="3429000"/>
          </a:xfrm>
        </p:spPr>
        <p:txBody>
          <a:bodyPr/>
          <a:lstStyle/>
          <a:p>
            <a:r>
              <a:rPr lang="zh-TW" altLang="en-US" dirty="0"/>
              <a:t>現有投影片</a:t>
            </a:r>
            <a:r>
              <a:rPr lang="en-US" altLang="zh-TW" dirty="0"/>
              <a:t>+</a:t>
            </a:r>
            <a:r>
              <a:rPr lang="zh-TW" altLang="en-US" dirty="0"/>
              <a:t>講師語音</a:t>
            </a:r>
            <a:r>
              <a:rPr lang="en-US" altLang="zh-TW" dirty="0"/>
              <a:t>+</a:t>
            </a:r>
            <a:r>
              <a:rPr lang="zh-TW" altLang="en-US" dirty="0"/>
              <a:t>中文字幕</a:t>
            </a:r>
            <a:endParaRPr lang="en-US" altLang="zh-TW" dirty="0"/>
          </a:p>
          <a:p>
            <a:pPr lvl="1"/>
            <a:r>
              <a:rPr lang="zh-TW" altLang="en-US" dirty="0"/>
              <a:t>內容為</a:t>
            </a:r>
            <a:r>
              <a:rPr lang="en-US" altLang="zh-TW" dirty="0"/>
              <a:t>PPT</a:t>
            </a:r>
            <a:r>
              <a:rPr lang="zh-TW" altLang="en-US" dirty="0"/>
              <a:t>和解說聲音之</a:t>
            </a:r>
            <a:r>
              <a:rPr lang="zh-TW" altLang="en-US" b="1" dirty="0">
                <a:solidFill>
                  <a:srgbClr val="0000FF"/>
                </a:solidFill>
              </a:rPr>
              <a:t>影片檔</a:t>
            </a:r>
            <a:r>
              <a:rPr lang="en-US" altLang="zh-TW" dirty="0"/>
              <a:t>+</a:t>
            </a:r>
            <a:r>
              <a:rPr lang="en-US" altLang="zh-TW" dirty="0" err="1"/>
              <a:t>Flexclip</a:t>
            </a:r>
            <a:endParaRPr lang="en-US" altLang="zh-TW" dirty="0"/>
          </a:p>
          <a:p>
            <a:pPr lvl="1"/>
            <a:r>
              <a:rPr lang="en-US" altLang="zh-TW" dirty="0"/>
              <a:t>https://www.flexclip.com/</a:t>
            </a:r>
          </a:p>
          <a:p>
            <a:pPr lvl="1"/>
            <a:r>
              <a:rPr lang="zh-TW" altLang="en-US" dirty="0"/>
              <a:t>手動微調中文字幕內容</a:t>
            </a:r>
            <a:endParaRPr lang="en-US" altLang="zh-TW" dirty="0"/>
          </a:p>
          <a:p>
            <a:pPr lvl="1"/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44D04B6-2271-4471-9C55-6573EAB36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63D77-4C64-40A2-B0C7-201E102C2FB8}" type="slidenum">
              <a:rPr lang="zh-TW" altLang="en-US" smtClean="0"/>
              <a:pPr>
                <a:defRPr/>
              </a:pPr>
              <a:t>9</a:t>
            </a:fld>
            <a:endParaRPr lang="en-US" altLang="zh-TW"/>
          </a:p>
        </p:txBody>
      </p:sp>
      <p:sp>
        <p:nvSpPr>
          <p:cNvPr id="7" name="副標題 3">
            <a:extLst>
              <a:ext uri="{FF2B5EF4-FFF2-40B4-BE49-F238E27FC236}">
                <a16:creationId xmlns:a16="http://schemas.microsoft.com/office/drawing/2014/main" id="{F6134907-EA28-4DB2-AC24-D7AD5CD37C1D}"/>
              </a:ext>
            </a:extLst>
          </p:cNvPr>
          <p:cNvSpPr txBox="1">
            <a:spLocks/>
          </p:cNvSpPr>
          <p:nvPr/>
        </p:nvSpPr>
        <p:spPr bwMode="auto">
          <a:xfrm>
            <a:off x="-71091" y="5377780"/>
            <a:ext cx="2088232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zh-TW" sz="2000" kern="0" dirty="0">
                <a:solidFill>
                  <a:srgbClr val="0000FF"/>
                </a:solidFill>
              </a:rPr>
              <a:t>Form internet</a:t>
            </a:r>
            <a:endParaRPr lang="zh-TW" altLang="en-US" sz="2000" kern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41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Arial Narrow"/>
        <a:ea typeface="新細明體"/>
        <a:cs typeface=""/>
      </a:majorFont>
      <a:minorFont>
        <a:latin typeface="Arial Narrow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zh-TW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zh-TW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Designs\Cactus.pot</Template>
  <TotalTime>1972</TotalTime>
  <Words>295</Words>
  <Application>Microsoft Office PowerPoint</Application>
  <PresentationFormat>如螢幕大小 (16:10)</PresentationFormat>
  <Paragraphs>68</Paragraphs>
  <Slides>16</Slides>
  <Notes>1</Notes>
  <HiddenSlides>0</HiddenSlides>
  <MMClips>5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2" baseType="lpstr">
      <vt:lpstr>微軟正黑體</vt:lpstr>
      <vt:lpstr>Arial</vt:lpstr>
      <vt:lpstr>Arial Narrow</vt:lpstr>
      <vt:lpstr>Jokerman</vt:lpstr>
      <vt:lpstr>Times New Roman</vt:lpstr>
      <vt:lpstr>Cactus</vt:lpstr>
      <vt:lpstr>教務現況與發展</vt:lpstr>
      <vt:lpstr>腦筋急轉彎!!</vt:lpstr>
      <vt:lpstr>課程彈性教學(16+2)</vt:lpstr>
      <vt:lpstr>AI協助製作線上教學影音-1</vt:lpstr>
      <vt:lpstr>操作示意影片</vt:lpstr>
      <vt:lpstr>基本參考解答</vt:lpstr>
      <vt:lpstr>AI協助製作線上教學影音-2</vt:lpstr>
      <vt:lpstr>完成示意影片-1</vt:lpstr>
      <vt:lpstr>AI協助製作線上教學影音-3</vt:lpstr>
      <vt:lpstr>完成示意影片-2</vt:lpstr>
      <vt:lpstr>AI工具</vt:lpstr>
      <vt:lpstr>新時代教師與AI工具</vt:lpstr>
      <vt:lpstr>進階參考解答</vt:lpstr>
      <vt:lpstr>結語</vt:lpstr>
      <vt:lpstr>放鬆心情跟學生面對未來</vt:lpstr>
      <vt:lpstr>PowerPoint 簡報</vt:lpstr>
    </vt:vector>
  </TitlesOfParts>
  <Company>IASTED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教務現況與發展</dc:title>
  <dc:creator>admin</dc:creator>
  <cp:lastModifiedBy>admin</cp:lastModifiedBy>
  <cp:revision>222</cp:revision>
  <dcterms:created xsi:type="dcterms:W3CDTF">2001-12-11T23:34:17Z</dcterms:created>
  <dcterms:modified xsi:type="dcterms:W3CDTF">2024-09-03T07:46:41Z</dcterms:modified>
</cp:coreProperties>
</file>