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微軟正黑體" panose="020B0604030504040204" pitchFamily="34" charset="-120"/>
      <p:regular r:id="rId15"/>
      <p:bold r:id="rId1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5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38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7010"/>
            <a:ext cx="7088267" cy="885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50"/>
              </a:lnSpc>
              <a:buNone/>
            </a:pPr>
            <a:r>
              <a:rPr lang="en-US" sz="55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學術聲譽的數位護盾</a:t>
            </a:r>
            <a:endParaRPr lang="en-US" sz="5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108246"/>
            <a:ext cx="7556421" cy="2445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9600"/>
              </a:lnSpc>
              <a:buNone/>
            </a:pPr>
            <a:r>
              <a:rPr lang="en-US" sz="77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AI </a:t>
            </a:r>
            <a:r>
              <a:rPr lang="en-US" sz="77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時代資安</a:t>
            </a:r>
            <a:endParaRPr lang="en-US" sz="7700" dirty="0">
              <a:solidFill>
                <a:srgbClr val="403CC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anrope" pitchFamily="34" charset="-120"/>
            </a:endParaRPr>
          </a:p>
          <a:p>
            <a:pPr marL="0" indent="0" algn="ctr">
              <a:lnSpc>
                <a:spcPts val="9600"/>
              </a:lnSpc>
              <a:buNone/>
            </a:pPr>
            <a:r>
              <a:rPr lang="en-US" sz="77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與防詐實務</a:t>
            </a:r>
            <a:endParaRPr lang="en-US" sz="7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979081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550"/>
              </a:lnSpc>
              <a:buNone/>
            </a:pPr>
            <a:r>
              <a:rPr lang="en-US" sz="24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守護學術價值的最後一哩路</a:t>
            </a:r>
            <a:endParaRPr lang="en-US" sz="2400" b="1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85111"/>
            <a:ext cx="997506" cy="397193"/>
          </a:xfrm>
          <a:prstGeom prst="roundRect">
            <a:avLst>
              <a:gd name="adj" fmla="val 6853"/>
            </a:avLst>
          </a:prstGeom>
          <a:solidFill>
            <a:srgbClr val="D7D6F5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953095"/>
            <a:ext cx="725329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核心概念</a:t>
            </a:r>
            <a:endParaRPr 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1354812"/>
            <a:ext cx="90716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駭客眼中「</a:t>
            </a:r>
            <a:r>
              <a:rPr lang="en-US" sz="445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您</a:t>
            </a:r>
            <a:r>
              <a:rPr lang="en-US" sz="44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」是高價值的「入口」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83" y="2305931"/>
            <a:ext cx="7499605" cy="52061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38943" y="2526744"/>
            <a:ext cx="428846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教授 = 高權限跳板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638943" y="3133487"/>
            <a:ext cx="4205168" cy="979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資安不只是技術問題</a:t>
            </a:r>
            <a:r>
              <a:rPr lang="zh-TW" alt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而是「學術誠信」與「研究資產」的保衛戰。您的數位身份一旦被盜，影響遍及整個學術圈</a:t>
            </a: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638943" y="4317325"/>
            <a:ext cx="4205168" cy="1315998"/>
          </a:xfrm>
          <a:prstGeom prst="roundRect">
            <a:avLst>
              <a:gd name="adj" fmla="val 2585"/>
            </a:avLst>
          </a:prstGeom>
          <a:solidFill>
            <a:srgbClr val="EAE8F3"/>
          </a:solidFill>
          <a:ln/>
        </p:spPr>
      </p:sp>
      <p:sp>
        <p:nvSpPr>
          <p:cNvPr id="9" name="Text 6"/>
          <p:cNvSpPr/>
          <p:nvPr/>
        </p:nvSpPr>
        <p:spPr>
          <a:xfrm>
            <a:off x="9865757" y="45441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社會信任</a:t>
            </a:r>
            <a:endParaRPr lang="en-US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65757" y="5079921"/>
            <a:ext cx="3751540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您的數位身份影響整個學術圈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38943" y="5814774"/>
            <a:ext cx="4205168" cy="1315998"/>
          </a:xfrm>
          <a:prstGeom prst="roundRect">
            <a:avLst>
              <a:gd name="adj" fmla="val 2585"/>
            </a:avLst>
          </a:prstGeom>
          <a:solidFill>
            <a:srgbClr val="EAE8F3"/>
          </a:solidFill>
          <a:ln/>
        </p:spPr>
      </p:sp>
      <p:sp>
        <p:nvSpPr>
          <p:cNvPr id="12" name="Text 9"/>
          <p:cNvSpPr/>
          <p:nvPr/>
        </p:nvSpPr>
        <p:spPr>
          <a:xfrm>
            <a:off x="9865757" y="6041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權限劫持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65757" y="6577370"/>
            <a:ext cx="3751540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駭客利用您的身份入侵</a:t>
            </a:r>
            <a:r>
              <a:rPr lang="zh-TW" alt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相關</a:t>
            </a: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系統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BEBDC1E-DE22-44C8-B593-09EDF72399AE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zh-TW" altLang="en-US" sz="2000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5A462A2-0B44-4680-AC0C-715C5571D457}"/>
              </a:ext>
            </a:extLst>
          </p:cNvPr>
          <p:cNvSpPr/>
          <p:nvPr/>
        </p:nvSpPr>
        <p:spPr>
          <a:xfrm>
            <a:off x="9594590" y="2305931"/>
            <a:ext cx="4288465" cy="1897474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7843"/>
            <a:ext cx="8505587" cy="885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50"/>
              </a:lnSpc>
              <a:buNone/>
            </a:pPr>
            <a:r>
              <a:rPr lang="en-US" sz="55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他們想要的是您的</a:t>
            </a:r>
            <a:r>
              <a:rPr lang="en-US" sz="555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心血結晶</a:t>
            </a:r>
            <a:endParaRPr lang="en-US" sz="5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28" y="2290763"/>
            <a:ext cx="2156222" cy="21562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801314"/>
            <a:ext cx="2994898" cy="44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未發表數據</a:t>
            </a:r>
            <a:endParaRPr lang="en-US" sz="2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414367"/>
            <a:ext cx="299489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珍貴的研究成果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56" y="2290763"/>
            <a:ext cx="2156341" cy="215634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43018" y="4801433"/>
            <a:ext cx="2995017" cy="44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專利草稿</a:t>
            </a:r>
            <a:endParaRPr lang="en-US" sz="2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43018" y="5414486"/>
            <a:ext cx="299501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創新技術的藍圖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703" y="2290763"/>
            <a:ext cx="2156222" cy="215622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2365" y="4801314"/>
            <a:ext cx="2994898" cy="44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產學商業機密</a:t>
            </a:r>
            <a:endParaRPr lang="en-US" sz="2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92365" y="5414367"/>
            <a:ext cx="299489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合作夥伴的敏感資訊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0931" y="2290763"/>
            <a:ext cx="2156341" cy="215634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41593" y="4801433"/>
            <a:ext cx="2995017" cy="443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受試者隱私</a:t>
            </a:r>
            <a:endParaRPr lang="en-US" sz="2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41593" y="5414486"/>
            <a:ext cx="299501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研究參與者的個資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793790" y="6186964"/>
            <a:ext cx="13042821" cy="1204674"/>
          </a:xfrm>
          <a:prstGeom prst="roundRect">
            <a:avLst>
              <a:gd name="adj" fmla="val 3530"/>
            </a:avLst>
          </a:prstGeom>
          <a:solidFill>
            <a:srgbClr val="C3C2F0"/>
          </a:solidFill>
          <a:ln/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278" y="6628448"/>
            <a:ext cx="354330" cy="28348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715095" y="6541294"/>
            <a:ext cx="118380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警示:</a:t>
            </a:r>
            <a:r>
              <a:rPr 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從「</a:t>
            </a:r>
            <a:r>
              <a:rPr lang="en-US" sz="2600" b="1" dirty="0">
                <a:solidFill>
                  <a:srgbClr val="9955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系統被駭</a:t>
            </a:r>
            <a:r>
              <a:rPr 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」演變為「</a:t>
            </a:r>
            <a:r>
              <a:rPr lang="en-US" sz="2600" b="1" dirty="0">
                <a:solidFill>
                  <a:srgbClr val="F44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資料被餵</a:t>
            </a:r>
            <a:r>
              <a:rPr lang="en-US" sz="2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」— 您的研究數據可能成為 AI 訓練素材</a:t>
            </a:r>
            <a:endParaRPr 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455D46B-06F0-4234-AAAC-253A1C05BCA6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21055"/>
            <a:ext cx="1523048" cy="512802"/>
          </a:xfrm>
          <a:prstGeom prst="roundRect">
            <a:avLst>
              <a:gd name="adj" fmla="val 6303"/>
            </a:avLst>
          </a:prstGeom>
          <a:noFill/>
          <a:ln w="7620">
            <a:solidFill>
              <a:srgbClr val="403CCF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978" y="969764"/>
            <a:ext cx="215384" cy="2153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85994" y="909399"/>
            <a:ext cx="861655" cy="336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威脅識別</a:t>
            </a:r>
            <a:endParaRPr lang="en-US" sz="1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436132"/>
            <a:ext cx="10772775" cy="841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600"/>
              </a:lnSpc>
              <a:buNone/>
            </a:pPr>
            <a:r>
              <a:rPr lang="en-US" sz="53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學術型釣魚：識破「精準打擊」陷阱</a:t>
            </a:r>
            <a:endParaRPr lang="en-US" sz="5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2661642"/>
            <a:ext cx="13042821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駭客利用您的</a:t>
            </a:r>
            <a:r>
              <a:rPr lang="en-US" sz="2100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專業術語</a:t>
            </a:r>
            <a:r>
              <a:rPr lang="en-US" sz="21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與</a:t>
            </a:r>
            <a:r>
              <a:rPr lang="en-US" sz="2100" b="1" u="sng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行政流程</a:t>
            </a:r>
            <a:r>
              <a:rPr lang="en-US" sz="21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降低警覺。他們深知學術界的運作模式，精心設計看似合理的詐騙情境。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06" y="3657243"/>
            <a:ext cx="7835265" cy="346352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9512379" y="3369469"/>
            <a:ext cx="4525685" cy="4039076"/>
          </a:xfrm>
          <a:prstGeom prst="roundRect">
            <a:avLst>
              <a:gd name="adj" fmla="val 1000"/>
            </a:avLst>
          </a:prstGeom>
          <a:solidFill>
            <a:srgbClr val="403CCF"/>
          </a:solidFill>
          <a:ln/>
        </p:spPr>
      </p:sp>
      <p:sp>
        <p:nvSpPr>
          <p:cNvPr id="9" name="Text 5"/>
          <p:cNvSpPr/>
          <p:nvPr/>
        </p:nvSpPr>
        <p:spPr>
          <a:xfrm>
            <a:off x="9781699" y="3907274"/>
            <a:ext cx="3987046" cy="50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辨識關鍵</a:t>
            </a:r>
            <a:endParaRPr lang="en-US" sz="3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781699" y="4668083"/>
            <a:ext cx="3987046" cy="2100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300"/>
              </a:lnSpc>
              <a:buSzPct val="100000"/>
              <a:buChar char="•"/>
            </a:pPr>
            <a:r>
              <a:rPr lang="en-US" sz="2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檢查網域名稱的細微差異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ts val="3300"/>
              </a:lnSpc>
              <a:buSzPct val="100000"/>
              <a:buChar char="•"/>
            </a:pPr>
            <a:r>
              <a:rPr lang="en-US" sz="2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注意多餘的連字號或字母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ts val="3300"/>
              </a:lnSpc>
              <a:buSzPct val="100000"/>
              <a:buChar char="•"/>
            </a:pPr>
            <a:r>
              <a:rPr lang="en-US" sz="2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確認 HTTPS 安全連線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lnSpc>
                <a:spcPts val="3300"/>
              </a:lnSpc>
              <a:buSzPct val="100000"/>
              <a:buChar char="•"/>
            </a:pPr>
            <a:r>
              <a:rPr lang="en-US" sz="21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警惕「緊急」、「補件」等催促字眼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08F9FC-090D-4D06-9C84-F5BA5D9E80A5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5468"/>
            <a:ext cx="76170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AI </a:t>
            </a: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威脅</a:t>
            </a:r>
            <a:r>
              <a:rPr lang="zh-TW" alt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（</a:t>
            </a: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I</a:t>
            </a:r>
            <a:r>
              <a:rPr lang="zh-TW" alt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）：</a:t>
            </a: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Deepfake 聲譽勒索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33951" y="2070497"/>
            <a:ext cx="589573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數位時代，眼見不一定為憑。</a:t>
            </a:r>
            <a:endParaRPr lang="en-US" sz="3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33951" y="2818924"/>
            <a:ext cx="6992183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33951" y="3326963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AI 語音複製的威脅</a:t>
            </a:r>
            <a:endParaRPr lang="en-US" sz="3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90" y="2070497"/>
            <a:ext cx="30480" cy="1823442"/>
          </a:xfrm>
          <a:prstGeom prst="rect">
            <a:avLst/>
          </a:prstGeom>
          <a:solidFill>
            <a:srgbClr val="403CCF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57" y="2070497"/>
            <a:ext cx="3315176" cy="3315176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793790" y="5793819"/>
            <a:ext cx="13042821" cy="1550194"/>
          </a:xfrm>
          <a:prstGeom prst="roundRect">
            <a:avLst>
              <a:gd name="adj" fmla="val 2195"/>
            </a:avLst>
          </a:prstGeom>
          <a:solidFill>
            <a:srgbClr val="EAE8F3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0" y="5793819"/>
            <a:ext cx="4347567" cy="1550194"/>
          </a:xfrm>
          <a:prstGeom prst="roundRect">
            <a:avLst>
              <a:gd name="adj" fmla="val 2195"/>
            </a:avLst>
          </a:prstGeom>
          <a:solidFill>
            <a:srgbClr val="EAE8F3"/>
          </a:solidFill>
          <a:ln/>
        </p:spPr>
      </p:sp>
      <p:sp>
        <p:nvSpPr>
          <p:cNvPr id="10" name="Text 7"/>
          <p:cNvSpPr/>
          <p:nvPr/>
        </p:nvSpPr>
        <p:spPr>
          <a:xfrm>
            <a:off x="975241" y="5975271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30秒錄音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75241" y="6509385"/>
            <a:ext cx="3712488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僅需 30 秒即可模擬您的聲音向下屬要求轉帳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141357" y="5793819"/>
            <a:ext cx="4347567" cy="1550194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3" name="Shape 10"/>
          <p:cNvSpPr/>
          <p:nvPr/>
        </p:nvSpPr>
        <p:spPr>
          <a:xfrm>
            <a:off x="5141357" y="5793819"/>
            <a:ext cx="30480" cy="1550194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4" name="Text 11"/>
          <p:cNvSpPr/>
          <p:nvPr/>
        </p:nvSpPr>
        <p:spPr>
          <a:xfrm>
            <a:off x="5594985" y="5975271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素材來源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594985" y="6509385"/>
            <a:ext cx="3440311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您的公開演講影片是 AI 訓練的最佳素材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857869" y="6285428"/>
            <a:ext cx="566976" cy="566976"/>
          </a:xfrm>
          <a:prstGeom prst="roundRect">
            <a:avLst>
              <a:gd name="adj" fmla="val 6001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9553" y="6427113"/>
            <a:ext cx="283488" cy="283488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9488924" y="5793819"/>
            <a:ext cx="4347567" cy="1550194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9" name="Shape 15"/>
          <p:cNvSpPr/>
          <p:nvPr/>
        </p:nvSpPr>
        <p:spPr>
          <a:xfrm>
            <a:off x="9488924" y="5793819"/>
            <a:ext cx="30480" cy="1550194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20" name="Text 16"/>
          <p:cNvSpPr/>
          <p:nvPr/>
        </p:nvSpPr>
        <p:spPr>
          <a:xfrm>
            <a:off x="9942552" y="5975271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F4444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真實案例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9942552" y="6509385"/>
            <a:ext cx="3712488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2024 年美國馬里蘭州校長遭 AI 語音陷害案</a:t>
            </a:r>
            <a:endParaRPr lang="en-US" sz="175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Shape 18"/>
          <p:cNvSpPr/>
          <p:nvPr/>
        </p:nvSpPr>
        <p:spPr>
          <a:xfrm>
            <a:off x="9205436" y="6285428"/>
            <a:ext cx="566976" cy="566976"/>
          </a:xfrm>
          <a:prstGeom prst="roundRect">
            <a:avLst>
              <a:gd name="adj" fmla="val 6001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7121" y="6427113"/>
            <a:ext cx="283488" cy="283488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D39DA542-F367-437B-BC13-7A8E7A4D576D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1908"/>
            <a:ext cx="7486174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AI </a:t>
            </a: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威脅</a:t>
            </a:r>
            <a:r>
              <a:rPr lang="zh-TW" alt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（</a:t>
            </a: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II</a:t>
            </a:r>
            <a:r>
              <a:rPr lang="zh-TW" alt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）：</a:t>
            </a: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研究數據的隱形黑洞</a:t>
            </a:r>
            <a:endParaRPr 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710095"/>
            <a:ext cx="3617476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ChatGPT 的資料只進不出</a:t>
            </a:r>
            <a:endParaRPr 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3" y="2968347"/>
            <a:ext cx="8767712" cy="32614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16321" y="2271576"/>
            <a:ext cx="422779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勿將未去識別化的機密數據餵給</a:t>
            </a:r>
            <a:br>
              <a:rPr lang="en-US" sz="2400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</a:br>
            <a:r>
              <a:rPr lang="en-US"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公開版</a:t>
            </a:r>
            <a:r>
              <a:rPr 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AI</a:t>
            </a:r>
            <a:r>
              <a:rPr lang="en-US" sz="2400" b="1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9616321" y="2968347"/>
            <a:ext cx="4227790" cy="1260396"/>
          </a:xfrm>
          <a:prstGeom prst="roundRect">
            <a:avLst>
              <a:gd name="adj" fmla="val 8706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461" y="2968347"/>
            <a:ext cx="91440" cy="126039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20407" y="320385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論文草稿</a:t>
            </a:r>
            <a:endParaRPr lang="en-US" sz="2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5"/>
          <p:cNvSpPr/>
          <p:nvPr/>
        </p:nvSpPr>
        <p:spPr>
          <a:xfrm>
            <a:off x="9920407" y="3695581"/>
            <a:ext cx="368819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未發表的研究內容</a:t>
            </a:r>
            <a:endParaRPr lang="en-US" sz="1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616321" y="4388168"/>
            <a:ext cx="4227790" cy="1260396"/>
          </a:xfrm>
          <a:prstGeom prst="roundRect">
            <a:avLst>
              <a:gd name="adj" fmla="val 8706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461" y="4388168"/>
            <a:ext cx="91440" cy="126039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20407" y="462367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實驗數據</a:t>
            </a:r>
            <a:endParaRPr lang="en-US" sz="2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920407" y="5115401"/>
            <a:ext cx="368819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原始研究資料</a:t>
            </a:r>
            <a:endParaRPr lang="en-US" sz="1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9616321" y="5807988"/>
            <a:ext cx="4227790" cy="1260396"/>
          </a:xfrm>
          <a:prstGeom prst="roundRect">
            <a:avLst>
              <a:gd name="adj" fmla="val 8706"/>
            </a:avLst>
          </a:prstGeom>
          <a:solidFill>
            <a:srgbClr val="FBFAFF"/>
          </a:solidFill>
          <a:ln w="22860">
            <a:solidFill>
              <a:srgbClr val="D0CED9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461" y="5807988"/>
            <a:ext cx="91440" cy="1260396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920407" y="6043493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機密資訊</a:t>
            </a:r>
            <a:endParaRPr lang="en-US" sz="2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9920407" y="6535222"/>
            <a:ext cx="368819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產學合作敏感內容</a:t>
            </a:r>
            <a:endParaRPr lang="en-US" sz="1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1C7C61-F20B-4F67-B848-2B54F5FF3FA9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942618"/>
            <a:ext cx="1269683" cy="397193"/>
          </a:xfrm>
          <a:prstGeom prst="roundRect">
            <a:avLst>
              <a:gd name="adj" fmla="val 6853"/>
            </a:avLst>
          </a:prstGeom>
          <a:solidFill>
            <a:srgbClr val="D7D6F5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78" y="1050488"/>
            <a:ext cx="181451" cy="1814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02055" y="1010603"/>
            <a:ext cx="725329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防護實務</a:t>
            </a:r>
            <a:endParaRPr 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412319"/>
            <a:ext cx="75513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多</a:t>
            </a:r>
            <a:r>
              <a:rPr lang="en-US" sz="445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一道鎖</a:t>
            </a:r>
            <a:r>
              <a:rPr lang="zh-TW" altLang="en-US" sz="44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：</a:t>
            </a:r>
            <a:r>
              <a:rPr lang="en-US" sz="445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啟動雙重驗證</a:t>
            </a:r>
            <a:r>
              <a:rPr lang="en-US" sz="445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 (MFA)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318" y="2597348"/>
            <a:ext cx="3364111" cy="44854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559981" y="2975015"/>
            <a:ext cx="3835598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800" b="1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最強習慣:密碼 + 手機驗證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559981" y="3581757"/>
            <a:ext cx="8284131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雙重驗證 (MFA) 能阻擋 90% </a:t>
            </a: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的自動攻擊</a:t>
            </a:r>
            <a:r>
              <a:rPr lang="zh-TW" alt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是最有效的防護措施</a:t>
            </a: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559981" y="41124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0" name="Text 6"/>
          <p:cNvSpPr/>
          <p:nvPr/>
        </p:nvSpPr>
        <p:spPr>
          <a:xfrm>
            <a:off x="6251734" y="4190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必備清單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251734" y="4726067"/>
            <a:ext cx="3336846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學校信箱、LINE、雲端硬碟都要開啟 MFA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815393" y="41124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3" name="Text 9"/>
          <p:cNvSpPr/>
          <p:nvPr/>
        </p:nvSpPr>
        <p:spPr>
          <a:xfrm>
            <a:off x="10507147" y="4190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零信任原則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507147" y="4726067"/>
            <a:ext cx="3336965" cy="653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涉及敏感操作</a:t>
            </a:r>
            <a:r>
              <a:rPr lang="zh-TW" alt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175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需透過第二管道</a:t>
            </a: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   (電話)確認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5559981" y="574214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6" name="Text 12"/>
          <p:cNvSpPr/>
          <p:nvPr/>
        </p:nvSpPr>
        <p:spPr>
          <a:xfrm>
            <a:off x="6251734" y="58200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驗證方式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251734" y="6355794"/>
            <a:ext cx="7592378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使用 OTP 簡訊或驗證 App (如 Google Authenticator)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F5A5BEF-4861-4BE5-B6E3-2DD0C72FAF44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0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1504"/>
            <a:ext cx="1097999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結語</a:t>
            </a:r>
            <a:r>
              <a:rPr lang="zh-TW" alt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：「用心」</a:t>
            </a:r>
            <a:r>
              <a:rPr lang="en-US" sz="4800" dirty="0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把 AI </a:t>
            </a: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變成</a:t>
            </a:r>
            <a:r>
              <a:rPr lang="en-US" sz="4800" b="1" dirty="0" err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助力</a:t>
            </a:r>
            <a:r>
              <a:rPr lang="en-US" sz="4800" dirty="0" err="1">
                <a:solidFill>
                  <a:srgbClr val="403CC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而不是</a:t>
            </a:r>
            <a:r>
              <a:rPr lang="en-US" sz="48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風險</a:t>
            </a:r>
            <a:endParaRPr 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148019"/>
            <a:ext cx="12925013" cy="429221"/>
          </a:xfrm>
          <a:prstGeom prst="rect">
            <a:avLst/>
          </a:prstGeom>
          <a:solidFill>
            <a:srgbClr val="FFFFCC"/>
          </a:solidFill>
          <a:ln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懂得安全使用 AI </a:t>
            </a:r>
            <a:r>
              <a:rPr lang="en-US" sz="2400" b="1" dirty="0" err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的教授</a:t>
            </a:r>
            <a:r>
              <a:rPr lang="zh-TW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2400" b="1" dirty="0" err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才是真的專業</a:t>
            </a:r>
            <a:r>
              <a:rPr 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!!  </a:t>
            </a:r>
            <a:r>
              <a:rPr lang="en-US" sz="240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資安防護不是一次性的任務</a:t>
            </a:r>
            <a:r>
              <a:rPr lang="zh-TW" altLang="en-US" sz="24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240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而是持續的習慣養成</a:t>
            </a:r>
            <a:r>
              <a:rPr lang="en-US" sz="24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4716066"/>
            <a:ext cx="3156585" cy="1794272"/>
          </a:xfrm>
          <a:prstGeom prst="roundRect">
            <a:avLst>
              <a:gd name="adj" fmla="val 1659"/>
            </a:avLst>
          </a:prstGeom>
          <a:solidFill>
            <a:srgbClr val="EAE8F3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4914424"/>
            <a:ext cx="595313" cy="595313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5859" y="5078016"/>
            <a:ext cx="267891" cy="26789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92148" y="56485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開啟 MFA</a:t>
            </a:r>
            <a:endParaRPr lang="en-US"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4"/>
          <p:cNvSpPr/>
          <p:nvPr/>
        </p:nvSpPr>
        <p:spPr>
          <a:xfrm>
            <a:off x="992148" y="6042065"/>
            <a:ext cx="275986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雙重驗證保護所有帳號</a:t>
            </a:r>
            <a:endParaRPr lang="en-US" sz="1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4089202" y="4716066"/>
            <a:ext cx="3156585" cy="1794272"/>
          </a:xfrm>
          <a:prstGeom prst="roundRect">
            <a:avLst>
              <a:gd name="adj" fmla="val 1659"/>
            </a:avLst>
          </a:prstGeom>
          <a:solidFill>
            <a:srgbClr val="EAE8F3"/>
          </a:solidFill>
          <a:ln/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560" y="4914424"/>
            <a:ext cx="595313" cy="595313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1271" y="5078016"/>
            <a:ext cx="267891" cy="26789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287560" y="56485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更新舊密碼</a:t>
            </a:r>
            <a:endParaRPr lang="en-US"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4287560" y="6042065"/>
            <a:ext cx="275986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定期更換強度足夠的密碼</a:t>
            </a:r>
            <a:endParaRPr lang="en-US" sz="1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8"/>
          <p:cNvSpPr/>
          <p:nvPr/>
        </p:nvSpPr>
        <p:spPr>
          <a:xfrm>
            <a:off x="7384613" y="4716066"/>
            <a:ext cx="3156585" cy="1794272"/>
          </a:xfrm>
          <a:prstGeom prst="roundRect">
            <a:avLst>
              <a:gd name="adj" fmla="val 1659"/>
            </a:avLst>
          </a:prstGeom>
          <a:solidFill>
            <a:srgbClr val="EAE8F3"/>
          </a:solidFill>
          <a:ln/>
        </p:spPr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2972" y="4914424"/>
            <a:ext cx="595313" cy="595313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6683" y="5078016"/>
            <a:ext cx="267891" cy="267891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7582972" y="56485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建立查證機制</a:t>
            </a:r>
            <a:endParaRPr lang="en-US"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10"/>
          <p:cNvSpPr/>
          <p:nvPr/>
        </p:nvSpPr>
        <p:spPr>
          <a:xfrm>
            <a:off x="7582972" y="6042065"/>
            <a:ext cx="275986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停、看、聽的三秒原則</a:t>
            </a:r>
            <a:endParaRPr lang="en-US" sz="1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Shape 11"/>
          <p:cNvSpPr/>
          <p:nvPr/>
        </p:nvSpPr>
        <p:spPr>
          <a:xfrm>
            <a:off x="10680025" y="4716066"/>
            <a:ext cx="3156585" cy="1794272"/>
          </a:xfrm>
          <a:prstGeom prst="roundRect">
            <a:avLst>
              <a:gd name="adj" fmla="val 1659"/>
            </a:avLst>
          </a:prstGeom>
          <a:solidFill>
            <a:srgbClr val="FFFFCC"/>
          </a:solidFill>
          <a:ln/>
        </p:spPr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8383" y="4914424"/>
            <a:ext cx="595313" cy="595313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42094" y="5078016"/>
            <a:ext cx="267891" cy="267891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10878383" y="564856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 err="1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定期參加資安</a:t>
            </a:r>
            <a:r>
              <a:rPr lang="zh-TW" altLang="en-US" sz="195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個資</a:t>
            </a:r>
            <a:r>
              <a:rPr lang="en-US" sz="1950" b="1" dirty="0" err="1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rope" pitchFamily="34" charset="-120"/>
              </a:rPr>
              <a:t>研習</a:t>
            </a:r>
            <a:endParaRPr lang="en-US" sz="1950" b="1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13"/>
          <p:cNvSpPr/>
          <p:nvPr/>
        </p:nvSpPr>
        <p:spPr>
          <a:xfrm>
            <a:off x="10878383" y="6042065"/>
            <a:ext cx="275986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5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持續更新防護知識</a:t>
            </a:r>
            <a:endParaRPr lang="en-US" sz="1550" b="1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14"/>
          <p:cNvSpPr/>
          <p:nvPr/>
        </p:nvSpPr>
        <p:spPr>
          <a:xfrm>
            <a:off x="1091446" y="6822758"/>
            <a:ext cx="12745164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00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凡涉及</a:t>
            </a:r>
            <a:r>
              <a:rPr lang="en-US" sz="20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金錢、密碼、重要檔案</a:t>
            </a:r>
            <a:r>
              <a:rPr lang="zh-TW" altLang="en-US" sz="20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  <a:r>
              <a:rPr lang="en-US" sz="2000" dirty="0" err="1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絕對不要線上直接回覆</a:t>
            </a:r>
            <a:r>
              <a:rPr lang="en-US" sz="2000" dirty="0">
                <a:solidFill>
                  <a:srgbClr val="4949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Shape 15"/>
          <p:cNvSpPr/>
          <p:nvPr/>
        </p:nvSpPr>
        <p:spPr>
          <a:xfrm>
            <a:off x="793790" y="6666548"/>
            <a:ext cx="22860" cy="582335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8570B78-B76B-43E6-909D-36155C97DC35}"/>
              </a:ext>
            </a:extLst>
          </p:cNvPr>
          <p:cNvSpPr txBox="1"/>
          <p:nvPr/>
        </p:nvSpPr>
        <p:spPr>
          <a:xfrm>
            <a:off x="14165699" y="7860268"/>
            <a:ext cx="464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4D83D89-A588-4F0A-AEBC-176FB8C5899C}" type="slidenum">
              <a:rPr lang="en-US" altLang="zh-TW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240</Words>
  <Application>Microsoft Office PowerPoint</Application>
  <PresentationFormat>自訂</PresentationFormat>
  <Paragraphs>84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Calibri</vt:lpstr>
      <vt:lpstr>微軟正黑體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subject/>
  <dc:creator>admin</dc:creator>
  <cp:lastModifiedBy>麥 小</cp:lastModifiedBy>
  <cp:revision>15</cp:revision>
  <dcterms:created xsi:type="dcterms:W3CDTF">2026-02-01T03:12:46Z</dcterms:created>
  <dcterms:modified xsi:type="dcterms:W3CDTF">2026-02-10T00:10:08Z</dcterms:modified>
</cp:coreProperties>
</file>