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99" r:id="rId4"/>
    <p:sldMasterId id="2147483711" r:id="rId5"/>
  </p:sldMasterIdLst>
  <p:notesMasterIdLst>
    <p:notesMasterId r:id="rId36"/>
  </p:notesMasterIdLst>
  <p:handoutMasterIdLst>
    <p:handoutMasterId r:id="rId37"/>
  </p:handoutMasterIdLst>
  <p:sldIdLst>
    <p:sldId id="256" r:id="rId6"/>
    <p:sldId id="262" r:id="rId7"/>
    <p:sldId id="258" r:id="rId8"/>
    <p:sldId id="259" r:id="rId9"/>
    <p:sldId id="297" r:id="rId10"/>
    <p:sldId id="263" r:id="rId11"/>
    <p:sldId id="261" r:id="rId12"/>
    <p:sldId id="264" r:id="rId13"/>
    <p:sldId id="285" r:id="rId14"/>
    <p:sldId id="286" r:id="rId15"/>
    <p:sldId id="287" r:id="rId16"/>
    <p:sldId id="288" r:id="rId17"/>
    <p:sldId id="289" r:id="rId18"/>
    <p:sldId id="268" r:id="rId19"/>
    <p:sldId id="290" r:id="rId20"/>
    <p:sldId id="291" r:id="rId21"/>
    <p:sldId id="292" r:id="rId22"/>
    <p:sldId id="282" r:id="rId23"/>
    <p:sldId id="265" r:id="rId24"/>
    <p:sldId id="266" r:id="rId25"/>
    <p:sldId id="267" r:id="rId26"/>
    <p:sldId id="269" r:id="rId27"/>
    <p:sldId id="270" r:id="rId28"/>
    <p:sldId id="271" r:id="rId29"/>
    <p:sldId id="272" r:id="rId30"/>
    <p:sldId id="283" r:id="rId31"/>
    <p:sldId id="293" r:id="rId32"/>
    <p:sldId id="294" r:id="rId33"/>
    <p:sldId id="295" r:id="rId34"/>
    <p:sldId id="296" r:id="rId35"/>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Twzj7Rtq0fyA3+2hFQlaGpfbr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5F837A-AD80-45FD-AF76-0DBF832CE2ED}">
  <a:tblStyle styleId="{875F837A-AD80-45FD-AF76-0DBF832CE2ED}" styleName="Table_0">
    <a:wholeTbl>
      <a:tcTxStyle b="off" i="off">
        <a:font>
          <a:latin typeface="Arial"/>
          <a:ea typeface="Arial"/>
          <a:cs typeface="Aria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DEEE8"/>
          </a:solidFill>
        </a:fill>
      </a:tcStyle>
    </a:wholeTbl>
    <a:band1H>
      <a:tcTxStyle b="off" i="off"/>
      <a:tcStyle>
        <a:tcBdr/>
        <a:fill>
          <a:solidFill>
            <a:srgbClr val="FCDCCE"/>
          </a:solidFill>
        </a:fill>
      </a:tcStyle>
    </a:band1H>
    <a:band2H>
      <a:tcTxStyle b="off" i="off"/>
      <a:tcStyle>
        <a:tcBdr/>
      </a:tcStyle>
    </a:band2H>
    <a:band1V>
      <a:tcTxStyle b="off" i="off"/>
      <a:tcStyle>
        <a:tcBdr/>
        <a:fill>
          <a:solidFill>
            <a:srgbClr val="FCDCCE"/>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FDEEE8"/>
          </a:solidFill>
        </a:fill>
      </a:tcStyle>
    </a:lastRow>
    <a:seCell>
      <a:tcTxStyle b="off" i="off"/>
      <a:tcStyle>
        <a:tcBdr/>
      </a:tcStyle>
    </a:seCell>
    <a:swCell>
      <a:tcTxStyle b="off" i="off"/>
      <a:tcStyle>
        <a:tcBdr/>
      </a:tcStyle>
    </a:swCell>
    <a:firstRow>
      <a:tcTxStyle b="on" i="off"/>
      <a:tcStyle>
        <a:tcBdr/>
        <a:fill>
          <a:solidFill>
            <a:srgbClr val="FDEEE8"/>
          </a:solidFill>
        </a:fill>
      </a:tcStyle>
    </a:firstRow>
    <a:neCell>
      <a:tcTxStyle b="off" i="off"/>
      <a:tcStyle>
        <a:tcBdr/>
      </a:tcStyle>
    </a:neCell>
    <a:nwCell>
      <a:tcTxStyle b="off" i="off"/>
      <a:tcStyle>
        <a:tcBdr/>
      </a:tcStyle>
    </a:nwCell>
  </a:tblStyle>
  <a:tblStyle styleId="{77EAF8CB-3E3B-42F3-8E38-A8F43521570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24712B-4F92-4A1A-AB6F-D7E9546A4B71}"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305"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E:\&#22294;&#26360;&#39208;\&#22294;&#26360;&#39208;Lib\&#21508;&#38917;&#26371;&#35696;&#36039;&#26009;\&#25945;&#23416;&#30740;&#31350;&#26371;\114-1\114-1&#21508;&#31995;&#25152;&#27969;&#36890;&#37327;&#32113;&#3533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Web20Hot!$C$14</c:f>
              <c:strCache>
                <c:ptCount val="1"/>
                <c:pt idx="0">
                  <c:v>人次</c:v>
                </c:pt>
              </c:strCache>
            </c:strRef>
          </c:tx>
          <c:spPr>
            <a:solidFill>
              <a:srgbClr val="5B9BD5"/>
            </a:solidFill>
            <a:ln w="25400">
              <a:noFill/>
            </a:ln>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Web20Hot!$C$15:$C$56</c:f>
            </c:numRef>
          </c:val>
          <c:extLst>
            <c:ext xmlns:c16="http://schemas.microsoft.com/office/drawing/2014/chart" uri="{C3380CC4-5D6E-409C-BE32-E72D297353CC}">
              <c16:uniqueId val="{00000000-6E19-40FC-BD2C-AC792A4DF5D6}"/>
            </c:ext>
          </c:extLst>
        </c:ser>
        <c:ser>
          <c:idx val="1"/>
          <c:order val="1"/>
          <c:tx>
            <c:strRef>
              <c:f>Web20Hot!$D$14</c:f>
              <c:strCache>
                <c:ptCount val="1"/>
                <c:pt idx="0">
                  <c:v>冊數</c:v>
                </c:pt>
              </c:strCache>
            </c:strRef>
          </c:tx>
          <c:spPr>
            <a:solidFill>
              <a:srgbClr val="ED7D31"/>
            </a:solidFill>
            <a:ln w="25400">
              <a:noFill/>
            </a:ln>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Web20Hot!$D$15:$D$56</c:f>
            </c:numRef>
          </c:val>
          <c:extLst>
            <c:ext xmlns:c16="http://schemas.microsoft.com/office/drawing/2014/chart" uri="{C3380CC4-5D6E-409C-BE32-E72D297353CC}">
              <c16:uniqueId val="{00000001-6E19-40FC-BD2C-AC792A4DF5D6}"/>
            </c:ext>
          </c:extLst>
        </c:ser>
        <c:ser>
          <c:idx val="2"/>
          <c:order val="2"/>
          <c:tx>
            <c:strRef>
              <c:f>Web20Hot!$E$14</c:f>
              <c:strCache>
                <c:ptCount val="1"/>
                <c:pt idx="0">
                  <c:v>人次</c:v>
                </c:pt>
              </c:strCache>
            </c:strRef>
          </c:tx>
          <c:spPr>
            <a:solidFill>
              <a:srgbClr val="A5A5A5"/>
            </a:solidFill>
            <a:ln w="25400">
              <a:noFill/>
            </a:ln>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Web20Hot!$E$15:$E$56</c:f>
            </c:numRef>
          </c:val>
          <c:extLst>
            <c:ext xmlns:c16="http://schemas.microsoft.com/office/drawing/2014/chart" uri="{C3380CC4-5D6E-409C-BE32-E72D297353CC}">
              <c16:uniqueId val="{00000002-6E19-40FC-BD2C-AC792A4DF5D6}"/>
            </c:ext>
          </c:extLst>
        </c:ser>
        <c:ser>
          <c:idx val="3"/>
          <c:order val="3"/>
          <c:tx>
            <c:strRef>
              <c:f>Web20Hot!$F$14</c:f>
              <c:strCache>
                <c:ptCount val="1"/>
                <c:pt idx="0">
                  <c:v>冊數</c:v>
                </c:pt>
              </c:strCache>
            </c:strRef>
          </c:tx>
          <c:spPr>
            <a:solidFill>
              <a:srgbClr val="FFC000"/>
            </a:solidFill>
            <a:ln w="25400">
              <a:noFill/>
            </a:ln>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Web20Hot!$F$15:$F$56</c:f>
            </c:numRef>
          </c:val>
          <c:extLst>
            <c:ext xmlns:c16="http://schemas.microsoft.com/office/drawing/2014/chart" uri="{C3380CC4-5D6E-409C-BE32-E72D297353CC}">
              <c16:uniqueId val="{00000003-6E19-40FC-BD2C-AC792A4DF5D6}"/>
            </c:ext>
          </c:extLst>
        </c:ser>
        <c:ser>
          <c:idx val="4"/>
          <c:order val="4"/>
          <c:tx>
            <c:strRef>
              <c:f>Web20Hot!$G$14</c:f>
              <c:strCache>
                <c:ptCount val="1"/>
                <c:pt idx="0">
                  <c:v>人次</c:v>
                </c:pt>
              </c:strCache>
            </c:strRef>
          </c:tx>
          <c:spPr>
            <a:solidFill>
              <a:srgbClr val="4472C4"/>
            </a:solidFill>
            <a:ln w="25400">
              <a:noFill/>
            </a:ln>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Web20Hot!$G$15:$G$56</c:f>
            </c:numRef>
          </c:val>
          <c:extLst>
            <c:ext xmlns:c16="http://schemas.microsoft.com/office/drawing/2014/chart" uri="{C3380CC4-5D6E-409C-BE32-E72D297353CC}">
              <c16:uniqueId val="{00000004-6E19-40FC-BD2C-AC792A4DF5D6}"/>
            </c:ext>
          </c:extLst>
        </c:ser>
        <c:ser>
          <c:idx val="5"/>
          <c:order val="5"/>
          <c:tx>
            <c:strRef>
              <c:f>Web20Hot!$H$14</c:f>
              <c:strCache>
                <c:ptCount val="1"/>
                <c:pt idx="0">
                  <c:v>冊數</c:v>
                </c:pt>
              </c:strCache>
            </c:strRef>
          </c:tx>
          <c:spPr>
            <a:solidFill>
              <a:srgbClr val="70AD47"/>
            </a:solidFill>
            <a:ln w="25400">
              <a:noFill/>
            </a:ln>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Web20Hot!$H$15:$H$56</c:f>
            </c:numRef>
          </c:val>
          <c:extLst>
            <c:ext xmlns:c16="http://schemas.microsoft.com/office/drawing/2014/chart" uri="{C3380CC4-5D6E-409C-BE32-E72D297353CC}">
              <c16:uniqueId val="{00000005-6E19-40FC-BD2C-AC792A4DF5D6}"/>
            </c:ext>
          </c:extLst>
        </c:ser>
        <c:ser>
          <c:idx val="6"/>
          <c:order val="6"/>
          <c:tx>
            <c:strRef>
              <c:f>Web20Hot!$I$14</c:f>
              <c:strCache>
                <c:ptCount val="1"/>
                <c:pt idx="0">
                  <c:v>人次</c:v>
                </c:pt>
              </c:strCache>
            </c:strRef>
          </c:tx>
          <c:spPr>
            <a:solidFill>
              <a:schemeClr val="accent1">
                <a:lumMod val="60000"/>
              </a:schemeClr>
            </a:solidFill>
            <a:ln>
              <a:noFill/>
            </a:ln>
            <a:effectLst/>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Web20Hot!$I$15:$I$56</c:f>
            </c:numRef>
          </c:val>
          <c:extLst>
            <c:ext xmlns:c16="http://schemas.microsoft.com/office/drawing/2014/chart" uri="{C3380CC4-5D6E-409C-BE32-E72D297353CC}">
              <c16:uniqueId val="{00000006-6E19-40FC-BD2C-AC792A4DF5D6}"/>
            </c:ext>
          </c:extLst>
        </c:ser>
        <c:ser>
          <c:idx val="7"/>
          <c:order val="7"/>
          <c:tx>
            <c:strRef>
              <c:f>Web20Hot!$J$14</c:f>
              <c:strCache>
                <c:ptCount val="1"/>
                <c:pt idx="0">
                  <c:v>冊數</c:v>
                </c:pt>
              </c:strCache>
            </c:strRef>
          </c:tx>
          <c:spPr>
            <a:solidFill>
              <a:schemeClr val="accent2">
                <a:lumMod val="60000"/>
              </a:schemeClr>
            </a:solidFill>
            <a:ln>
              <a:noFill/>
            </a:ln>
            <a:effectLst/>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Web20Hot!$J$15:$J$56</c:f>
            </c:numRef>
          </c:val>
          <c:extLst>
            <c:ext xmlns:c16="http://schemas.microsoft.com/office/drawing/2014/chart" uri="{C3380CC4-5D6E-409C-BE32-E72D297353CC}">
              <c16:uniqueId val="{00000007-6E19-40FC-BD2C-AC792A4DF5D6}"/>
            </c:ext>
          </c:extLst>
        </c:ser>
        <c:ser>
          <c:idx val="8"/>
          <c:order val="8"/>
          <c:tx>
            <c:strRef>
              <c:f>Web20Hot!$K$14</c:f>
              <c:strCache>
                <c:ptCount val="1"/>
                <c:pt idx="0">
                  <c:v>人次</c:v>
                </c:pt>
              </c:strCache>
            </c:strRef>
          </c:tx>
          <c:spPr>
            <a:solidFill>
              <a:schemeClr val="accent3">
                <a:lumMod val="60000"/>
              </a:schemeClr>
            </a:solidFill>
            <a:ln>
              <a:noFill/>
            </a:ln>
            <a:effectLst/>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Web20Hot!$K$15:$K$56</c:f>
            </c:numRef>
          </c:val>
          <c:extLst>
            <c:ext xmlns:c16="http://schemas.microsoft.com/office/drawing/2014/chart" uri="{C3380CC4-5D6E-409C-BE32-E72D297353CC}">
              <c16:uniqueId val="{00000008-6E19-40FC-BD2C-AC792A4DF5D6}"/>
            </c:ext>
          </c:extLst>
        </c:ser>
        <c:ser>
          <c:idx val="9"/>
          <c:order val="9"/>
          <c:tx>
            <c:strRef>
              <c:f>Web20Hot!$L$14</c:f>
              <c:strCache>
                <c:ptCount val="1"/>
                <c:pt idx="0">
                  <c:v>冊數</c:v>
                </c:pt>
              </c:strCache>
            </c:strRef>
          </c:tx>
          <c:spPr>
            <a:solidFill>
              <a:schemeClr val="accent4">
                <a:lumMod val="60000"/>
              </a:schemeClr>
            </a:solidFill>
            <a:ln>
              <a:noFill/>
            </a:ln>
            <a:effectLst/>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Web20Hot!$L$15:$L$56</c:f>
            </c:numRef>
          </c:val>
          <c:extLst>
            <c:ext xmlns:c16="http://schemas.microsoft.com/office/drawing/2014/chart" uri="{C3380CC4-5D6E-409C-BE32-E72D297353CC}">
              <c16:uniqueId val="{00000009-6E19-40FC-BD2C-AC792A4DF5D6}"/>
            </c:ext>
          </c:extLst>
        </c:ser>
        <c:dLbls>
          <c:showLegendKey val="0"/>
          <c:showVal val="0"/>
          <c:showCatName val="0"/>
          <c:showSerName val="0"/>
          <c:showPercent val="0"/>
          <c:showBubbleSize val="0"/>
        </c:dLbls>
        <c:gapWidth val="75"/>
        <c:overlap val="40"/>
        <c:axId val="425343344"/>
        <c:axId val="1"/>
      </c:barChart>
      <c:barChart>
        <c:barDir val="col"/>
        <c:grouping val="stacked"/>
        <c:varyColors val="0"/>
        <c:ser>
          <c:idx val="10"/>
          <c:order val="10"/>
          <c:tx>
            <c:strRef>
              <c:f>Web20Hot!$M$14</c:f>
              <c:strCache>
                <c:ptCount val="1"/>
                <c:pt idx="0">
                  <c:v>人次</c:v>
                </c:pt>
              </c:strCache>
            </c:strRef>
          </c:tx>
          <c:spPr>
            <a:solidFill>
              <a:schemeClr val="accent5">
                <a:lumMod val="60000"/>
              </a:schemeClr>
            </a:solidFill>
            <a:ln>
              <a:noFill/>
            </a:ln>
            <a:effectLst/>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Web20Hot!$M$15:$M$56</c:f>
              <c:numCache>
                <c:formatCode>General</c:formatCode>
                <c:ptCount val="17"/>
                <c:pt idx="0">
                  <c:v>189</c:v>
                </c:pt>
                <c:pt idx="1">
                  <c:v>62</c:v>
                </c:pt>
                <c:pt idx="2">
                  <c:v>26</c:v>
                </c:pt>
                <c:pt idx="3">
                  <c:v>30</c:v>
                </c:pt>
                <c:pt idx="4">
                  <c:v>69</c:v>
                </c:pt>
                <c:pt idx="5">
                  <c:v>27</c:v>
                </c:pt>
                <c:pt idx="6">
                  <c:v>54</c:v>
                </c:pt>
                <c:pt idx="7">
                  <c:v>19</c:v>
                </c:pt>
                <c:pt idx="8">
                  <c:v>70</c:v>
                </c:pt>
                <c:pt idx="9">
                  <c:v>36</c:v>
                </c:pt>
                <c:pt idx="10">
                  <c:v>178</c:v>
                </c:pt>
                <c:pt idx="11">
                  <c:v>25</c:v>
                </c:pt>
                <c:pt idx="12">
                  <c:v>137</c:v>
                </c:pt>
                <c:pt idx="13">
                  <c:v>17</c:v>
                </c:pt>
                <c:pt idx="14">
                  <c:v>71</c:v>
                </c:pt>
                <c:pt idx="15">
                  <c:v>5</c:v>
                </c:pt>
                <c:pt idx="16">
                  <c:v>27</c:v>
                </c:pt>
              </c:numCache>
            </c:numRef>
          </c:val>
          <c:extLst>
            <c:ext xmlns:c16="http://schemas.microsoft.com/office/drawing/2014/chart" uri="{C3380CC4-5D6E-409C-BE32-E72D297353CC}">
              <c16:uniqueId val="{0000000A-6E19-40FC-BD2C-AC792A4DF5D6}"/>
            </c:ext>
          </c:extLst>
        </c:ser>
        <c:ser>
          <c:idx val="11"/>
          <c:order val="11"/>
          <c:tx>
            <c:strRef>
              <c:f>Web20Hot!$N$14</c:f>
              <c:strCache>
                <c:ptCount val="1"/>
                <c:pt idx="0">
                  <c:v>冊數</c:v>
                </c:pt>
              </c:strCache>
            </c:strRef>
          </c:tx>
          <c:spPr>
            <a:solidFill>
              <a:srgbClr val="FFC000"/>
            </a:solidFill>
            <a:ln w="25400">
              <a:noFill/>
            </a:ln>
          </c:spPr>
          <c:invertIfNegative val="0"/>
          <c:cat>
            <c:strRef>
              <c:f>Web20Hot!$B$15:$B$56</c:f>
              <c:strCache>
                <c:ptCount val="17"/>
                <c:pt idx="0">
                  <c:v>體育學系</c:v>
                </c:pt>
                <c:pt idx="1">
                  <c:v>體育學系碩士班</c:v>
                </c:pt>
                <c:pt idx="2">
                  <c:v>舞蹈學系</c:v>
                </c:pt>
                <c:pt idx="3">
                  <c:v>舞蹈學系碩士班</c:v>
                </c:pt>
                <c:pt idx="4">
                  <c:v>競技運動學系</c:v>
                </c:pt>
                <c:pt idx="5">
                  <c:v>競技運動學系碩/博士班</c:v>
                </c:pt>
                <c:pt idx="6">
                  <c:v>球類運動學系</c:v>
                </c:pt>
                <c:pt idx="7">
                  <c:v>技擊運動學系</c:v>
                </c:pt>
                <c:pt idx="8">
                  <c:v>休閒運動學系</c:v>
                </c:pt>
                <c:pt idx="9">
                  <c:v>休閒運動學系碩士班</c:v>
                </c:pt>
                <c:pt idx="10">
                  <c:v>運動健康科學學系</c:v>
                </c:pt>
                <c:pt idx="11">
                  <c:v>運動健康科學學系碩士班</c:v>
                </c:pt>
                <c:pt idx="12">
                  <c:v>運動事業管理學系</c:v>
                </c:pt>
                <c:pt idx="13">
                  <c:v>運動事業管理學系碩/博士班</c:v>
                </c:pt>
                <c:pt idx="14">
                  <c:v>運動資訊與傳播學系</c:v>
                </c:pt>
                <c:pt idx="15">
                  <c:v>運動資訊與傳播學系碩士班</c:v>
                </c:pt>
                <c:pt idx="16">
                  <c:v>進修教育中心</c:v>
                </c:pt>
              </c:strCache>
            </c:strRef>
          </c:cat>
          <c:val>
            <c:numRef>
              <c:f>Web20Hot!$N$15:$N$55</c:f>
              <c:numCache>
                <c:formatCode>General</c:formatCode>
                <c:ptCount val="17"/>
                <c:pt idx="0">
                  <c:v>413</c:v>
                </c:pt>
                <c:pt idx="1">
                  <c:v>117</c:v>
                </c:pt>
                <c:pt idx="2">
                  <c:v>75</c:v>
                </c:pt>
                <c:pt idx="3">
                  <c:v>86</c:v>
                </c:pt>
                <c:pt idx="4">
                  <c:v>242</c:v>
                </c:pt>
                <c:pt idx="5">
                  <c:v>55</c:v>
                </c:pt>
                <c:pt idx="6">
                  <c:v>219</c:v>
                </c:pt>
                <c:pt idx="7">
                  <c:v>41</c:v>
                </c:pt>
                <c:pt idx="8">
                  <c:v>131</c:v>
                </c:pt>
                <c:pt idx="9">
                  <c:v>105</c:v>
                </c:pt>
                <c:pt idx="10">
                  <c:v>548</c:v>
                </c:pt>
                <c:pt idx="11">
                  <c:v>117</c:v>
                </c:pt>
                <c:pt idx="12">
                  <c:v>292</c:v>
                </c:pt>
                <c:pt idx="13">
                  <c:v>20</c:v>
                </c:pt>
                <c:pt idx="14">
                  <c:v>177</c:v>
                </c:pt>
                <c:pt idx="15">
                  <c:v>42</c:v>
                </c:pt>
                <c:pt idx="16">
                  <c:v>63</c:v>
                </c:pt>
              </c:numCache>
            </c:numRef>
          </c:val>
          <c:extLst>
            <c:ext xmlns:c16="http://schemas.microsoft.com/office/drawing/2014/chart" uri="{C3380CC4-5D6E-409C-BE32-E72D297353CC}">
              <c16:uniqueId val="{0000000B-6E19-40FC-BD2C-AC792A4DF5D6}"/>
            </c:ext>
          </c:extLst>
        </c:ser>
        <c:dLbls>
          <c:showLegendKey val="0"/>
          <c:showVal val="0"/>
          <c:showCatName val="0"/>
          <c:showSerName val="0"/>
          <c:showPercent val="0"/>
          <c:showBubbleSize val="0"/>
        </c:dLbls>
        <c:gapWidth val="75"/>
        <c:overlap val="100"/>
        <c:axId val="425343344"/>
        <c:axId val="1"/>
      </c:barChart>
      <c:catAx>
        <c:axId val="42534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微軟正黑體" panose="020B0604030504040204" pitchFamily="34" charset="-120"/>
                <a:cs typeface="+mn-cs"/>
              </a:defRPr>
            </a:pPr>
            <a:endParaRPr lang="zh-TW"/>
          </a:p>
        </c:txPr>
        <c:crossAx val="1"/>
        <c:crosses val="autoZero"/>
        <c:auto val="1"/>
        <c:lblAlgn val="ctr"/>
        <c:lblOffset val="100"/>
        <c:noMultiLvlLbl val="0"/>
      </c:catAx>
      <c:valAx>
        <c:axId val="1"/>
        <c:scaling>
          <c:orientation val="minMax"/>
          <c:max val="600"/>
          <c:min val="0"/>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txPr>
          <a:bodyPr rot="-60000000" vert="horz"/>
          <a:lstStyle/>
          <a:p>
            <a:pPr>
              <a:defRPr/>
            </a:pPr>
            <a:endParaRPr lang="zh-TW"/>
          </a:p>
        </c:txPr>
        <c:crossAx val="425343344"/>
        <c:crosses val="autoZero"/>
        <c:crossBetween val="between"/>
        <c:majorUnit val="100"/>
      </c:valAx>
      <c:dTable>
        <c:showHorzBorder val="1"/>
        <c:showVertBorder val="1"/>
        <c:showOutline val="1"/>
        <c:showKeys val="1"/>
      </c:dTable>
      <c:spPr>
        <a:noFill/>
        <a:ln w="25400">
          <a:noFill/>
        </a:ln>
      </c:spPr>
    </c:plotArea>
    <c:legend>
      <c:legendPos val="r"/>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hyperlink" Target="https://learn.microsoft.com/zh-tw/lifecycl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learn.microsoft.com/zh-tw/lifecycle/"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7D9DA-C606-4FFA-A7CF-AA76BFA78CC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TW" altLang="en-US"/>
        </a:p>
      </dgm:t>
    </dgm:pt>
    <dgm:pt modelId="{284E6008-9F6E-48AE-A50C-F9A04831720E}">
      <dgm:prSet phldrT="[文字]"/>
      <dgm:spPr/>
      <dgm:t>
        <a:bodyPr/>
        <a:lstStyle/>
        <a:p>
          <a:r>
            <a:rPr lang="zh-TW" altLang="en-US" dirty="0">
              <a:latin typeface="微軟正黑體" panose="020B0604030504040204" pitchFamily="34" charset="-120"/>
              <a:ea typeface="微軟正黑體" panose="020B0604030504040204" pitchFamily="34" charset="-120"/>
              <a:cs typeface="Arial" panose="020B0604020202020204" pitchFamily="34" charset="0"/>
            </a:rPr>
            <a:t>「常見」需更新軟體</a:t>
          </a:r>
        </a:p>
      </dgm:t>
    </dgm:pt>
    <dgm:pt modelId="{34D6F793-138E-4A8E-B09A-13847AE589C4}" type="parTrans" cxnId="{95EFBC67-CA71-4583-BDEB-EBF98DFDF782}">
      <dgm:prSet/>
      <dgm:spPr/>
      <dgm:t>
        <a:bodyPr/>
        <a:lstStyle/>
        <a:p>
          <a:endParaRPr lang="zh-TW" altLang="en-US"/>
        </a:p>
      </dgm:t>
    </dgm:pt>
    <dgm:pt modelId="{7C2F5AB3-8EE0-4B5A-B434-A95AC6A1E67E}" type="sibTrans" cxnId="{95EFBC67-CA71-4583-BDEB-EBF98DFDF782}">
      <dgm:prSet/>
      <dgm:spPr/>
      <dgm:t>
        <a:bodyPr/>
        <a:lstStyle/>
        <a:p>
          <a:endParaRPr lang="zh-TW" altLang="en-US"/>
        </a:p>
      </dgm:t>
    </dgm:pt>
    <dgm:pt modelId="{CB6505A6-CA8B-44AF-B661-679706B6BA7B}">
      <dgm:prSet phldrT="[文字]"/>
      <dgm:spPr/>
      <dgm:t>
        <a:bodyPr/>
        <a:lstStyle/>
        <a:p>
          <a:r>
            <a:rPr lang="en-US" altLang="en-US" dirty="0">
              <a:latin typeface="微軟正黑體" panose="020B0604030504040204" pitchFamily="34" charset="-120"/>
              <a:ea typeface="微軟正黑體" panose="020B0604030504040204" pitchFamily="34" charset="-120"/>
              <a:cs typeface="Arial" panose="020B0604020202020204" pitchFamily="34" charset="0"/>
            </a:rPr>
            <a:t>7zip</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A6E14182-8595-46E3-933D-C24C7BC8A85A}" type="parTrans" cxnId="{4A642C29-43E5-4F54-8B2D-565E163F65A9}">
      <dgm:prSet/>
      <dgm:spPr/>
      <dgm:t>
        <a:bodyPr/>
        <a:lstStyle/>
        <a:p>
          <a:endParaRPr lang="zh-TW" altLang="en-US"/>
        </a:p>
      </dgm:t>
    </dgm:pt>
    <dgm:pt modelId="{0E952683-4821-4596-A786-36C6D5CB367E}" type="sibTrans" cxnId="{4A642C29-43E5-4F54-8B2D-565E163F65A9}">
      <dgm:prSet/>
      <dgm:spPr/>
      <dgm:t>
        <a:bodyPr/>
        <a:lstStyle/>
        <a:p>
          <a:endParaRPr lang="zh-TW" altLang="en-US"/>
        </a:p>
      </dgm:t>
    </dgm:pt>
    <dgm:pt modelId="{4D29397A-B25D-471F-AAA7-9580E5CB02E7}">
      <dgm:prSet phldrT="[文字]"/>
      <dgm:spPr/>
      <dgm:t>
        <a:bodyPr/>
        <a:lstStyle/>
        <a:p>
          <a:r>
            <a:rPr lang="zh-TW" altLang="en-US" dirty="0">
              <a:latin typeface="微軟正黑體" panose="020B0604030504040204" pitchFamily="34" charset="-120"/>
              <a:ea typeface="微軟正黑體" panose="020B0604030504040204" pitchFamily="34" charset="-120"/>
              <a:cs typeface="Arial" panose="020B0604020202020204" pitchFamily="34" charset="0"/>
            </a:rPr>
            <a:t>「常見」需汰舊換新軟體</a:t>
          </a:r>
        </a:p>
      </dgm:t>
    </dgm:pt>
    <dgm:pt modelId="{8675C133-B66A-4D87-BBC4-AE6E3757D82A}" type="parTrans" cxnId="{4A1CE111-7EA8-421E-B774-63B39A8958DE}">
      <dgm:prSet/>
      <dgm:spPr/>
      <dgm:t>
        <a:bodyPr/>
        <a:lstStyle/>
        <a:p>
          <a:endParaRPr lang="zh-TW" altLang="en-US"/>
        </a:p>
      </dgm:t>
    </dgm:pt>
    <dgm:pt modelId="{7FB95B8D-A2C0-40A2-AC7B-D0EC72513931}" type="sibTrans" cxnId="{4A1CE111-7EA8-421E-B774-63B39A8958DE}">
      <dgm:prSet/>
      <dgm:spPr/>
      <dgm:t>
        <a:bodyPr/>
        <a:lstStyle/>
        <a:p>
          <a:endParaRPr lang="zh-TW" altLang="en-US"/>
        </a:p>
      </dgm:t>
    </dgm:pt>
    <dgm:pt modelId="{AA234AF2-C7FA-4877-ABE9-FC6E3D7F6A0F}">
      <dgm:prSet phldrT="[文字]"/>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Windows 10</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及</a:t>
          </a:r>
          <a:r>
            <a:rPr lang="en-US" altLang="zh-TW" dirty="0">
              <a:latin typeface="微軟正黑體" panose="020B0604030504040204" pitchFamily="34" charset="-120"/>
              <a:ea typeface="微軟正黑體" panose="020B0604030504040204" pitchFamily="34" charset="-120"/>
              <a:cs typeface="Arial" panose="020B0604020202020204" pitchFamily="34" charset="0"/>
            </a:rPr>
            <a:t>Windows 11 23H2 </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含以前</a:t>
          </a:r>
          <a:br>
            <a:rPr lang="en-US" altLang="zh-TW" dirty="0">
              <a:latin typeface="微軟正黑體" panose="020B0604030504040204" pitchFamily="34" charset="-120"/>
              <a:ea typeface="微軟正黑體" panose="020B0604030504040204" pitchFamily="34" charset="-120"/>
              <a:cs typeface="Arial" panose="020B0604020202020204" pitchFamily="34" charset="0"/>
            </a:rPr>
          </a:br>
          <a:r>
            <a:rPr lang="en-US" altLang="zh-TW"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微軟產品可參考：</a:t>
          </a:r>
          <a:r>
            <a:rPr lang="en-US"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Microsoft </a:t>
          </a:r>
          <a:r>
            <a:rPr lang="zh-TW" altLang="en-US"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週期原則 </a:t>
          </a:r>
          <a:r>
            <a:rPr lang="en-US" altLang="zh-TW"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 </a:t>
          </a:r>
          <a:r>
            <a:rPr lang="en-US"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Microsoft Learn</a:t>
          </a:r>
          <a:r>
            <a:rPr lang="en-US" altLang="zh-TW" dirty="0">
              <a:latin typeface="微軟正黑體" panose="020B0604030504040204" pitchFamily="34" charset="-120"/>
              <a:ea typeface="微軟正黑體" panose="020B0604030504040204" pitchFamily="34" charset="-120"/>
              <a:cs typeface="Arial" panose="020B0604020202020204" pitchFamily="34" charset="0"/>
            </a:rPr>
            <a:t>)</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8B99F930-3C5E-4D2C-812B-E45BC166C122}" type="parTrans" cxnId="{C648E5CD-1406-409C-B99F-BFA6BAEC7989}">
      <dgm:prSet/>
      <dgm:spPr/>
      <dgm:t>
        <a:bodyPr/>
        <a:lstStyle/>
        <a:p>
          <a:endParaRPr lang="zh-TW" altLang="en-US"/>
        </a:p>
      </dgm:t>
    </dgm:pt>
    <dgm:pt modelId="{1AE158CC-2FDB-4198-A98D-C5D3B61D1FC8}" type="sibTrans" cxnId="{C648E5CD-1406-409C-B99F-BFA6BAEC7989}">
      <dgm:prSet/>
      <dgm:spPr/>
      <dgm:t>
        <a:bodyPr/>
        <a:lstStyle/>
        <a:p>
          <a:endParaRPr lang="zh-TW" altLang="en-US"/>
        </a:p>
      </dgm:t>
    </dgm:pt>
    <dgm:pt modelId="{6DAA07A3-6095-4CF8-A343-18E9FD899B4B}">
      <dgm:prSet phldrT="[文字]"/>
      <dgm:spPr/>
      <dgm:t>
        <a:bodyPr/>
        <a:lstStyle/>
        <a:p>
          <a:r>
            <a:rPr lang="zh-TW" altLang="en-US" dirty="0">
              <a:latin typeface="微軟正黑體" panose="020B0604030504040204" pitchFamily="34" charset="-120"/>
              <a:ea typeface="微軟正黑體" panose="020B0604030504040204" pitchFamily="34" charset="-120"/>
              <a:cs typeface="Arial" panose="020B0604020202020204" pitchFamily="34" charset="0"/>
            </a:rPr>
            <a:t>不得安裝軟體</a:t>
          </a:r>
        </a:p>
      </dgm:t>
    </dgm:pt>
    <dgm:pt modelId="{E3671F86-4261-4303-A839-3049276D4541}" type="parTrans" cxnId="{12BEA29A-B8C7-4FF1-A13E-6192AFA3807F}">
      <dgm:prSet/>
      <dgm:spPr/>
      <dgm:t>
        <a:bodyPr/>
        <a:lstStyle/>
        <a:p>
          <a:endParaRPr lang="zh-TW" altLang="en-US"/>
        </a:p>
      </dgm:t>
    </dgm:pt>
    <dgm:pt modelId="{D0DC8DC4-D174-4AF4-A4CB-799EBBB50BB7}" type="sibTrans" cxnId="{12BEA29A-B8C7-4FF1-A13E-6192AFA3807F}">
      <dgm:prSet/>
      <dgm:spPr/>
      <dgm:t>
        <a:bodyPr/>
        <a:lstStyle/>
        <a:p>
          <a:endParaRPr lang="zh-TW" altLang="en-US"/>
        </a:p>
      </dgm:t>
    </dgm:pt>
    <dgm:pt modelId="{87E28198-8C9D-4874-8BA3-C80D5223B705}">
      <dgm:prSet phldrT="[文字]"/>
      <dgm:spPr/>
      <dgm:t>
        <a:bodyPr/>
        <a:lstStyle/>
        <a:p>
          <a:r>
            <a:rPr lang="zh-TW" altLang="en-US" dirty="0">
              <a:latin typeface="微軟正黑體" panose="020B0604030504040204" pitchFamily="34" charset="-120"/>
              <a:ea typeface="微軟正黑體" panose="020B0604030504040204" pitchFamily="34" charset="-120"/>
              <a:cs typeface="Arial" panose="020B0604020202020204" pitchFamily="34" charset="0"/>
            </a:rPr>
            <a:t>遊戲軟體等非公務用軟體</a:t>
          </a:r>
        </a:p>
      </dgm:t>
    </dgm:pt>
    <dgm:pt modelId="{5F3B61C5-7405-4413-BCAF-07DE8C6D3DD7}" type="parTrans" cxnId="{E69F7624-DAE1-40D4-89E1-C30626E9952A}">
      <dgm:prSet/>
      <dgm:spPr/>
      <dgm:t>
        <a:bodyPr/>
        <a:lstStyle/>
        <a:p>
          <a:endParaRPr lang="zh-TW" altLang="en-US"/>
        </a:p>
      </dgm:t>
    </dgm:pt>
    <dgm:pt modelId="{BEAC0C02-F569-4CCA-B681-14A854E77288}" type="sibTrans" cxnId="{E69F7624-DAE1-40D4-89E1-C30626E9952A}">
      <dgm:prSet/>
      <dgm:spPr/>
      <dgm:t>
        <a:bodyPr/>
        <a:lstStyle/>
        <a:p>
          <a:endParaRPr lang="zh-TW" altLang="en-US"/>
        </a:p>
      </dgm:t>
    </dgm:pt>
    <dgm:pt modelId="{C17B825B-6C36-46D4-A366-F59468F540C7}">
      <dgm:prSet/>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Chrome</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7BFF42F7-ACDF-469A-8BBA-A7A87DC63280}" type="parTrans" cxnId="{860270F7-821E-4B6B-8B08-86E67FEE718E}">
      <dgm:prSet/>
      <dgm:spPr/>
      <dgm:t>
        <a:bodyPr/>
        <a:lstStyle/>
        <a:p>
          <a:endParaRPr lang="zh-TW" altLang="en-US"/>
        </a:p>
      </dgm:t>
    </dgm:pt>
    <dgm:pt modelId="{9F8D319E-F008-4E21-A5BB-81A11B15DC98}" type="sibTrans" cxnId="{860270F7-821E-4B6B-8B08-86E67FEE718E}">
      <dgm:prSet/>
      <dgm:spPr/>
      <dgm:t>
        <a:bodyPr/>
        <a:lstStyle/>
        <a:p>
          <a:endParaRPr lang="zh-TW" altLang="en-US"/>
        </a:p>
      </dgm:t>
    </dgm:pt>
    <dgm:pt modelId="{072DE9D6-93A0-428E-9060-C1BFF6359530}">
      <dgm:prSet/>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Edge</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52B4F9DC-9019-4BAD-9AFF-81E80939052E}" type="parTrans" cxnId="{AB69021D-ACB0-489C-9ACD-E1A9C3704176}">
      <dgm:prSet/>
      <dgm:spPr/>
      <dgm:t>
        <a:bodyPr/>
        <a:lstStyle/>
        <a:p>
          <a:endParaRPr lang="zh-TW" altLang="en-US"/>
        </a:p>
      </dgm:t>
    </dgm:pt>
    <dgm:pt modelId="{6E6DFC2C-6142-4A7A-94C0-20A3B1F51C4D}" type="sibTrans" cxnId="{AB69021D-ACB0-489C-9ACD-E1A9C3704176}">
      <dgm:prSet/>
      <dgm:spPr/>
      <dgm:t>
        <a:bodyPr/>
        <a:lstStyle/>
        <a:p>
          <a:endParaRPr lang="zh-TW" altLang="en-US"/>
        </a:p>
      </dgm:t>
    </dgm:pt>
    <dgm:pt modelId="{3FEAA14A-B91C-49C3-A85E-633849F4E62D}">
      <dgm:prSet/>
      <dgm:spPr/>
      <dgm:t>
        <a:bodyPr/>
        <a:lstStyle/>
        <a:p>
          <a:r>
            <a:rPr lang="en-US" altLang="en-US" dirty="0">
              <a:latin typeface="微軟正黑體" panose="020B0604030504040204" pitchFamily="34" charset="-120"/>
              <a:ea typeface="微軟正黑體" panose="020B0604030504040204" pitchFamily="34" charset="-120"/>
              <a:cs typeface="Arial" panose="020B0604020202020204" pitchFamily="34" charset="0"/>
            </a:rPr>
            <a:t>Mozilla Firefox</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E260F175-8CE2-4E50-AC57-9EEE86A70AB5}" type="parTrans" cxnId="{79A7F145-3A89-4036-947D-F3A1EE633B62}">
      <dgm:prSet/>
      <dgm:spPr/>
      <dgm:t>
        <a:bodyPr/>
        <a:lstStyle/>
        <a:p>
          <a:endParaRPr lang="zh-TW" altLang="en-US"/>
        </a:p>
      </dgm:t>
    </dgm:pt>
    <dgm:pt modelId="{D05401EC-B5E0-4A93-AEC6-612B62EE9968}" type="sibTrans" cxnId="{79A7F145-3A89-4036-947D-F3A1EE633B62}">
      <dgm:prSet/>
      <dgm:spPr/>
      <dgm:t>
        <a:bodyPr/>
        <a:lstStyle/>
        <a:p>
          <a:endParaRPr lang="zh-TW" altLang="en-US"/>
        </a:p>
      </dgm:t>
    </dgm:pt>
    <dgm:pt modelId="{4ABE4247-7E50-4305-844E-21E9CB151CFB}">
      <dgm:prSet/>
      <dgm:spPr/>
      <dgm:t>
        <a:bodyPr/>
        <a:lstStyle/>
        <a:p>
          <a:r>
            <a:rPr lang="en-US" altLang="en-US">
              <a:latin typeface="微軟正黑體" panose="020B0604030504040204" pitchFamily="34" charset="-120"/>
              <a:ea typeface="微軟正黑體" panose="020B0604030504040204" pitchFamily="34" charset="-120"/>
              <a:cs typeface="Arial" panose="020B0604020202020204" pitchFamily="34" charset="0"/>
            </a:rPr>
            <a:t>Adobe Acrobat Reader</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A52D6349-A9BC-4FC2-BFD7-6ADEA1AD6995}" type="parTrans" cxnId="{FBCEC204-F0A5-4947-8C39-01B008C21DB4}">
      <dgm:prSet/>
      <dgm:spPr/>
      <dgm:t>
        <a:bodyPr/>
        <a:lstStyle/>
        <a:p>
          <a:endParaRPr lang="zh-TW" altLang="en-US"/>
        </a:p>
      </dgm:t>
    </dgm:pt>
    <dgm:pt modelId="{B481B221-3963-47EC-AEDD-0A58687EB1B5}" type="sibTrans" cxnId="{FBCEC204-F0A5-4947-8C39-01B008C21DB4}">
      <dgm:prSet/>
      <dgm:spPr/>
      <dgm:t>
        <a:bodyPr/>
        <a:lstStyle/>
        <a:p>
          <a:endParaRPr lang="zh-TW" altLang="en-US"/>
        </a:p>
      </dgm:t>
    </dgm:pt>
    <dgm:pt modelId="{D93A3948-CD7D-4688-A30C-9976DC1FA554}">
      <dgm:prSet/>
      <dgm:spPr/>
      <dgm:t>
        <a:bodyPr/>
        <a:lstStyle/>
        <a:p>
          <a:r>
            <a:rPr lang="en-US" altLang="en-US">
              <a:latin typeface="微軟正黑體" panose="020B0604030504040204" pitchFamily="34" charset="-120"/>
              <a:ea typeface="微軟正黑體" panose="020B0604030504040204" pitchFamily="34" charset="-120"/>
              <a:cs typeface="Arial" panose="020B0604020202020204" pitchFamily="34" charset="0"/>
            </a:rPr>
            <a:t>LibreOffice</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53A16BE4-E6E6-406D-84E4-FE0D9D636231}" type="parTrans" cxnId="{A782EA69-A842-4B8C-8DCA-12A9B35BEB61}">
      <dgm:prSet/>
      <dgm:spPr/>
      <dgm:t>
        <a:bodyPr/>
        <a:lstStyle/>
        <a:p>
          <a:endParaRPr lang="zh-TW" altLang="en-US"/>
        </a:p>
      </dgm:t>
    </dgm:pt>
    <dgm:pt modelId="{8B13D0F8-8808-4762-98F6-191E2829E6AE}" type="sibTrans" cxnId="{A782EA69-A842-4B8C-8DCA-12A9B35BEB61}">
      <dgm:prSet/>
      <dgm:spPr/>
      <dgm:t>
        <a:bodyPr/>
        <a:lstStyle/>
        <a:p>
          <a:endParaRPr lang="zh-TW" altLang="en-US"/>
        </a:p>
      </dgm:t>
    </dgm:pt>
    <dgm:pt modelId="{C81A4A07-7F0D-497E-8798-11C21ADA4F2E}">
      <dgm:prSet/>
      <dgm:spPr/>
      <dgm:t>
        <a:bodyPr/>
        <a:lstStyle/>
        <a:p>
          <a:r>
            <a:rPr lang="en-US" altLang="en-US" dirty="0">
              <a:latin typeface="微軟正黑體" panose="020B0604030504040204" pitchFamily="34" charset="-120"/>
              <a:ea typeface="微軟正黑體" panose="020B0604030504040204" pitchFamily="34" charset="-120"/>
              <a:cs typeface="Arial" panose="020B0604020202020204" pitchFamily="34" charset="0"/>
            </a:rPr>
            <a:t>iTunes</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CCB7AE6E-2329-4A11-B870-208FC299547C}" type="parTrans" cxnId="{09DDCB1A-C294-4980-9626-4A4557E2B522}">
      <dgm:prSet/>
      <dgm:spPr/>
      <dgm:t>
        <a:bodyPr/>
        <a:lstStyle/>
        <a:p>
          <a:endParaRPr lang="zh-TW" altLang="en-US"/>
        </a:p>
      </dgm:t>
    </dgm:pt>
    <dgm:pt modelId="{B88CA1CE-610B-4C43-9EF3-F761A0C4A338}" type="sibTrans" cxnId="{09DDCB1A-C294-4980-9626-4A4557E2B522}">
      <dgm:prSet/>
      <dgm:spPr/>
      <dgm:t>
        <a:bodyPr/>
        <a:lstStyle/>
        <a:p>
          <a:endParaRPr lang="zh-TW" altLang="en-US"/>
        </a:p>
      </dgm:t>
    </dgm:pt>
    <dgm:pt modelId="{12A1DE10-C3DE-4FD9-9D18-6266CD27329A}">
      <dgm:prSet/>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MS Office 2019</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含以前</a:t>
          </a:r>
        </a:p>
      </dgm:t>
    </dgm:pt>
    <dgm:pt modelId="{8294E181-0921-4181-93E3-7001E5396FC8}" type="parTrans" cxnId="{94F06419-53B6-4FC4-B268-30525E3FF97C}">
      <dgm:prSet/>
      <dgm:spPr/>
      <dgm:t>
        <a:bodyPr/>
        <a:lstStyle/>
        <a:p>
          <a:endParaRPr lang="zh-TW" altLang="en-US"/>
        </a:p>
      </dgm:t>
    </dgm:pt>
    <dgm:pt modelId="{5E48B8B7-D866-49DB-ADAE-F229CE6D3CFD}" type="sibTrans" cxnId="{94F06419-53B6-4FC4-B268-30525E3FF97C}">
      <dgm:prSet/>
      <dgm:spPr/>
      <dgm:t>
        <a:bodyPr/>
        <a:lstStyle/>
        <a:p>
          <a:endParaRPr lang="zh-TW" altLang="en-US"/>
        </a:p>
      </dgm:t>
    </dgm:pt>
    <dgm:pt modelId="{B02BD7B4-26D2-4EC1-8620-D65183039442}">
      <dgm:prSet/>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Windows Server 2022</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含以前</a:t>
          </a:r>
        </a:p>
      </dgm:t>
    </dgm:pt>
    <dgm:pt modelId="{0B9DD6E3-A4DA-425B-8697-958E2FD9879E}" type="parTrans" cxnId="{E6CC6C6B-1A4A-49E8-AD20-DA53E59DBFC3}">
      <dgm:prSet/>
      <dgm:spPr/>
      <dgm:t>
        <a:bodyPr/>
        <a:lstStyle/>
        <a:p>
          <a:endParaRPr lang="zh-TW" altLang="en-US"/>
        </a:p>
      </dgm:t>
    </dgm:pt>
    <dgm:pt modelId="{CF9727EF-D18D-43CA-940D-BD36634071E8}" type="sibTrans" cxnId="{E6CC6C6B-1A4A-49E8-AD20-DA53E59DBFC3}">
      <dgm:prSet/>
      <dgm:spPr/>
      <dgm:t>
        <a:bodyPr/>
        <a:lstStyle/>
        <a:p>
          <a:endParaRPr lang="zh-TW" altLang="en-US"/>
        </a:p>
      </dgm:t>
    </dgm:pt>
    <dgm:pt modelId="{FFBBB85A-A8CF-4345-BC24-77DA6E8CF9F1}">
      <dgm:prSet/>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SQL Server 2016</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含以前</a:t>
          </a:r>
        </a:p>
      </dgm:t>
    </dgm:pt>
    <dgm:pt modelId="{D8FF3D64-C5E2-4A96-99FE-8C2AEFBD01A8}" type="parTrans" cxnId="{00D6CECD-DABD-401E-B0F0-214E998E1E14}">
      <dgm:prSet/>
      <dgm:spPr/>
      <dgm:t>
        <a:bodyPr/>
        <a:lstStyle/>
        <a:p>
          <a:endParaRPr lang="zh-TW" altLang="en-US"/>
        </a:p>
      </dgm:t>
    </dgm:pt>
    <dgm:pt modelId="{B4A2CD92-1289-4580-8A57-847B6E442813}" type="sibTrans" cxnId="{00D6CECD-DABD-401E-B0F0-214E998E1E14}">
      <dgm:prSet/>
      <dgm:spPr/>
      <dgm:t>
        <a:bodyPr/>
        <a:lstStyle/>
        <a:p>
          <a:endParaRPr lang="zh-TW" altLang="en-US"/>
        </a:p>
      </dgm:t>
    </dgm:pt>
    <dgm:pt modelId="{E6B4D458-A365-49AF-BA4D-9BC7A73AB714}">
      <dgm:prSet/>
      <dgm:spPr/>
      <dgm:t>
        <a:bodyPr/>
        <a:lstStyle/>
        <a:p>
          <a:r>
            <a:rPr lang="en-US" altLang="zh-TW">
              <a:latin typeface="微軟正黑體" panose="020B0604030504040204" pitchFamily="34" charset="-120"/>
              <a:ea typeface="微軟正黑體" panose="020B0604030504040204" pitchFamily="34" charset="-120"/>
              <a:cs typeface="Arial" panose="020B0604020202020204" pitchFamily="34" charset="0"/>
            </a:rPr>
            <a:t>Java 21</a:t>
          </a:r>
          <a:r>
            <a:rPr lang="zh-TW" altLang="en-US">
              <a:latin typeface="微軟正黑體" panose="020B0604030504040204" pitchFamily="34" charset="-120"/>
              <a:ea typeface="微軟正黑體" panose="020B0604030504040204" pitchFamily="34" charset="-120"/>
              <a:cs typeface="Arial" panose="020B0604020202020204" pitchFamily="34" charset="0"/>
            </a:rPr>
            <a:t>含以前</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69589C1F-E2C8-4A77-88D6-D4BA223E304D}" type="parTrans" cxnId="{7B60BEEB-0C77-48B3-AA4D-D6A836839932}">
      <dgm:prSet/>
      <dgm:spPr/>
      <dgm:t>
        <a:bodyPr/>
        <a:lstStyle/>
        <a:p>
          <a:endParaRPr lang="zh-TW" altLang="en-US"/>
        </a:p>
      </dgm:t>
    </dgm:pt>
    <dgm:pt modelId="{21534CE1-7B35-4853-A441-4BCDE3EDF0FF}" type="sibTrans" cxnId="{7B60BEEB-0C77-48B3-AA4D-D6A836839932}">
      <dgm:prSet/>
      <dgm:spPr/>
      <dgm:t>
        <a:bodyPr/>
        <a:lstStyle/>
        <a:p>
          <a:endParaRPr lang="zh-TW" altLang="en-US"/>
        </a:p>
      </dgm:t>
    </dgm:pt>
    <dgm:pt modelId="{117295CB-105D-4C7D-9C07-D3C421EBC14B}">
      <dgm:prSet/>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QuickTime</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dgm:t>
    </dgm:pt>
    <dgm:pt modelId="{01B892AA-3BA1-4E3F-975E-C44647DB585A}" type="parTrans" cxnId="{166D3822-362F-4C89-BC07-B077A3CCDABB}">
      <dgm:prSet/>
      <dgm:spPr/>
      <dgm:t>
        <a:bodyPr/>
        <a:lstStyle/>
        <a:p>
          <a:endParaRPr lang="zh-TW" altLang="en-US"/>
        </a:p>
      </dgm:t>
    </dgm:pt>
    <dgm:pt modelId="{F1F0F46D-00E6-40D5-BB1E-8DA775051713}" type="sibTrans" cxnId="{166D3822-362F-4C89-BC07-B077A3CCDABB}">
      <dgm:prSet/>
      <dgm:spPr/>
      <dgm:t>
        <a:bodyPr/>
        <a:lstStyle/>
        <a:p>
          <a:endParaRPr lang="zh-TW" altLang="en-US"/>
        </a:p>
      </dgm:t>
    </dgm:pt>
    <dgm:pt modelId="{45D69FFA-5A9A-44E7-8456-F2004B12F5F2}">
      <dgm:prSet/>
      <dgm:spPr/>
      <dgm:t>
        <a:bodyPr/>
        <a:lstStyle/>
        <a:p>
          <a:r>
            <a:rPr lang="en-US" altLang="zh-TW" dirty="0">
              <a:latin typeface="微軟正黑體" panose="020B0604030504040204" pitchFamily="34" charset="-120"/>
              <a:ea typeface="微軟正黑體" panose="020B0604030504040204" pitchFamily="34" charset="-120"/>
              <a:cs typeface="Arial" panose="020B0604020202020204" pitchFamily="34" charset="0"/>
            </a:rPr>
            <a:t>Adobe</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各系列不再更新之軟體</a:t>
          </a:r>
        </a:p>
      </dgm:t>
    </dgm:pt>
    <dgm:pt modelId="{5A63D109-82B3-4973-94D6-09E50D06659D}" type="parTrans" cxnId="{AB4CBE7D-356E-4CF4-B321-A599CFD78F2D}">
      <dgm:prSet/>
      <dgm:spPr/>
      <dgm:t>
        <a:bodyPr/>
        <a:lstStyle/>
        <a:p>
          <a:endParaRPr lang="zh-TW" altLang="en-US"/>
        </a:p>
      </dgm:t>
    </dgm:pt>
    <dgm:pt modelId="{773A26C7-54A1-47A9-BFFD-053870543F00}" type="sibTrans" cxnId="{AB4CBE7D-356E-4CF4-B321-A599CFD78F2D}">
      <dgm:prSet/>
      <dgm:spPr/>
      <dgm:t>
        <a:bodyPr/>
        <a:lstStyle/>
        <a:p>
          <a:endParaRPr lang="zh-TW" altLang="en-US"/>
        </a:p>
      </dgm:t>
    </dgm:pt>
    <dgm:pt modelId="{C5C282B3-2D2D-47AB-8ACA-04A3B3C0C513}">
      <dgm:prSet/>
      <dgm:spPr/>
      <dgm:t>
        <a:bodyPr/>
        <a:lstStyle/>
        <a:p>
          <a:r>
            <a:rPr lang="zh-TW" altLang="en-US" dirty="0">
              <a:latin typeface="微軟正黑體" panose="020B0604030504040204" pitchFamily="34" charset="-120"/>
              <a:ea typeface="微軟正黑體" panose="020B0604030504040204" pitchFamily="34" charset="-120"/>
              <a:cs typeface="Arial" panose="020B0604020202020204" pitchFamily="34" charset="0"/>
            </a:rPr>
            <a:t>大陸製軟體（如</a:t>
          </a:r>
          <a:r>
            <a:rPr lang="en-US" altLang="zh-TW" dirty="0">
              <a:latin typeface="微軟正黑體" panose="020B0604030504040204" pitchFamily="34" charset="-120"/>
              <a:ea typeface="微軟正黑體" panose="020B0604030504040204" pitchFamily="34" charset="-120"/>
              <a:cs typeface="Arial" panose="020B0604020202020204" pitchFamily="34" charset="0"/>
            </a:rPr>
            <a:t>Foxit</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a:t>
          </a:r>
          <a:r>
            <a:rPr lang="en-US" altLang="en-US" dirty="0">
              <a:latin typeface="微軟正黑體" panose="020B0604030504040204" pitchFamily="34" charset="-120"/>
              <a:ea typeface="微軟正黑體" panose="020B0604030504040204" pitchFamily="34" charset="-120"/>
              <a:cs typeface="Arial" panose="020B0604020202020204" pitchFamily="34" charset="0"/>
            </a:rPr>
            <a:t>Zoom</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、千千靜聽、愛思助手、水星無線網卡產品、阿里旺旺、剪映、光影魔術手、雷電模擬器、射手影音播放器、小龎等）</a:t>
          </a:r>
        </a:p>
      </dgm:t>
    </dgm:pt>
    <dgm:pt modelId="{C76DD711-C163-48B1-84D1-7AB4F0D2F3A8}" type="parTrans" cxnId="{906848E1-2C3D-44DC-BCA7-BD2BC7DFD752}">
      <dgm:prSet/>
      <dgm:spPr/>
      <dgm:t>
        <a:bodyPr/>
        <a:lstStyle/>
        <a:p>
          <a:endParaRPr lang="zh-TW" altLang="en-US"/>
        </a:p>
      </dgm:t>
    </dgm:pt>
    <dgm:pt modelId="{73C4B254-02DD-4783-AA37-34FF2D398316}" type="sibTrans" cxnId="{906848E1-2C3D-44DC-BCA7-BD2BC7DFD752}">
      <dgm:prSet/>
      <dgm:spPr/>
      <dgm:t>
        <a:bodyPr/>
        <a:lstStyle/>
        <a:p>
          <a:endParaRPr lang="zh-TW" altLang="en-US"/>
        </a:p>
      </dgm:t>
    </dgm:pt>
    <dgm:pt modelId="{BBF38078-3FCB-4401-9A92-62AF84EEF846}" type="pres">
      <dgm:prSet presAssocID="{77C7D9DA-C606-4FFA-A7CF-AA76BFA78CCC}" presName="linear" presStyleCnt="0">
        <dgm:presLayoutVars>
          <dgm:dir/>
          <dgm:animLvl val="lvl"/>
          <dgm:resizeHandles val="exact"/>
        </dgm:presLayoutVars>
      </dgm:prSet>
      <dgm:spPr/>
    </dgm:pt>
    <dgm:pt modelId="{CE41908E-B2EE-43E9-8FB3-D6F06F98ACAD}" type="pres">
      <dgm:prSet presAssocID="{284E6008-9F6E-48AE-A50C-F9A04831720E}" presName="parentLin" presStyleCnt="0"/>
      <dgm:spPr/>
    </dgm:pt>
    <dgm:pt modelId="{24F8E33B-501D-43B2-91AA-848B1704F186}" type="pres">
      <dgm:prSet presAssocID="{284E6008-9F6E-48AE-A50C-F9A04831720E}" presName="parentLeftMargin" presStyleLbl="node1" presStyleIdx="0" presStyleCnt="3"/>
      <dgm:spPr/>
    </dgm:pt>
    <dgm:pt modelId="{8F8674EB-64DE-4866-8157-60DAE36E9B9F}" type="pres">
      <dgm:prSet presAssocID="{284E6008-9F6E-48AE-A50C-F9A04831720E}" presName="parentText" presStyleLbl="node1" presStyleIdx="0" presStyleCnt="3">
        <dgm:presLayoutVars>
          <dgm:chMax val="0"/>
          <dgm:bulletEnabled val="1"/>
        </dgm:presLayoutVars>
      </dgm:prSet>
      <dgm:spPr/>
    </dgm:pt>
    <dgm:pt modelId="{C58B3C45-013B-4DDE-BD22-3F2408B6C0B7}" type="pres">
      <dgm:prSet presAssocID="{284E6008-9F6E-48AE-A50C-F9A04831720E}" presName="negativeSpace" presStyleCnt="0"/>
      <dgm:spPr/>
    </dgm:pt>
    <dgm:pt modelId="{A5082404-669E-4991-A01A-8DDD9BFEC43D}" type="pres">
      <dgm:prSet presAssocID="{284E6008-9F6E-48AE-A50C-F9A04831720E}" presName="childText" presStyleLbl="conFgAcc1" presStyleIdx="0" presStyleCnt="3">
        <dgm:presLayoutVars>
          <dgm:bulletEnabled val="1"/>
        </dgm:presLayoutVars>
      </dgm:prSet>
      <dgm:spPr/>
    </dgm:pt>
    <dgm:pt modelId="{21BE13F1-34D0-4D6E-9220-34D59394A42F}" type="pres">
      <dgm:prSet presAssocID="{7C2F5AB3-8EE0-4B5A-B434-A95AC6A1E67E}" presName="spaceBetweenRectangles" presStyleCnt="0"/>
      <dgm:spPr/>
    </dgm:pt>
    <dgm:pt modelId="{9DD0CCEB-FB09-4856-A88D-1E85EC33CA95}" type="pres">
      <dgm:prSet presAssocID="{4D29397A-B25D-471F-AAA7-9580E5CB02E7}" presName="parentLin" presStyleCnt="0"/>
      <dgm:spPr/>
    </dgm:pt>
    <dgm:pt modelId="{FBE01433-62E1-4CA6-A650-5C5B4F794C02}" type="pres">
      <dgm:prSet presAssocID="{4D29397A-B25D-471F-AAA7-9580E5CB02E7}" presName="parentLeftMargin" presStyleLbl="node1" presStyleIdx="0" presStyleCnt="3"/>
      <dgm:spPr/>
    </dgm:pt>
    <dgm:pt modelId="{9C09B3D8-C66E-45BF-9391-C6FE64247723}" type="pres">
      <dgm:prSet presAssocID="{4D29397A-B25D-471F-AAA7-9580E5CB02E7}" presName="parentText" presStyleLbl="node1" presStyleIdx="1" presStyleCnt="3">
        <dgm:presLayoutVars>
          <dgm:chMax val="0"/>
          <dgm:bulletEnabled val="1"/>
        </dgm:presLayoutVars>
      </dgm:prSet>
      <dgm:spPr/>
    </dgm:pt>
    <dgm:pt modelId="{FCBA220E-A76B-493C-82F8-E899234412CE}" type="pres">
      <dgm:prSet presAssocID="{4D29397A-B25D-471F-AAA7-9580E5CB02E7}" presName="negativeSpace" presStyleCnt="0"/>
      <dgm:spPr/>
    </dgm:pt>
    <dgm:pt modelId="{65302B17-AD23-47E9-BB61-6593C9259705}" type="pres">
      <dgm:prSet presAssocID="{4D29397A-B25D-471F-AAA7-9580E5CB02E7}" presName="childText" presStyleLbl="conFgAcc1" presStyleIdx="1" presStyleCnt="3">
        <dgm:presLayoutVars>
          <dgm:bulletEnabled val="1"/>
        </dgm:presLayoutVars>
      </dgm:prSet>
      <dgm:spPr/>
    </dgm:pt>
    <dgm:pt modelId="{42C907DD-EFF4-445D-86B9-918787E12CBB}" type="pres">
      <dgm:prSet presAssocID="{7FB95B8D-A2C0-40A2-AC7B-D0EC72513931}" presName="spaceBetweenRectangles" presStyleCnt="0"/>
      <dgm:spPr/>
    </dgm:pt>
    <dgm:pt modelId="{3C1BCE29-FB05-44B5-B734-CA09EB6DD9EC}" type="pres">
      <dgm:prSet presAssocID="{6DAA07A3-6095-4CF8-A343-18E9FD899B4B}" presName="parentLin" presStyleCnt="0"/>
      <dgm:spPr/>
    </dgm:pt>
    <dgm:pt modelId="{DE2B998F-645B-4D60-BC2A-D9CCA18B2AD1}" type="pres">
      <dgm:prSet presAssocID="{6DAA07A3-6095-4CF8-A343-18E9FD899B4B}" presName="parentLeftMargin" presStyleLbl="node1" presStyleIdx="1" presStyleCnt="3"/>
      <dgm:spPr/>
    </dgm:pt>
    <dgm:pt modelId="{EDA45623-11CD-45EF-A0A0-E1F01D011B2B}" type="pres">
      <dgm:prSet presAssocID="{6DAA07A3-6095-4CF8-A343-18E9FD899B4B}" presName="parentText" presStyleLbl="node1" presStyleIdx="2" presStyleCnt="3">
        <dgm:presLayoutVars>
          <dgm:chMax val="0"/>
          <dgm:bulletEnabled val="1"/>
        </dgm:presLayoutVars>
      </dgm:prSet>
      <dgm:spPr/>
    </dgm:pt>
    <dgm:pt modelId="{CD15895B-CFF2-44A8-BA4B-951387B9690B}" type="pres">
      <dgm:prSet presAssocID="{6DAA07A3-6095-4CF8-A343-18E9FD899B4B}" presName="negativeSpace" presStyleCnt="0"/>
      <dgm:spPr/>
    </dgm:pt>
    <dgm:pt modelId="{37AA691A-241F-463A-99C5-DB8DDBF77773}" type="pres">
      <dgm:prSet presAssocID="{6DAA07A3-6095-4CF8-A343-18E9FD899B4B}" presName="childText" presStyleLbl="conFgAcc1" presStyleIdx="2" presStyleCnt="3">
        <dgm:presLayoutVars>
          <dgm:bulletEnabled val="1"/>
        </dgm:presLayoutVars>
      </dgm:prSet>
      <dgm:spPr/>
    </dgm:pt>
  </dgm:ptLst>
  <dgm:cxnLst>
    <dgm:cxn modelId="{FBCEC204-F0A5-4947-8C39-01B008C21DB4}" srcId="{284E6008-9F6E-48AE-A50C-F9A04831720E}" destId="{4ABE4247-7E50-4305-844E-21E9CB151CFB}" srcOrd="4" destOrd="0" parTransId="{A52D6349-A9BC-4FC2-BFD7-6ADEA1AD6995}" sibTransId="{B481B221-3963-47EC-AEDD-0A58687EB1B5}"/>
    <dgm:cxn modelId="{4A1CE111-7EA8-421E-B774-63B39A8958DE}" srcId="{77C7D9DA-C606-4FFA-A7CF-AA76BFA78CCC}" destId="{4D29397A-B25D-471F-AAA7-9580E5CB02E7}" srcOrd="1" destOrd="0" parTransId="{8675C133-B66A-4D87-BBC4-AE6E3757D82A}" sibTransId="{7FB95B8D-A2C0-40A2-AC7B-D0EC72513931}"/>
    <dgm:cxn modelId="{94F06419-53B6-4FC4-B268-30525E3FF97C}" srcId="{4D29397A-B25D-471F-AAA7-9580E5CB02E7}" destId="{12A1DE10-C3DE-4FD9-9D18-6266CD27329A}" srcOrd="1" destOrd="0" parTransId="{8294E181-0921-4181-93E3-7001E5396FC8}" sibTransId="{5E48B8B7-D866-49DB-ADAE-F229CE6D3CFD}"/>
    <dgm:cxn modelId="{09DDCB1A-C294-4980-9626-4A4557E2B522}" srcId="{284E6008-9F6E-48AE-A50C-F9A04831720E}" destId="{C81A4A07-7F0D-497E-8798-11C21ADA4F2E}" srcOrd="6" destOrd="0" parTransId="{CCB7AE6E-2329-4A11-B870-208FC299547C}" sibTransId="{B88CA1CE-610B-4C43-9EF3-F761A0C4A338}"/>
    <dgm:cxn modelId="{AB69021D-ACB0-489C-9ACD-E1A9C3704176}" srcId="{284E6008-9F6E-48AE-A50C-F9A04831720E}" destId="{072DE9D6-93A0-428E-9060-C1BFF6359530}" srcOrd="2" destOrd="0" parTransId="{52B4F9DC-9019-4BAD-9AFF-81E80939052E}" sibTransId="{6E6DFC2C-6142-4A7A-94C0-20A3B1F51C4D}"/>
    <dgm:cxn modelId="{166D3822-362F-4C89-BC07-B077A3CCDABB}" srcId="{4D29397A-B25D-471F-AAA7-9580E5CB02E7}" destId="{117295CB-105D-4C7D-9C07-D3C421EBC14B}" srcOrd="5" destOrd="0" parTransId="{01B892AA-3BA1-4E3F-975E-C44647DB585A}" sibTransId="{F1F0F46D-00E6-40D5-BB1E-8DA775051713}"/>
    <dgm:cxn modelId="{E69F7624-DAE1-40D4-89E1-C30626E9952A}" srcId="{6DAA07A3-6095-4CF8-A343-18E9FD899B4B}" destId="{87E28198-8C9D-4874-8BA3-C80D5223B705}" srcOrd="0" destOrd="0" parTransId="{5F3B61C5-7405-4413-BCAF-07DE8C6D3DD7}" sibTransId="{BEAC0C02-F569-4CCA-B681-14A854E77288}"/>
    <dgm:cxn modelId="{4A642C29-43E5-4F54-8B2D-565E163F65A9}" srcId="{284E6008-9F6E-48AE-A50C-F9A04831720E}" destId="{CB6505A6-CA8B-44AF-B661-679706B6BA7B}" srcOrd="0" destOrd="0" parTransId="{A6E14182-8595-46E3-933D-C24C7BC8A85A}" sibTransId="{0E952683-4821-4596-A786-36C6D5CB367E}"/>
    <dgm:cxn modelId="{C982C55F-5DF2-4477-8403-09CA5C635D96}" type="presOf" srcId="{C17B825B-6C36-46D4-A366-F59468F540C7}" destId="{A5082404-669E-4991-A01A-8DDD9BFEC43D}" srcOrd="0" destOrd="1" presId="urn:microsoft.com/office/officeart/2005/8/layout/list1"/>
    <dgm:cxn modelId="{7AD66D41-666A-4A51-ADF2-8AF9412A05FD}" type="presOf" srcId="{072DE9D6-93A0-428E-9060-C1BFF6359530}" destId="{A5082404-669E-4991-A01A-8DDD9BFEC43D}" srcOrd="0" destOrd="2" presId="urn:microsoft.com/office/officeart/2005/8/layout/list1"/>
    <dgm:cxn modelId="{D17A5365-6C84-45F8-9D0B-B11CC1FDF449}" type="presOf" srcId="{B02BD7B4-26D2-4EC1-8620-D65183039442}" destId="{65302B17-AD23-47E9-BB61-6593C9259705}" srcOrd="0" destOrd="2" presId="urn:microsoft.com/office/officeart/2005/8/layout/list1"/>
    <dgm:cxn modelId="{79A7F145-3A89-4036-947D-F3A1EE633B62}" srcId="{284E6008-9F6E-48AE-A50C-F9A04831720E}" destId="{3FEAA14A-B91C-49C3-A85E-633849F4E62D}" srcOrd="3" destOrd="0" parTransId="{E260F175-8CE2-4E50-AC57-9EEE86A70AB5}" sibTransId="{D05401EC-B5E0-4A93-AEC6-612B62EE9968}"/>
    <dgm:cxn modelId="{95EFBC67-CA71-4583-BDEB-EBF98DFDF782}" srcId="{77C7D9DA-C606-4FFA-A7CF-AA76BFA78CCC}" destId="{284E6008-9F6E-48AE-A50C-F9A04831720E}" srcOrd="0" destOrd="0" parTransId="{34D6F793-138E-4A8E-B09A-13847AE589C4}" sibTransId="{7C2F5AB3-8EE0-4B5A-B434-A95AC6A1E67E}"/>
    <dgm:cxn modelId="{A782EA69-A842-4B8C-8DCA-12A9B35BEB61}" srcId="{284E6008-9F6E-48AE-A50C-F9A04831720E}" destId="{D93A3948-CD7D-4688-A30C-9976DC1FA554}" srcOrd="5" destOrd="0" parTransId="{53A16BE4-E6E6-406D-84E4-FE0D9D636231}" sibTransId="{8B13D0F8-8808-4762-98F6-191E2829E6AE}"/>
    <dgm:cxn modelId="{E6CC6C6B-1A4A-49E8-AD20-DA53E59DBFC3}" srcId="{4D29397A-B25D-471F-AAA7-9580E5CB02E7}" destId="{B02BD7B4-26D2-4EC1-8620-D65183039442}" srcOrd="2" destOrd="0" parTransId="{0B9DD6E3-A4DA-425B-8697-958E2FD9879E}" sibTransId="{CF9727EF-D18D-43CA-940D-BD36634071E8}"/>
    <dgm:cxn modelId="{94FBF16B-4D81-4111-857A-9DB065F4E56D}" type="presOf" srcId="{C5C282B3-2D2D-47AB-8ACA-04A3B3C0C513}" destId="{37AA691A-241F-463A-99C5-DB8DDBF77773}" srcOrd="0" destOrd="1" presId="urn:microsoft.com/office/officeart/2005/8/layout/list1"/>
    <dgm:cxn modelId="{D0365657-7E78-4054-A33A-9E21EBB7A459}" type="presOf" srcId="{6DAA07A3-6095-4CF8-A343-18E9FD899B4B}" destId="{EDA45623-11CD-45EF-A0A0-E1F01D011B2B}" srcOrd="1" destOrd="0" presId="urn:microsoft.com/office/officeart/2005/8/layout/list1"/>
    <dgm:cxn modelId="{D9863B78-25DB-464F-935F-9D92EB21C912}" type="presOf" srcId="{4D29397A-B25D-471F-AAA7-9580E5CB02E7}" destId="{FBE01433-62E1-4CA6-A650-5C5B4F794C02}" srcOrd="0" destOrd="0" presId="urn:microsoft.com/office/officeart/2005/8/layout/list1"/>
    <dgm:cxn modelId="{AB4CBE7D-356E-4CF4-B321-A599CFD78F2D}" srcId="{4D29397A-B25D-471F-AAA7-9580E5CB02E7}" destId="{45D69FFA-5A9A-44E7-8456-F2004B12F5F2}" srcOrd="6" destOrd="0" parTransId="{5A63D109-82B3-4973-94D6-09E50D06659D}" sibTransId="{773A26C7-54A1-47A9-BFFD-053870543F00}"/>
    <dgm:cxn modelId="{10FCF57D-26AE-49A8-A447-8C68F0A40737}" type="presOf" srcId="{87E28198-8C9D-4874-8BA3-C80D5223B705}" destId="{37AA691A-241F-463A-99C5-DB8DDBF77773}" srcOrd="0" destOrd="0" presId="urn:microsoft.com/office/officeart/2005/8/layout/list1"/>
    <dgm:cxn modelId="{72C80280-B782-4DA2-B46C-E09F310D19EA}" type="presOf" srcId="{284E6008-9F6E-48AE-A50C-F9A04831720E}" destId="{8F8674EB-64DE-4866-8157-60DAE36E9B9F}" srcOrd="1" destOrd="0" presId="urn:microsoft.com/office/officeart/2005/8/layout/list1"/>
    <dgm:cxn modelId="{13460785-8922-4E74-A1FD-DCA26A1B69E9}" type="presOf" srcId="{4D29397A-B25D-471F-AAA7-9580E5CB02E7}" destId="{9C09B3D8-C66E-45BF-9391-C6FE64247723}" srcOrd="1" destOrd="0" presId="urn:microsoft.com/office/officeart/2005/8/layout/list1"/>
    <dgm:cxn modelId="{51F8F58E-0068-424D-BFAB-97FCBFA4651F}" type="presOf" srcId="{12A1DE10-C3DE-4FD9-9D18-6266CD27329A}" destId="{65302B17-AD23-47E9-BB61-6593C9259705}" srcOrd="0" destOrd="1" presId="urn:microsoft.com/office/officeart/2005/8/layout/list1"/>
    <dgm:cxn modelId="{12BEA29A-B8C7-4FF1-A13E-6192AFA3807F}" srcId="{77C7D9DA-C606-4FFA-A7CF-AA76BFA78CCC}" destId="{6DAA07A3-6095-4CF8-A343-18E9FD899B4B}" srcOrd="2" destOrd="0" parTransId="{E3671F86-4261-4303-A839-3049276D4541}" sibTransId="{D0DC8DC4-D174-4AF4-A4CB-799EBBB50BB7}"/>
    <dgm:cxn modelId="{042C459E-E9A7-4F4D-AD7C-5367F0E8019E}" type="presOf" srcId="{77C7D9DA-C606-4FFA-A7CF-AA76BFA78CCC}" destId="{BBF38078-3FCB-4401-9A92-62AF84EEF846}" srcOrd="0" destOrd="0" presId="urn:microsoft.com/office/officeart/2005/8/layout/list1"/>
    <dgm:cxn modelId="{EA74A7A5-DFBE-47B3-B8E3-BF1EF830249E}" type="presOf" srcId="{6DAA07A3-6095-4CF8-A343-18E9FD899B4B}" destId="{DE2B998F-645B-4D60-BC2A-D9CCA18B2AD1}" srcOrd="0" destOrd="0" presId="urn:microsoft.com/office/officeart/2005/8/layout/list1"/>
    <dgm:cxn modelId="{4C5359B5-4E85-4209-8BE7-84DE78F1E10A}" type="presOf" srcId="{FFBBB85A-A8CF-4345-BC24-77DA6E8CF9F1}" destId="{65302B17-AD23-47E9-BB61-6593C9259705}" srcOrd="0" destOrd="3" presId="urn:microsoft.com/office/officeart/2005/8/layout/list1"/>
    <dgm:cxn modelId="{664F93C4-8072-4C96-A9BE-FE0BDB2909F0}" type="presOf" srcId="{117295CB-105D-4C7D-9C07-D3C421EBC14B}" destId="{65302B17-AD23-47E9-BB61-6593C9259705}" srcOrd="0" destOrd="5" presId="urn:microsoft.com/office/officeart/2005/8/layout/list1"/>
    <dgm:cxn modelId="{00D6CECD-DABD-401E-B0F0-214E998E1E14}" srcId="{4D29397A-B25D-471F-AAA7-9580E5CB02E7}" destId="{FFBBB85A-A8CF-4345-BC24-77DA6E8CF9F1}" srcOrd="3" destOrd="0" parTransId="{D8FF3D64-C5E2-4A96-99FE-8C2AEFBD01A8}" sibTransId="{B4A2CD92-1289-4580-8A57-847B6E442813}"/>
    <dgm:cxn modelId="{C648E5CD-1406-409C-B99F-BFA6BAEC7989}" srcId="{4D29397A-B25D-471F-AAA7-9580E5CB02E7}" destId="{AA234AF2-C7FA-4877-ABE9-FC6E3D7F6A0F}" srcOrd="0" destOrd="0" parTransId="{8B99F930-3C5E-4D2C-812B-E45BC166C122}" sibTransId="{1AE158CC-2FDB-4198-A98D-C5D3B61D1FC8}"/>
    <dgm:cxn modelId="{E07EFBD6-D9E0-4F06-B3CC-D748D9FA5D26}" type="presOf" srcId="{D93A3948-CD7D-4688-A30C-9976DC1FA554}" destId="{A5082404-669E-4991-A01A-8DDD9BFEC43D}" srcOrd="0" destOrd="5" presId="urn:microsoft.com/office/officeart/2005/8/layout/list1"/>
    <dgm:cxn modelId="{55B05FD7-062C-469D-9678-AFF08DF4C81A}" type="presOf" srcId="{CB6505A6-CA8B-44AF-B661-679706B6BA7B}" destId="{A5082404-669E-4991-A01A-8DDD9BFEC43D}" srcOrd="0" destOrd="0" presId="urn:microsoft.com/office/officeart/2005/8/layout/list1"/>
    <dgm:cxn modelId="{85657BDE-4096-4052-8132-715AF1525627}" type="presOf" srcId="{C81A4A07-7F0D-497E-8798-11C21ADA4F2E}" destId="{A5082404-669E-4991-A01A-8DDD9BFEC43D}" srcOrd="0" destOrd="6" presId="urn:microsoft.com/office/officeart/2005/8/layout/list1"/>
    <dgm:cxn modelId="{906848E1-2C3D-44DC-BCA7-BD2BC7DFD752}" srcId="{6DAA07A3-6095-4CF8-A343-18E9FD899B4B}" destId="{C5C282B3-2D2D-47AB-8ACA-04A3B3C0C513}" srcOrd="1" destOrd="0" parTransId="{C76DD711-C163-48B1-84D1-7AB4F0D2F3A8}" sibTransId="{73C4B254-02DD-4783-AA37-34FF2D398316}"/>
    <dgm:cxn modelId="{5F7433E3-FEE2-45D4-ADBF-5498035CE4F6}" type="presOf" srcId="{284E6008-9F6E-48AE-A50C-F9A04831720E}" destId="{24F8E33B-501D-43B2-91AA-848B1704F186}" srcOrd="0" destOrd="0" presId="urn:microsoft.com/office/officeart/2005/8/layout/list1"/>
    <dgm:cxn modelId="{E84CB4E6-4943-495D-946E-BFD2A748CC0C}" type="presOf" srcId="{AA234AF2-C7FA-4877-ABE9-FC6E3D7F6A0F}" destId="{65302B17-AD23-47E9-BB61-6593C9259705}" srcOrd="0" destOrd="0" presId="urn:microsoft.com/office/officeart/2005/8/layout/list1"/>
    <dgm:cxn modelId="{525957EB-84E9-4789-B684-133C1F0D50F9}" type="presOf" srcId="{45D69FFA-5A9A-44E7-8456-F2004B12F5F2}" destId="{65302B17-AD23-47E9-BB61-6593C9259705}" srcOrd="0" destOrd="6" presId="urn:microsoft.com/office/officeart/2005/8/layout/list1"/>
    <dgm:cxn modelId="{7B60BEEB-0C77-48B3-AA4D-D6A836839932}" srcId="{4D29397A-B25D-471F-AAA7-9580E5CB02E7}" destId="{E6B4D458-A365-49AF-BA4D-9BC7A73AB714}" srcOrd="4" destOrd="0" parTransId="{69589C1F-E2C8-4A77-88D6-D4BA223E304D}" sibTransId="{21534CE1-7B35-4853-A441-4BCDE3EDF0FF}"/>
    <dgm:cxn modelId="{529402F2-D11B-48FA-A819-44CC15A5338E}" type="presOf" srcId="{3FEAA14A-B91C-49C3-A85E-633849F4E62D}" destId="{A5082404-669E-4991-A01A-8DDD9BFEC43D}" srcOrd="0" destOrd="3" presId="urn:microsoft.com/office/officeart/2005/8/layout/list1"/>
    <dgm:cxn modelId="{860270F7-821E-4B6B-8B08-86E67FEE718E}" srcId="{284E6008-9F6E-48AE-A50C-F9A04831720E}" destId="{C17B825B-6C36-46D4-A366-F59468F540C7}" srcOrd="1" destOrd="0" parTransId="{7BFF42F7-ACDF-469A-8BBA-A7A87DC63280}" sibTransId="{9F8D319E-F008-4E21-A5BB-81A11B15DC98}"/>
    <dgm:cxn modelId="{429EB7FB-F593-4DF5-82BF-DC9A3B268781}" type="presOf" srcId="{E6B4D458-A365-49AF-BA4D-9BC7A73AB714}" destId="{65302B17-AD23-47E9-BB61-6593C9259705}" srcOrd="0" destOrd="4" presId="urn:microsoft.com/office/officeart/2005/8/layout/list1"/>
    <dgm:cxn modelId="{2FCFB9FE-E6FC-426F-8B99-97A9A4141C85}" type="presOf" srcId="{4ABE4247-7E50-4305-844E-21E9CB151CFB}" destId="{A5082404-669E-4991-A01A-8DDD9BFEC43D}" srcOrd="0" destOrd="4" presId="urn:microsoft.com/office/officeart/2005/8/layout/list1"/>
    <dgm:cxn modelId="{245E5A6B-38C4-413D-8AEC-46A9E2233812}" type="presParOf" srcId="{BBF38078-3FCB-4401-9A92-62AF84EEF846}" destId="{CE41908E-B2EE-43E9-8FB3-D6F06F98ACAD}" srcOrd="0" destOrd="0" presId="urn:microsoft.com/office/officeart/2005/8/layout/list1"/>
    <dgm:cxn modelId="{261C916F-2CE8-4BF7-BC4D-B8B865D11C78}" type="presParOf" srcId="{CE41908E-B2EE-43E9-8FB3-D6F06F98ACAD}" destId="{24F8E33B-501D-43B2-91AA-848B1704F186}" srcOrd="0" destOrd="0" presId="urn:microsoft.com/office/officeart/2005/8/layout/list1"/>
    <dgm:cxn modelId="{398338DA-067B-42FF-BB8B-5D6BAC2BAD8B}" type="presParOf" srcId="{CE41908E-B2EE-43E9-8FB3-D6F06F98ACAD}" destId="{8F8674EB-64DE-4866-8157-60DAE36E9B9F}" srcOrd="1" destOrd="0" presId="urn:microsoft.com/office/officeart/2005/8/layout/list1"/>
    <dgm:cxn modelId="{A4318141-EA7E-4FAD-B08D-58B2F96DFFF0}" type="presParOf" srcId="{BBF38078-3FCB-4401-9A92-62AF84EEF846}" destId="{C58B3C45-013B-4DDE-BD22-3F2408B6C0B7}" srcOrd="1" destOrd="0" presId="urn:microsoft.com/office/officeart/2005/8/layout/list1"/>
    <dgm:cxn modelId="{73A511BE-1275-4850-886F-11B18B4BACE5}" type="presParOf" srcId="{BBF38078-3FCB-4401-9A92-62AF84EEF846}" destId="{A5082404-669E-4991-A01A-8DDD9BFEC43D}" srcOrd="2" destOrd="0" presId="urn:microsoft.com/office/officeart/2005/8/layout/list1"/>
    <dgm:cxn modelId="{BE979498-4F88-4514-8B4D-973A25CAD336}" type="presParOf" srcId="{BBF38078-3FCB-4401-9A92-62AF84EEF846}" destId="{21BE13F1-34D0-4D6E-9220-34D59394A42F}" srcOrd="3" destOrd="0" presId="urn:microsoft.com/office/officeart/2005/8/layout/list1"/>
    <dgm:cxn modelId="{D97A4D4F-BD35-4BF1-9DBD-74EE4D124D7A}" type="presParOf" srcId="{BBF38078-3FCB-4401-9A92-62AF84EEF846}" destId="{9DD0CCEB-FB09-4856-A88D-1E85EC33CA95}" srcOrd="4" destOrd="0" presId="urn:microsoft.com/office/officeart/2005/8/layout/list1"/>
    <dgm:cxn modelId="{48F3A775-B589-448C-AD2F-1AAC725FC947}" type="presParOf" srcId="{9DD0CCEB-FB09-4856-A88D-1E85EC33CA95}" destId="{FBE01433-62E1-4CA6-A650-5C5B4F794C02}" srcOrd="0" destOrd="0" presId="urn:microsoft.com/office/officeart/2005/8/layout/list1"/>
    <dgm:cxn modelId="{790625AE-A6BE-428E-8FBB-A99FC1C2FB46}" type="presParOf" srcId="{9DD0CCEB-FB09-4856-A88D-1E85EC33CA95}" destId="{9C09B3D8-C66E-45BF-9391-C6FE64247723}" srcOrd="1" destOrd="0" presId="urn:microsoft.com/office/officeart/2005/8/layout/list1"/>
    <dgm:cxn modelId="{ED755E82-6F82-4B4D-9AFC-EFE352525B55}" type="presParOf" srcId="{BBF38078-3FCB-4401-9A92-62AF84EEF846}" destId="{FCBA220E-A76B-493C-82F8-E899234412CE}" srcOrd="5" destOrd="0" presId="urn:microsoft.com/office/officeart/2005/8/layout/list1"/>
    <dgm:cxn modelId="{CA4A0500-B55E-41DB-9D73-3C28DBB1AB81}" type="presParOf" srcId="{BBF38078-3FCB-4401-9A92-62AF84EEF846}" destId="{65302B17-AD23-47E9-BB61-6593C9259705}" srcOrd="6" destOrd="0" presId="urn:microsoft.com/office/officeart/2005/8/layout/list1"/>
    <dgm:cxn modelId="{35EC8DDD-60C5-4105-82D5-FD471341B1A5}" type="presParOf" srcId="{BBF38078-3FCB-4401-9A92-62AF84EEF846}" destId="{42C907DD-EFF4-445D-86B9-918787E12CBB}" srcOrd="7" destOrd="0" presId="urn:microsoft.com/office/officeart/2005/8/layout/list1"/>
    <dgm:cxn modelId="{4CA83C55-6567-46C6-962B-00C36190547D}" type="presParOf" srcId="{BBF38078-3FCB-4401-9A92-62AF84EEF846}" destId="{3C1BCE29-FB05-44B5-B734-CA09EB6DD9EC}" srcOrd="8" destOrd="0" presId="urn:microsoft.com/office/officeart/2005/8/layout/list1"/>
    <dgm:cxn modelId="{A15B1CC8-B3FB-4D36-8198-C227F5D91877}" type="presParOf" srcId="{3C1BCE29-FB05-44B5-B734-CA09EB6DD9EC}" destId="{DE2B998F-645B-4D60-BC2A-D9CCA18B2AD1}" srcOrd="0" destOrd="0" presId="urn:microsoft.com/office/officeart/2005/8/layout/list1"/>
    <dgm:cxn modelId="{E14AEC30-EB40-4DEB-AD52-AC65D881FEE5}" type="presParOf" srcId="{3C1BCE29-FB05-44B5-B734-CA09EB6DD9EC}" destId="{EDA45623-11CD-45EF-A0A0-E1F01D011B2B}" srcOrd="1" destOrd="0" presId="urn:microsoft.com/office/officeart/2005/8/layout/list1"/>
    <dgm:cxn modelId="{B621B19D-C9CD-490C-871D-33AB183FE0CF}" type="presParOf" srcId="{BBF38078-3FCB-4401-9A92-62AF84EEF846}" destId="{CD15895B-CFF2-44A8-BA4B-951387B9690B}" srcOrd="9" destOrd="0" presId="urn:microsoft.com/office/officeart/2005/8/layout/list1"/>
    <dgm:cxn modelId="{CC744B2B-5F47-4F90-BE18-68C59F513279}" type="presParOf" srcId="{BBF38078-3FCB-4401-9A92-62AF84EEF846}" destId="{37AA691A-241F-463A-99C5-DB8DDBF7777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82404-669E-4991-A01A-8DDD9BFEC43D}">
      <dsp:nvSpPr>
        <dsp:cNvPr id="0" name=""/>
        <dsp:cNvSpPr/>
      </dsp:nvSpPr>
      <dsp:spPr>
        <a:xfrm>
          <a:off x="0" y="303185"/>
          <a:ext cx="6090614" cy="189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2699" tIns="208280" rIns="472699" bIns="71120" numCol="1" spcCol="1270" anchor="t" anchorCtr="0">
          <a:noAutofit/>
        </a:bodyPr>
        <a:lstStyle/>
        <a:p>
          <a:pPr marL="57150" lvl="1" indent="-57150" algn="l" defTabSz="444500">
            <a:lnSpc>
              <a:spcPct val="90000"/>
            </a:lnSpc>
            <a:spcBef>
              <a:spcPct val="0"/>
            </a:spcBef>
            <a:spcAft>
              <a:spcPct val="15000"/>
            </a:spcAft>
            <a:buChar char="•"/>
          </a:pPr>
          <a:r>
            <a:rPr lang="en-US" altLang="en-US" sz="1000" kern="1200" dirty="0">
              <a:latin typeface="微軟正黑體" panose="020B0604030504040204" pitchFamily="34" charset="-120"/>
              <a:ea typeface="微軟正黑體" panose="020B0604030504040204" pitchFamily="34" charset="-120"/>
              <a:cs typeface="Arial" panose="020B0604020202020204" pitchFamily="34" charset="0"/>
            </a:rPr>
            <a:t>7zip</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Chrome</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Edge</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en-US" sz="1000" kern="1200" dirty="0">
              <a:latin typeface="微軟正黑體" panose="020B0604030504040204" pitchFamily="34" charset="-120"/>
              <a:ea typeface="微軟正黑體" panose="020B0604030504040204" pitchFamily="34" charset="-120"/>
              <a:cs typeface="Arial" panose="020B0604020202020204" pitchFamily="34" charset="0"/>
            </a:rPr>
            <a:t>Mozilla Firefox</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en-US" sz="1000" kern="1200">
              <a:latin typeface="微軟正黑體" panose="020B0604030504040204" pitchFamily="34" charset="-120"/>
              <a:ea typeface="微軟正黑體" panose="020B0604030504040204" pitchFamily="34" charset="-120"/>
              <a:cs typeface="Arial" panose="020B0604020202020204" pitchFamily="34" charset="0"/>
            </a:rPr>
            <a:t>Adobe Acrobat Reader</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en-US" sz="1000" kern="1200">
              <a:latin typeface="微軟正黑體" panose="020B0604030504040204" pitchFamily="34" charset="-120"/>
              <a:ea typeface="微軟正黑體" panose="020B0604030504040204" pitchFamily="34" charset="-120"/>
              <a:cs typeface="Arial" panose="020B0604020202020204" pitchFamily="34" charset="0"/>
            </a:rPr>
            <a:t>LibreOffice</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en-US" sz="1000" kern="1200" dirty="0">
              <a:latin typeface="微軟正黑體" panose="020B0604030504040204" pitchFamily="34" charset="-120"/>
              <a:ea typeface="微軟正黑體" panose="020B0604030504040204" pitchFamily="34" charset="-120"/>
              <a:cs typeface="Arial" panose="020B0604020202020204" pitchFamily="34" charset="0"/>
            </a:rPr>
            <a:t>iTunes</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dsp:txBody>
      <dsp:txXfrm>
        <a:off x="0" y="303185"/>
        <a:ext cx="6090614" cy="1890000"/>
      </dsp:txXfrm>
    </dsp:sp>
    <dsp:sp modelId="{8F8674EB-64DE-4866-8157-60DAE36E9B9F}">
      <dsp:nvSpPr>
        <dsp:cNvPr id="0" name=""/>
        <dsp:cNvSpPr/>
      </dsp:nvSpPr>
      <dsp:spPr>
        <a:xfrm>
          <a:off x="304530" y="155585"/>
          <a:ext cx="4263429" cy="29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147" tIns="0" rIns="161147" bIns="0" numCol="1" spcCol="1270" anchor="ctr" anchorCtr="0">
          <a:noAutofit/>
        </a:bodyPr>
        <a:lstStyle/>
        <a:p>
          <a:pPr marL="0" lvl="0" indent="0" algn="l" defTabSz="444500">
            <a:lnSpc>
              <a:spcPct val="90000"/>
            </a:lnSpc>
            <a:spcBef>
              <a:spcPct val="0"/>
            </a:spcBef>
            <a:spcAft>
              <a:spcPct val="35000"/>
            </a:spcAft>
            <a:buNone/>
          </a:pP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「常見」需更新軟體</a:t>
          </a:r>
        </a:p>
      </dsp:txBody>
      <dsp:txXfrm>
        <a:off x="318940" y="169995"/>
        <a:ext cx="4234609" cy="266380"/>
      </dsp:txXfrm>
    </dsp:sp>
    <dsp:sp modelId="{65302B17-AD23-47E9-BB61-6593C9259705}">
      <dsp:nvSpPr>
        <dsp:cNvPr id="0" name=""/>
        <dsp:cNvSpPr/>
      </dsp:nvSpPr>
      <dsp:spPr>
        <a:xfrm>
          <a:off x="0" y="2394785"/>
          <a:ext cx="6090614" cy="20790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2699" tIns="208280" rIns="472699" bIns="71120" numCol="1" spcCol="1270" anchor="t" anchorCtr="0">
          <a:noAutofit/>
        </a:bodyPr>
        <a:lstStyle/>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Windows 10</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及</a:t>
          </a: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Windows 11 23H2 </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含以前</a:t>
          </a:r>
          <a:b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b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微軟產品可參考：</a:t>
          </a:r>
          <a:r>
            <a:rPr lang="en-US" sz="1000" kern="1200"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Microsoft </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週期原則 </a:t>
          </a: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 </a:t>
          </a:r>
          <a:r>
            <a:rPr lang="en-US" sz="1000" kern="1200" dirty="0">
              <a:latin typeface="微軟正黑體" panose="020B0604030504040204" pitchFamily="34" charset="-120"/>
              <a:ea typeface="微軟正黑體" panose="020B0604030504040204" pitchFamily="34" charset="-120"/>
              <a:cs typeface="Arial" panose="020B0604020202020204" pitchFamily="34" charset="0"/>
              <a:hlinkClick xmlns:r="http://schemas.openxmlformats.org/officeDocument/2006/relationships" r:id="rId1"/>
            </a:rPr>
            <a:t>Microsoft Learn</a:t>
          </a: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MS Office 2019</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含以前</a:t>
          </a:r>
        </a:p>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Windows Server 2022</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含以前</a:t>
          </a:r>
        </a:p>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SQL Server 2016</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含以前</a:t>
          </a:r>
        </a:p>
        <a:p>
          <a:pPr marL="57150" lvl="1" indent="-57150" algn="l" defTabSz="444500">
            <a:lnSpc>
              <a:spcPct val="90000"/>
            </a:lnSpc>
            <a:spcBef>
              <a:spcPct val="0"/>
            </a:spcBef>
            <a:spcAft>
              <a:spcPct val="15000"/>
            </a:spcAft>
            <a:buChar char="•"/>
          </a:pPr>
          <a:r>
            <a:rPr lang="en-US" altLang="zh-TW" sz="1000" kern="1200">
              <a:latin typeface="微軟正黑體" panose="020B0604030504040204" pitchFamily="34" charset="-120"/>
              <a:ea typeface="微軟正黑體" panose="020B0604030504040204" pitchFamily="34" charset="-120"/>
              <a:cs typeface="Arial" panose="020B0604020202020204" pitchFamily="34" charset="0"/>
            </a:rPr>
            <a:t>Java 21</a:t>
          </a:r>
          <a:r>
            <a:rPr lang="zh-TW" altLang="en-US" sz="1000" kern="1200">
              <a:latin typeface="微軟正黑體" panose="020B0604030504040204" pitchFamily="34" charset="-120"/>
              <a:ea typeface="微軟正黑體" panose="020B0604030504040204" pitchFamily="34" charset="-120"/>
              <a:cs typeface="Arial" panose="020B0604020202020204" pitchFamily="34" charset="0"/>
            </a:rPr>
            <a:t>含以前</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QuickTime</a:t>
          </a:r>
          <a:endPar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endParaRPr>
        </a:p>
        <a:p>
          <a:pPr marL="57150" lvl="1" indent="-57150" algn="l" defTabSz="444500">
            <a:lnSpc>
              <a:spcPct val="90000"/>
            </a:lnSpc>
            <a:spcBef>
              <a:spcPct val="0"/>
            </a:spcBef>
            <a:spcAft>
              <a:spcPct val="15000"/>
            </a:spcAft>
            <a:buChar char="•"/>
          </a:pP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Adobe</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各系列不再更新之軟體</a:t>
          </a:r>
        </a:p>
      </dsp:txBody>
      <dsp:txXfrm>
        <a:off x="0" y="2394785"/>
        <a:ext cx="6090614" cy="2079000"/>
      </dsp:txXfrm>
    </dsp:sp>
    <dsp:sp modelId="{9C09B3D8-C66E-45BF-9391-C6FE64247723}">
      <dsp:nvSpPr>
        <dsp:cNvPr id="0" name=""/>
        <dsp:cNvSpPr/>
      </dsp:nvSpPr>
      <dsp:spPr>
        <a:xfrm>
          <a:off x="304530" y="2247185"/>
          <a:ext cx="4263429" cy="2952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147" tIns="0" rIns="161147" bIns="0" numCol="1" spcCol="1270" anchor="ctr" anchorCtr="0">
          <a:noAutofit/>
        </a:bodyPr>
        <a:lstStyle/>
        <a:p>
          <a:pPr marL="0" lvl="0" indent="0" algn="l" defTabSz="444500">
            <a:lnSpc>
              <a:spcPct val="90000"/>
            </a:lnSpc>
            <a:spcBef>
              <a:spcPct val="0"/>
            </a:spcBef>
            <a:spcAft>
              <a:spcPct val="35000"/>
            </a:spcAft>
            <a:buNone/>
          </a:pP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「常見」需汰舊換新軟體</a:t>
          </a:r>
        </a:p>
      </dsp:txBody>
      <dsp:txXfrm>
        <a:off x="318940" y="2261595"/>
        <a:ext cx="4234609" cy="266380"/>
      </dsp:txXfrm>
    </dsp:sp>
    <dsp:sp modelId="{37AA691A-241F-463A-99C5-DB8DDBF77773}">
      <dsp:nvSpPr>
        <dsp:cNvPr id="0" name=""/>
        <dsp:cNvSpPr/>
      </dsp:nvSpPr>
      <dsp:spPr>
        <a:xfrm>
          <a:off x="0" y="4675385"/>
          <a:ext cx="6090614" cy="9135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2699" tIns="208280" rIns="472699" bIns="7112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遊戲軟體等非公務用軟體</a:t>
          </a:r>
        </a:p>
        <a:p>
          <a:pPr marL="57150" lvl="1" indent="-57150" algn="l" defTabSz="444500">
            <a:lnSpc>
              <a:spcPct val="90000"/>
            </a:lnSpc>
            <a:spcBef>
              <a:spcPct val="0"/>
            </a:spcBef>
            <a:spcAft>
              <a:spcPct val="15000"/>
            </a:spcAft>
            <a:buChar char="•"/>
          </a:pP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大陸製軟體（如</a:t>
          </a:r>
          <a:r>
            <a:rPr lang="en-US" altLang="zh-TW" sz="1000" kern="1200" dirty="0">
              <a:latin typeface="微軟正黑體" panose="020B0604030504040204" pitchFamily="34" charset="-120"/>
              <a:ea typeface="微軟正黑體" panose="020B0604030504040204" pitchFamily="34" charset="-120"/>
              <a:cs typeface="Arial" panose="020B0604020202020204" pitchFamily="34" charset="0"/>
            </a:rPr>
            <a:t>Foxit</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a:t>
          </a:r>
          <a:r>
            <a:rPr lang="en-US" altLang="en-US" sz="1000" kern="1200" dirty="0">
              <a:latin typeface="微軟正黑體" panose="020B0604030504040204" pitchFamily="34" charset="-120"/>
              <a:ea typeface="微軟正黑體" panose="020B0604030504040204" pitchFamily="34" charset="-120"/>
              <a:cs typeface="Arial" panose="020B0604020202020204" pitchFamily="34" charset="0"/>
            </a:rPr>
            <a:t>Zoom</a:t>
          </a: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、千千靜聽、愛思助手、水星無線網卡產品、阿里旺旺、剪映、光影魔術手、雷電模擬器、射手影音播放器、小龎等）</a:t>
          </a:r>
        </a:p>
      </dsp:txBody>
      <dsp:txXfrm>
        <a:off x="0" y="4675385"/>
        <a:ext cx="6090614" cy="913500"/>
      </dsp:txXfrm>
    </dsp:sp>
    <dsp:sp modelId="{EDA45623-11CD-45EF-A0A0-E1F01D011B2B}">
      <dsp:nvSpPr>
        <dsp:cNvPr id="0" name=""/>
        <dsp:cNvSpPr/>
      </dsp:nvSpPr>
      <dsp:spPr>
        <a:xfrm>
          <a:off x="304530" y="4527785"/>
          <a:ext cx="4263429" cy="295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147" tIns="0" rIns="161147" bIns="0" numCol="1" spcCol="1270" anchor="ctr" anchorCtr="0">
          <a:noAutofit/>
        </a:bodyPr>
        <a:lstStyle/>
        <a:p>
          <a:pPr marL="0" lvl="0" indent="0" algn="l" defTabSz="444500">
            <a:lnSpc>
              <a:spcPct val="90000"/>
            </a:lnSpc>
            <a:spcBef>
              <a:spcPct val="0"/>
            </a:spcBef>
            <a:spcAft>
              <a:spcPct val="35000"/>
            </a:spcAft>
            <a:buNone/>
          </a:pPr>
          <a:r>
            <a:rPr lang="zh-TW" altLang="en-US" sz="1000" kern="1200" dirty="0">
              <a:latin typeface="微軟正黑體" panose="020B0604030504040204" pitchFamily="34" charset="-120"/>
              <a:ea typeface="微軟正黑體" panose="020B0604030504040204" pitchFamily="34" charset="-120"/>
              <a:cs typeface="Arial" panose="020B0604020202020204" pitchFamily="34" charset="0"/>
            </a:rPr>
            <a:t>不得安裝軟體</a:t>
          </a:r>
        </a:p>
      </dsp:txBody>
      <dsp:txXfrm>
        <a:off x="318940" y="4542195"/>
        <a:ext cx="4234609"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ED58DE9-1A7D-4C96-8CFE-0B7563D735F2}"/>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5E9BA636-2560-4D36-B51E-119B44098081}"/>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34AFFD41-BB40-48FA-AC53-7A43C5069EBC}" type="datetimeFigureOut">
              <a:rPr lang="zh-TW" altLang="en-US" smtClean="0"/>
              <a:t>2025/8/26</a:t>
            </a:fld>
            <a:endParaRPr lang="zh-TW" altLang="en-US"/>
          </a:p>
        </p:txBody>
      </p:sp>
      <p:sp>
        <p:nvSpPr>
          <p:cNvPr id="4" name="頁尾版面配置區 3">
            <a:extLst>
              <a:ext uri="{FF2B5EF4-FFF2-40B4-BE49-F238E27FC236}">
                <a16:creationId xmlns:a16="http://schemas.microsoft.com/office/drawing/2014/main" id="{40A7E4A6-96AF-475E-8A33-DF5A9D21A6DA}"/>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C4D0C006-5904-4065-A5AD-5DCD4CD73A4F}"/>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69DEFDFE-DD88-47BC-A8CD-DD02236CFC0F}" type="slidenum">
              <a:rPr lang="zh-TW" altLang="en-US" smtClean="0"/>
              <a:t>‹#›</a:t>
            </a:fld>
            <a:endParaRPr lang="zh-TW" altLang="en-US"/>
          </a:p>
        </p:txBody>
      </p:sp>
    </p:spTree>
    <p:extLst>
      <p:ext uri="{BB962C8B-B14F-4D97-AF65-F5344CB8AC3E}">
        <p14:creationId xmlns:p14="http://schemas.microsoft.com/office/powerpoint/2010/main" val="3032211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lang="zh-TW" altLang="en-US" dirty="0"/>
              <a:t>各位師長大家好，在此針對</a:t>
            </a:r>
            <a:r>
              <a:rPr dirty="0" err="1"/>
              <a:t>圖書資訊處</a:t>
            </a:r>
            <a:r>
              <a:rPr lang="zh-TW" altLang="en-US" dirty="0"/>
              <a:t>各項重點</a:t>
            </a:r>
            <a:r>
              <a:rPr dirty="0" err="1"/>
              <a:t>業務</a:t>
            </a:r>
            <a:r>
              <a:rPr lang="zh-TW" altLang="en-US" dirty="0"/>
              <a:t>作簡單說明，說明的影片可以透過左下側</a:t>
            </a:r>
            <a:r>
              <a:rPr dirty="0" err="1"/>
              <a:t>QR</a:t>
            </a:r>
            <a:r>
              <a:rPr lang="en-US" dirty="0" err="1"/>
              <a:t>Code</a:t>
            </a:r>
            <a:r>
              <a:rPr dirty="0" err="1"/>
              <a:t>掃描</a:t>
            </a:r>
            <a:r>
              <a:rPr lang="zh-TW" altLang="en-US" dirty="0"/>
              <a:t>後閱覽，透過</a:t>
            </a:r>
            <a:r>
              <a:rPr lang="en-US" altLang="zh-TW" dirty="0"/>
              <a:t>Video</a:t>
            </a:r>
            <a:r>
              <a:rPr lang="zh-TW" altLang="en-US" dirty="0"/>
              <a:t>應可進一步</a:t>
            </a:r>
            <a:r>
              <a:rPr dirty="0" err="1"/>
              <a:t>瞭解</a:t>
            </a:r>
            <a:r>
              <a:rPr lang="zh-TW" altLang="en-US" dirty="0"/>
              <a:t>圖資處業務</a:t>
            </a:r>
            <a:r>
              <a:rPr dirty="0" err="1"/>
              <a:t>內容</a:t>
            </a:r>
            <a:r>
              <a:rPr lang="zh-TW" altLang="en-US" dirty="0"/>
              <a:t>。歡迎大家蒞臨長啓樓與圖資處各組作交流互動，也歡迎大家提供各項建議，以利圖資處可以提供更好的服務品質</a:t>
            </a:r>
            <a:r>
              <a:rPr dirty="0"/>
              <a:t>。</a:t>
            </a:r>
          </a:p>
        </p:txBody>
      </p:sp>
      <p:sp>
        <p:nvSpPr>
          <p:cNvPr id="120" name="Google Shape;120;p1: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A5E56A83-DAFF-4CE0-B7F7-46A94E9BDA9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5: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a:t>數位學習平台系統提供教師與學生進行線上教學活動，專任教師與學生帳號及選課名單與校務系統自動同步，無需申請即可使用；兼任教師需向資訊服務組申請帳號</a:t>
            </a:r>
            <a:r>
              <a:rPr lang="zh-TW" altLang="en-US" dirty="0"/>
              <a:t>後方可使用</a:t>
            </a:r>
            <a:r>
              <a:rPr dirty="0"/>
              <a:t>。</a:t>
            </a:r>
            <a:r>
              <a:rPr dirty="0" err="1"/>
              <a:t>平台登入路徑：至學校官網首頁依序點選「資訊服務</a:t>
            </a:r>
            <a:r>
              <a:rPr dirty="0"/>
              <a:t>」</a:t>
            </a:r>
            <a:r>
              <a:rPr lang="en-US" dirty="0"/>
              <a:t>&gt;</a:t>
            </a:r>
            <a:r>
              <a:rPr dirty="0"/>
              <a:t>「</a:t>
            </a:r>
            <a:r>
              <a:rPr dirty="0" err="1"/>
              <a:t>校園入口網登入</a:t>
            </a:r>
            <a:r>
              <a:rPr dirty="0"/>
              <a:t>」，</a:t>
            </a:r>
            <a:r>
              <a:rPr dirty="0" err="1"/>
              <a:t>登入後於應用系統選擇「數位學習平台」即可</a:t>
            </a:r>
            <a:r>
              <a:rPr dirty="0"/>
              <a:t>。</a:t>
            </a:r>
          </a:p>
        </p:txBody>
      </p:sp>
      <p:sp>
        <p:nvSpPr>
          <p:cNvPr id="365" name="Google Shape;365;p5: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A321A512-88C5-44AA-B7BD-469E9C2C08A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10</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err="1"/>
              <a:t>本組負責維護一般教室資訊講桌及其電腦、投影設備</a:t>
            </a:r>
            <a:r>
              <a:rPr lang="zh-TW" altLang="en-US" dirty="0"/>
              <a:t>等</a:t>
            </a:r>
            <a:r>
              <a:rPr dirty="0"/>
              <a:t>，</a:t>
            </a:r>
            <a:r>
              <a:rPr dirty="0" err="1"/>
              <a:t>其他如燈具、冷氣等設備則由</a:t>
            </a:r>
            <a:r>
              <a:rPr lang="zh-TW" altLang="en-US" dirty="0"/>
              <a:t>教務處</a:t>
            </a:r>
            <a:r>
              <a:rPr dirty="0" err="1"/>
              <a:t>課務組管理。為方便報修，各教室電子講桌設有</a:t>
            </a:r>
            <a:r>
              <a:rPr dirty="0"/>
              <a:t> QR Code </a:t>
            </a:r>
            <a:r>
              <a:rPr dirty="0" err="1"/>
              <a:t>線上報修服務</a:t>
            </a:r>
            <a:r>
              <a:rPr dirty="0"/>
              <a:t>，</a:t>
            </a:r>
            <a:r>
              <a:rPr lang="zh-TW" altLang="en-US" dirty="0"/>
              <a:t>資訊</a:t>
            </a:r>
            <a:r>
              <a:rPr dirty="0"/>
              <a:t>講桌、電腦或投影設備故障時可掃碼填報。公務用電腦設備維護範圍包含貼有校內財產標籤的桌上型電腦、筆記型電腦及其周邊，如螢幕、硬碟、滑鼠、鍵盤等，網路設備問題則由</a:t>
            </a:r>
            <a:r>
              <a:rPr lang="zh-TW" altLang="en-US" dirty="0"/>
              <a:t>本處</a:t>
            </a:r>
            <a:r>
              <a:rPr dirty="0" err="1"/>
              <a:t>資訊服務組協助</a:t>
            </a:r>
            <a:r>
              <a:rPr dirty="0"/>
              <a:t>。</a:t>
            </a:r>
          </a:p>
        </p:txBody>
      </p:sp>
      <p:sp>
        <p:nvSpPr>
          <p:cNvPr id="375" name="Google Shape;375;p18: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B59A4FC2-EC4B-48A2-9F42-8A9FCA70E64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11</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lang="zh-TW" altLang="en-US" dirty="0"/>
              <a:t>配合</a:t>
            </a:r>
            <a:r>
              <a:rPr dirty="0" err="1"/>
              <a:t>行政院推動</a:t>
            </a:r>
            <a:r>
              <a:rPr dirty="0"/>
              <a:t> ODF </a:t>
            </a:r>
            <a:r>
              <a:rPr dirty="0" err="1"/>
              <a:t>政府文件標準格式，本校</a:t>
            </a:r>
            <a:r>
              <a:rPr lang="zh-TW" altLang="en-US" dirty="0"/>
              <a:t>於圖資處</a:t>
            </a:r>
            <a:r>
              <a:rPr dirty="0" err="1"/>
              <a:t>建置友善文件流通環境</a:t>
            </a:r>
            <a:r>
              <a:rPr dirty="0"/>
              <a:t>。</a:t>
            </a:r>
            <a:r>
              <a:rPr lang="zh-TW" altLang="en-US" dirty="0"/>
              <a:t>校園</a:t>
            </a:r>
            <a:r>
              <a:rPr dirty="0" err="1"/>
              <a:t>電子公文的可編輯附件及校內網站可下載的可編輯文件均應提供</a:t>
            </a:r>
            <a:r>
              <a:rPr dirty="0"/>
              <a:t> ODF </a:t>
            </a:r>
            <a:r>
              <a:rPr dirty="0" err="1"/>
              <a:t>格式，非可編輯文件則採</a:t>
            </a:r>
            <a:r>
              <a:rPr dirty="0"/>
              <a:t> </a:t>
            </a:r>
            <a:r>
              <a:rPr dirty="0" err="1"/>
              <a:t>PDF。學</a:t>
            </a:r>
            <a:r>
              <a:rPr lang="zh-TW" altLang="en-US" dirty="0"/>
              <a:t>術</a:t>
            </a:r>
            <a:r>
              <a:rPr dirty="0"/>
              <a:t>研</a:t>
            </a:r>
            <a:r>
              <a:rPr lang="zh-TW" altLang="en-US" dirty="0"/>
              <a:t>究、</a:t>
            </a:r>
            <a:r>
              <a:rPr dirty="0" err="1"/>
              <a:t>計畫文件、表單及成果等範本</a:t>
            </a:r>
            <a:r>
              <a:rPr lang="zh-TW" altLang="en-US" dirty="0"/>
              <a:t>都</a:t>
            </a:r>
            <a:r>
              <a:rPr dirty="0" err="1"/>
              <a:t>優先採用</a:t>
            </a:r>
            <a:r>
              <a:rPr dirty="0"/>
              <a:t> ODF </a:t>
            </a:r>
            <a:r>
              <a:rPr dirty="0" err="1"/>
              <a:t>製作，相關競賽與補助辦法也鼓勵使用</a:t>
            </a:r>
            <a:r>
              <a:rPr dirty="0"/>
              <a:t> ODF </a:t>
            </a:r>
            <a:r>
              <a:rPr dirty="0" err="1"/>
              <a:t>格式。透過推廣開放格式，提升文件互通與軟體自主，詳細資訊可至圖書資訊處網站查詢</a:t>
            </a:r>
            <a:r>
              <a:rPr dirty="0"/>
              <a:t> ODF </a:t>
            </a:r>
            <a:r>
              <a:rPr dirty="0" err="1"/>
              <a:t>專區</a:t>
            </a:r>
            <a:r>
              <a:rPr dirty="0"/>
              <a:t>。</a:t>
            </a:r>
          </a:p>
        </p:txBody>
      </p:sp>
      <p:sp>
        <p:nvSpPr>
          <p:cNvPr id="388" name="Google Shape;388;p19: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8CC3F1E6-D15C-4E0C-991A-62C5247BA20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12</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0: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a:t>為</a:t>
            </a:r>
            <a:r>
              <a:rPr lang="zh-TW" altLang="en-US" dirty="0"/>
              <a:t>能</a:t>
            </a:r>
            <a:r>
              <a:rPr dirty="0" err="1"/>
              <a:t>協助教師順利授課，如需在電腦教室安裝合法授課軟體，請填寫「電腦教室軟體安裝申請表</a:t>
            </a:r>
            <a:r>
              <a:rPr dirty="0"/>
              <a:t>」，</a:t>
            </a:r>
            <a:r>
              <a:rPr dirty="0" err="1"/>
              <a:t>加蓋單位章後送交學習科技組，由本組依課表空檔安排安裝。自</a:t>
            </a:r>
            <a:r>
              <a:rPr dirty="0"/>
              <a:t> 108 </a:t>
            </a:r>
            <a:r>
              <a:rPr dirty="0" err="1"/>
              <a:t>年起電腦教室提供外單位借用，借用流程</a:t>
            </a:r>
            <a:r>
              <a:rPr lang="zh-TW" altLang="en-US" dirty="0"/>
              <a:t>首先需要</a:t>
            </a:r>
            <a:r>
              <a:rPr dirty="0"/>
              <a:t>先查詢使用情況，再至校務資訊系統填寫申請，經核章後送交審核。為維護環境，電腦教室內禁止飲食或飲水，張貼宣傳物請使用無痕膠帶，請老師協助</a:t>
            </a:r>
            <a:r>
              <a:rPr lang="zh-TW" altLang="en-US" dirty="0"/>
              <a:t>向師生或是與會學員進行</a:t>
            </a:r>
            <a:r>
              <a:rPr dirty="0" err="1"/>
              <a:t>宣導</a:t>
            </a:r>
            <a:r>
              <a:rPr dirty="0"/>
              <a:t>。</a:t>
            </a:r>
          </a:p>
        </p:txBody>
      </p:sp>
      <p:sp>
        <p:nvSpPr>
          <p:cNvPr id="401" name="Google Shape;401;p2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79F58166-666D-4602-9605-E6B015C07FA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13</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lang="zh-TW" altLang="en-US" dirty="0"/>
              <a:t>圖資處</a:t>
            </a:r>
            <a:r>
              <a:rPr dirty="0"/>
              <a:t>學習科技組收集整理免費數位教學資源，除在圖資處網站及學習科技服務區提供授權軟體使用資訊外，亦建置遠距教學專區，不定期更新研習課程連結與線上免費教材，供師生課餘學習。更多課後資源可至遠距教學專區(https://sites.google.com/gm.ntus.edu.tw/2021el/)</a:t>
            </a:r>
            <a:r>
              <a:rPr dirty="0" err="1"/>
              <a:t>或數位學習平台</a:t>
            </a:r>
            <a:r>
              <a:rPr dirty="0"/>
              <a:t>(https://el.ntus.edu.tw/)</a:t>
            </a:r>
            <a:r>
              <a:rPr dirty="0" err="1"/>
              <a:t>查詢</a:t>
            </a:r>
            <a:r>
              <a:rPr dirty="0"/>
              <a:t>。</a:t>
            </a:r>
          </a:p>
        </p:txBody>
      </p:sp>
      <p:sp>
        <p:nvSpPr>
          <p:cNvPr id="411" name="Google Shape;411;p21: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BDC9D33B-89D9-4604-BE62-149CA52FF1E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14</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2: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err="1"/>
              <a:t>群組通訊電子郵件系統為</a:t>
            </a:r>
            <a:r>
              <a:rPr lang="zh-TW" altLang="en-US" dirty="0"/>
              <a:t>校內公務專用</a:t>
            </a:r>
            <a:r>
              <a:rPr dirty="0" err="1"/>
              <a:t>信箱，供全體教職員工使用。系統除了基本的電子郵件收發功能外，亦提供群組訊息記錄、垃圾信過濾與備份信箱等功能。教師帳號格式為申請</a:t>
            </a:r>
            <a:r>
              <a:rPr lang="zh-TW" altLang="en-US" dirty="0"/>
              <a:t>「</a:t>
            </a:r>
            <a:r>
              <a:rPr dirty="0" err="1"/>
              <a:t>帳號</a:t>
            </a:r>
            <a:r>
              <a:rPr lang="zh-TW" altLang="en-US" dirty="0"/>
              <a:t>」</a:t>
            </a:r>
            <a:r>
              <a:rPr dirty="0"/>
              <a:t>@ntus.edu.tw，預設密碼為</a:t>
            </a:r>
            <a:r>
              <a:rPr lang="zh-TW" altLang="en-US" dirty="0"/>
              <a:t>「</a:t>
            </a:r>
            <a:r>
              <a:rPr dirty="0" err="1"/>
              <a:t>身分證後六碼</a:t>
            </a:r>
            <a:r>
              <a:rPr lang="zh-TW" altLang="en-US" dirty="0"/>
              <a:t>」</a:t>
            </a:r>
            <a:r>
              <a:rPr dirty="0"/>
              <a:t>@NTUS，首次登入後請儘速修改密碼並妥善管理</a:t>
            </a:r>
            <a:r>
              <a:rPr lang="zh-TW" altLang="en-US" dirty="0"/>
              <a:t>之</a:t>
            </a:r>
            <a:r>
              <a:rPr dirty="0"/>
              <a:t>。</a:t>
            </a:r>
          </a:p>
        </p:txBody>
      </p:sp>
      <p:sp>
        <p:nvSpPr>
          <p:cNvPr id="421" name="Google Shape;421;p2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1EB8FF29-D5CF-4244-A1C8-D0BA3360370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15</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3: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a:t>Google Workspace for Education </a:t>
            </a:r>
            <a:r>
              <a:rPr dirty="0" err="1"/>
              <a:t>服務全面開放使用，提供</a:t>
            </a:r>
            <a:r>
              <a:rPr dirty="0"/>
              <a:t> </a:t>
            </a:r>
            <a:r>
              <a:rPr dirty="0" err="1"/>
              <a:t>Gmail、雲端硬碟、Google</a:t>
            </a:r>
            <a:r>
              <a:rPr dirty="0"/>
              <a:t> </a:t>
            </a:r>
            <a:r>
              <a:rPr dirty="0" err="1"/>
              <a:t>Meet、日曆及協作平台等功能。相關說明可至圖書資訊處→學習科技組→Google</a:t>
            </a:r>
            <a:r>
              <a:rPr dirty="0"/>
              <a:t> Workspace </a:t>
            </a:r>
            <a:r>
              <a:rPr dirty="0" err="1"/>
              <a:t>專區查詢。教師帳號為</a:t>
            </a:r>
            <a:r>
              <a:rPr lang="zh-TW" altLang="en-US" dirty="0"/>
              <a:t>「</a:t>
            </a:r>
            <a:r>
              <a:rPr dirty="0" err="1"/>
              <a:t>申請帳號</a:t>
            </a:r>
            <a:r>
              <a:rPr lang="zh-TW" altLang="en-US" dirty="0"/>
              <a:t>」</a:t>
            </a:r>
            <a:r>
              <a:rPr dirty="0"/>
              <a:t>@gm.ntus.edu.tw，預設密碼為</a:t>
            </a:r>
            <a:r>
              <a:rPr lang="zh-TW" altLang="en-US" dirty="0"/>
              <a:t>「</a:t>
            </a:r>
            <a:r>
              <a:rPr dirty="0" err="1"/>
              <a:t>身分證後六碼</a:t>
            </a:r>
            <a:r>
              <a:rPr lang="zh-TW" altLang="en-US" dirty="0"/>
              <a:t>」</a:t>
            </a:r>
            <a:r>
              <a:rPr dirty="0"/>
              <a:t>@NTUS；學生帳號為</a:t>
            </a:r>
            <a:r>
              <a:rPr lang="zh-TW" altLang="en-US" dirty="0"/>
              <a:t>「</a:t>
            </a:r>
            <a:r>
              <a:rPr dirty="0" err="1"/>
              <a:t>學號</a:t>
            </a:r>
            <a:r>
              <a:rPr lang="zh-TW" altLang="en-US" dirty="0"/>
              <a:t>」</a:t>
            </a:r>
            <a:r>
              <a:rPr dirty="0"/>
              <a:t>@gm.ntus.edu.tw，預設密碼為</a:t>
            </a:r>
            <a:r>
              <a:rPr lang="zh-TW" altLang="en-US" dirty="0"/>
              <a:t>「</a:t>
            </a:r>
            <a:r>
              <a:rPr dirty="0" err="1"/>
              <a:t>西曆生日</a:t>
            </a:r>
            <a:r>
              <a:rPr dirty="0"/>
              <a:t> 8 碼</a:t>
            </a:r>
            <a:r>
              <a:rPr lang="zh-TW" altLang="en-US" dirty="0"/>
              <a:t>」</a:t>
            </a:r>
            <a:r>
              <a:rPr dirty="0"/>
              <a:t>@NTUS。請首次登入後儘快更新密碼</a:t>
            </a:r>
            <a:r>
              <a:rPr lang="zh-TW" altLang="en-US" dirty="0"/>
              <a:t>，並妥善保管</a:t>
            </a:r>
            <a:r>
              <a:rPr dirty="0"/>
              <a:t>。</a:t>
            </a:r>
          </a:p>
        </p:txBody>
      </p:sp>
      <p:sp>
        <p:nvSpPr>
          <p:cNvPr id="431" name="Google Shape;431;p23: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4E9824C0-66CD-436B-B62E-798D142A059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16</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4: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err="1"/>
              <a:t>本校</a:t>
            </a:r>
            <a:r>
              <a:rPr dirty="0"/>
              <a:t> </a:t>
            </a:r>
            <a:r>
              <a:rPr lang="en-US" dirty="0"/>
              <a:t>MS-</a:t>
            </a:r>
            <a:r>
              <a:rPr dirty="0"/>
              <a:t>Office 365 </a:t>
            </a:r>
            <a:r>
              <a:rPr dirty="0" err="1"/>
              <a:t>服務供全校教職員生使用，提供</a:t>
            </a:r>
            <a:r>
              <a:rPr dirty="0"/>
              <a:t> </a:t>
            </a:r>
            <a:r>
              <a:rPr dirty="0" err="1"/>
              <a:t>Mail、雲端硬碟、Teams、線上</a:t>
            </a:r>
            <a:r>
              <a:rPr dirty="0"/>
              <a:t> Office </a:t>
            </a:r>
            <a:r>
              <a:rPr dirty="0" err="1"/>
              <a:t>等功能。詳細資訊可至圖書資訊處→學習科技組→校園授權軟體專區查閱。教師帳號為</a:t>
            </a:r>
            <a:r>
              <a:rPr lang="zh-TW" altLang="en-US" dirty="0"/>
              <a:t>「</a:t>
            </a:r>
            <a:r>
              <a:rPr dirty="0" err="1"/>
              <a:t>申請帳號</a:t>
            </a:r>
            <a:r>
              <a:rPr lang="zh-TW" altLang="en-US" dirty="0"/>
              <a:t>」</a:t>
            </a:r>
            <a:r>
              <a:rPr dirty="0"/>
              <a:t>@ms.ntus.edu.tw，預設密碼為</a:t>
            </a:r>
            <a:r>
              <a:rPr lang="zh-TW" altLang="en-US" dirty="0"/>
              <a:t>「</a:t>
            </a:r>
            <a:r>
              <a:rPr dirty="0" err="1"/>
              <a:t>身分證後六碼</a:t>
            </a:r>
            <a:r>
              <a:rPr lang="zh-TW" altLang="en-US" dirty="0"/>
              <a:t>」</a:t>
            </a:r>
            <a:r>
              <a:rPr dirty="0"/>
              <a:t>@NTUS；學生帳號為</a:t>
            </a:r>
            <a:r>
              <a:rPr lang="zh-TW" altLang="en-US" dirty="0"/>
              <a:t>「</a:t>
            </a:r>
            <a:r>
              <a:rPr dirty="0" err="1"/>
              <a:t>學號</a:t>
            </a:r>
            <a:r>
              <a:rPr lang="zh-TW" altLang="en-US" dirty="0"/>
              <a:t>」</a:t>
            </a:r>
            <a:r>
              <a:rPr dirty="0"/>
              <a:t>@ms.ntus.edu.tw，預設密碼為</a:t>
            </a:r>
            <a:r>
              <a:rPr lang="zh-TW" altLang="en-US" dirty="0"/>
              <a:t>「</a:t>
            </a:r>
            <a:r>
              <a:rPr dirty="0" err="1"/>
              <a:t>西曆生日</a:t>
            </a:r>
            <a:r>
              <a:rPr dirty="0"/>
              <a:t> 8 碼</a:t>
            </a:r>
            <a:r>
              <a:rPr lang="zh-TW" altLang="en-US" dirty="0"/>
              <a:t>」</a:t>
            </a:r>
            <a:r>
              <a:rPr dirty="0"/>
              <a:t>@NTUS。使用後請記得更改密碼並妥善保管</a:t>
            </a:r>
            <a:r>
              <a:rPr lang="zh-TW" altLang="en-US" dirty="0"/>
              <a:t>之</a:t>
            </a:r>
            <a:r>
              <a:rPr dirty="0"/>
              <a:t>。</a:t>
            </a:r>
          </a:p>
        </p:txBody>
      </p:sp>
      <p:sp>
        <p:nvSpPr>
          <p:cNvPr id="441" name="Google Shape;441;p2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86A041E3-AD49-45EB-860B-C10285FD330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17</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t>新一代校務資訊系統請先透過校園入口網登入 (https://portal.ntus.edu.tw/)。登入後於「應用系統」中的常用系統清單點選「新一代校務資訊系統」。系統操作手冊與教育訓練教材存放於雲端資料夾，須以本校 Google 帳號登入，可透過掃描 QR code 取得相關教材。</a:t>
            </a:r>
          </a:p>
        </p:txBody>
      </p:sp>
      <p:sp>
        <p:nvSpPr>
          <p:cNvPr id="205" name="Google Shape;205;p9: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C254DAC9-BB77-4C95-901E-3849D32AB8C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18</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rPr dirty="0" err="1"/>
              <a:t>教師及職員</a:t>
            </a:r>
            <a:r>
              <a:rPr lang="zh-TW" altLang="en-US" dirty="0"/>
              <a:t>至本校</a:t>
            </a:r>
            <a:r>
              <a:rPr dirty="0" err="1"/>
              <a:t>到職或離職</a:t>
            </a:r>
            <a:r>
              <a:rPr lang="zh-TW" altLang="en-US" dirty="0"/>
              <a:t>時皆</a:t>
            </a:r>
            <a:r>
              <a:rPr dirty="0" err="1"/>
              <a:t>需填寫「資訊系統使用權限申請單」以開通或取消系統權限，可從</a:t>
            </a:r>
            <a:r>
              <a:rPr dirty="0"/>
              <a:t> ISMS </a:t>
            </a:r>
            <a:r>
              <a:rPr dirty="0" err="1"/>
              <a:t>表單下載連結或掃描</a:t>
            </a:r>
            <a:r>
              <a:rPr dirty="0"/>
              <a:t> QR Code </a:t>
            </a:r>
            <a:r>
              <a:rPr dirty="0" err="1"/>
              <a:t>取得。若在職期間帳號異動或系統使用有問題，需填寫「系統需求單」說明需求後由</a:t>
            </a:r>
            <a:r>
              <a:rPr lang="zh-TW" altLang="en-US" dirty="0"/>
              <a:t>圖資處</a:t>
            </a:r>
            <a:r>
              <a:rPr dirty="0" err="1"/>
              <a:t>資訊服務組處理，操作說明連結及</a:t>
            </a:r>
            <a:r>
              <a:rPr dirty="0"/>
              <a:t> QR Code </a:t>
            </a:r>
            <a:r>
              <a:rPr dirty="0" err="1"/>
              <a:t>均列於</a:t>
            </a:r>
            <a:r>
              <a:rPr lang="zh-TW" altLang="en-US" dirty="0"/>
              <a:t>相關網</a:t>
            </a:r>
            <a:r>
              <a:rPr dirty="0"/>
              <a:t>頁</a:t>
            </a:r>
            <a:r>
              <a:rPr lang="zh-TW" altLang="en-US" dirty="0"/>
              <a:t>之中</a:t>
            </a:r>
            <a:r>
              <a:rPr dirty="0"/>
              <a:t>。</a:t>
            </a:r>
          </a:p>
        </p:txBody>
      </p:sp>
      <p:sp>
        <p:nvSpPr>
          <p:cNvPr id="217" name="Google Shape;217;p1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52F2579D-5FF0-49D5-93D9-23691A1CF7D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19</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err="1"/>
              <a:t>讀者服務組統計</a:t>
            </a:r>
            <a:r>
              <a:rPr dirty="0"/>
              <a:t> 114 </a:t>
            </a:r>
            <a:r>
              <a:rPr dirty="0" err="1"/>
              <a:t>年度</a:t>
            </a:r>
            <a:r>
              <a:rPr dirty="0"/>
              <a:t> 1–7 </a:t>
            </a:r>
            <a:r>
              <a:rPr dirty="0" err="1"/>
              <a:t>月各</a:t>
            </a:r>
            <a:r>
              <a:rPr lang="zh-TW" altLang="en-US" dirty="0"/>
              <a:t>教學</a:t>
            </a:r>
            <a:r>
              <a:rPr dirty="0" err="1"/>
              <a:t>單位借書量，以圖表呈現人次與冊數。從統計</a:t>
            </a:r>
            <a:r>
              <a:rPr lang="zh-TW" altLang="en-US" dirty="0"/>
              <a:t>圖表中</a:t>
            </a:r>
            <a:r>
              <a:rPr dirty="0"/>
              <a:t>可</a:t>
            </a:r>
            <a:r>
              <a:rPr lang="zh-TW" altLang="en-US" dirty="0"/>
              <a:t>以看出來</a:t>
            </a:r>
            <a:r>
              <a:rPr dirty="0"/>
              <a:t>，</a:t>
            </a:r>
            <a:r>
              <a:rPr dirty="0" err="1"/>
              <a:t>體育學系</a:t>
            </a:r>
            <a:r>
              <a:rPr lang="zh-TW" altLang="en-US" dirty="0"/>
              <a:t>和運動健康科學學系</a:t>
            </a:r>
            <a:r>
              <a:rPr dirty="0" err="1"/>
              <a:t>借閱數量居前</a:t>
            </a:r>
            <a:r>
              <a:rPr dirty="0"/>
              <a:t>，</a:t>
            </a:r>
            <a:r>
              <a:rPr lang="zh-TW" altLang="en-US" dirty="0"/>
              <a:t>運動事業管理學系、競技運動學系和</a:t>
            </a:r>
            <a:r>
              <a:rPr dirty="0" err="1"/>
              <a:t>運動資訊</a:t>
            </a:r>
            <a:r>
              <a:rPr lang="zh-TW" altLang="en-US" dirty="0"/>
              <a:t>與</a:t>
            </a:r>
            <a:r>
              <a:rPr dirty="0" err="1"/>
              <a:t>傳播學系等單位借閱需求也高</a:t>
            </a:r>
            <a:r>
              <a:rPr dirty="0"/>
              <a:t>。</a:t>
            </a:r>
            <a:br>
              <a:rPr lang="en-US" dirty="0"/>
            </a:br>
            <a:r>
              <a:rPr dirty="0" err="1"/>
              <a:t>底下表格標示各</a:t>
            </a:r>
            <a:r>
              <a:rPr lang="zh-TW" altLang="en-US" dirty="0"/>
              <a:t>學</a:t>
            </a:r>
            <a:r>
              <a:rPr dirty="0" err="1"/>
              <a:t>系實際的人次與冊數</a:t>
            </a:r>
            <a:r>
              <a:rPr dirty="0"/>
              <a:t>，</a:t>
            </a:r>
            <a:r>
              <a:rPr lang="zh-TW" altLang="en-US" dirty="0"/>
              <a:t>透過此圖表，師長們可以進一步</a:t>
            </a:r>
            <a:r>
              <a:rPr dirty="0" err="1"/>
              <a:t>了解各系學生利用圖書館資源情形</a:t>
            </a:r>
            <a:r>
              <a:rPr dirty="0"/>
              <a:t>，</a:t>
            </a:r>
            <a:r>
              <a:rPr lang="zh-TW" altLang="en-US" dirty="0"/>
              <a:t>有相關服務改進建議，歡迎跟圖資處聯絡</a:t>
            </a:r>
            <a:r>
              <a:rPr dirty="0"/>
              <a:t>。</a:t>
            </a:r>
          </a:p>
        </p:txBody>
      </p:sp>
      <p:sp>
        <p:nvSpPr>
          <p:cNvPr id="128" name="Google Shape;128;p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3E9E78AC-1A61-4886-9053-A112CB26AFA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t>校園入口網整合數位學習平台、圖書館查詢、悠遊卡掛失、C&amp;C mail、電子公文系統等服務，教職員生只需單一帳號密碼即可登入各系統，免去記憶多組帳號。忘記密碼時，可在入口網點選「忘記密碼」功能，輸入帳號、身分證字號及驗證碼重設密碼。入口網址為 https://portal.ntus.edu.tw/，亦可掃描 QR Code 快速連結。</a:t>
            </a:r>
          </a:p>
        </p:txBody>
      </p:sp>
      <p:sp>
        <p:nvSpPr>
          <p:cNvPr id="235" name="Google Shape;235;p11: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CAA740C6-B1ED-4C9B-8B8F-A7A5B1A62EB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20</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rPr dirty="0" err="1"/>
              <a:t>校園入口網帳號規則：教職員帳號為本校</a:t>
            </a:r>
            <a:r>
              <a:rPr dirty="0"/>
              <a:t> Gmail </a:t>
            </a:r>
            <a:r>
              <a:rPr dirty="0" err="1"/>
              <a:t>帳號前的字串</a:t>
            </a:r>
            <a:r>
              <a:rPr dirty="0"/>
              <a:t>，</a:t>
            </a:r>
            <a:r>
              <a:rPr lang="zh-TW" altLang="en-US" dirty="0"/>
              <a:t>尚未申請</a:t>
            </a:r>
            <a:r>
              <a:rPr dirty="0" err="1"/>
              <a:t>信箱</a:t>
            </a:r>
            <a:r>
              <a:rPr lang="zh-TW" altLang="en-US" dirty="0"/>
              <a:t>之同仁</a:t>
            </a:r>
            <a:r>
              <a:rPr dirty="0"/>
              <a:t>以</a:t>
            </a:r>
            <a:r>
              <a:rPr lang="zh-TW" altLang="en-US" dirty="0"/>
              <a:t>「</a:t>
            </a:r>
            <a:r>
              <a:rPr dirty="0" err="1"/>
              <a:t>職員編號</a:t>
            </a:r>
            <a:r>
              <a:rPr lang="zh-TW" altLang="en-US" dirty="0"/>
              <a:t>」</a:t>
            </a:r>
            <a:r>
              <a:rPr dirty="0" err="1"/>
              <a:t>登入，預設密碼為身分證後</a:t>
            </a:r>
            <a:r>
              <a:rPr dirty="0"/>
              <a:t> 6 </a:t>
            </a:r>
            <a:r>
              <a:rPr dirty="0" err="1"/>
              <a:t>碼@NTUS；學生帳號為學號，預設密碼為西曆生日</a:t>
            </a:r>
            <a:r>
              <a:rPr dirty="0"/>
              <a:t> 8 </a:t>
            </a:r>
            <a:r>
              <a:rPr dirty="0" err="1"/>
              <a:t>碼@NTUS。首次登入需強制修改密碼。如無法登入，請確認瀏覽器允許</a:t>
            </a:r>
            <a:r>
              <a:rPr dirty="0"/>
              <a:t> </a:t>
            </a:r>
            <a:r>
              <a:rPr dirty="0" err="1"/>
              <a:t>Cookie，例如</a:t>
            </a:r>
            <a:r>
              <a:rPr dirty="0"/>
              <a:t> iPhone Safari </a:t>
            </a:r>
            <a:r>
              <a:rPr dirty="0" err="1"/>
              <a:t>可於設定中關閉「阻擋所有</a:t>
            </a:r>
            <a:r>
              <a:rPr dirty="0"/>
              <a:t> Cookie」。</a:t>
            </a:r>
            <a:r>
              <a:rPr lang="zh-TW" altLang="en-US" dirty="0"/>
              <a:t>如</a:t>
            </a:r>
            <a:r>
              <a:rPr dirty="0"/>
              <a:t>遇</a:t>
            </a:r>
            <a:r>
              <a:rPr lang="zh-TW" altLang="en-US" dirty="0"/>
              <a:t>相關</a:t>
            </a:r>
            <a:r>
              <a:rPr dirty="0" err="1"/>
              <a:t>問題可掃描</a:t>
            </a:r>
            <a:r>
              <a:rPr dirty="0"/>
              <a:t> QR Code </a:t>
            </a:r>
            <a:r>
              <a:rPr dirty="0" err="1"/>
              <a:t>填寫入口網問題提報單</a:t>
            </a:r>
            <a:r>
              <a:rPr dirty="0"/>
              <a:t>。</a:t>
            </a:r>
          </a:p>
        </p:txBody>
      </p:sp>
      <p:sp>
        <p:nvSpPr>
          <p:cNvPr id="246" name="Google Shape;246;p1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F1BD3C17-1287-47C7-84B5-3A481896855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21</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rPr dirty="0" err="1"/>
              <a:t>本校無線網路服務對象限教職員生及</a:t>
            </a:r>
            <a:r>
              <a:rPr dirty="0"/>
              <a:t> </a:t>
            </a:r>
            <a:r>
              <a:rPr dirty="0" err="1"/>
              <a:t>eduroam</a:t>
            </a:r>
            <a:r>
              <a:rPr dirty="0"/>
              <a:t> </a:t>
            </a:r>
            <a:r>
              <a:rPr dirty="0" err="1"/>
              <a:t>漫遊用戶，其他訪客需另洽資訊服務組申請。使用者須遵守教育部及學校網路流量規範。學校提供兩種無線上網方式：eduroam</a:t>
            </a:r>
            <a:r>
              <a:rPr dirty="0"/>
              <a:t> </a:t>
            </a:r>
            <a:r>
              <a:rPr dirty="0" err="1"/>
              <a:t>供全台學術網路漫遊，首次需安裝程式後以</a:t>
            </a:r>
            <a:r>
              <a:rPr lang="zh-TW" altLang="en-US" dirty="0"/>
              <a:t>「</a:t>
            </a:r>
            <a:r>
              <a:rPr dirty="0" err="1"/>
              <a:t>校園入口網</a:t>
            </a:r>
            <a:r>
              <a:rPr lang="zh-TW" altLang="en-US" dirty="0"/>
              <a:t>」</a:t>
            </a:r>
            <a:r>
              <a:rPr dirty="0" err="1"/>
              <a:t>帳號登入；另一</a:t>
            </a:r>
            <a:r>
              <a:rPr lang="zh-TW" altLang="en-US" dirty="0"/>
              <a:t>個</a:t>
            </a:r>
            <a:r>
              <a:rPr dirty="0"/>
              <a:t>是 </a:t>
            </a:r>
            <a:r>
              <a:rPr dirty="0" err="1"/>
              <a:t>NTUS_STAFF，限教職員使用，登入方式與密碼規則相同。學生登入</a:t>
            </a:r>
            <a:r>
              <a:rPr dirty="0"/>
              <a:t> </a:t>
            </a:r>
            <a:r>
              <a:rPr dirty="0" err="1"/>
              <a:t>eduroam</a:t>
            </a:r>
            <a:r>
              <a:rPr dirty="0"/>
              <a:t> </a:t>
            </a:r>
            <a:r>
              <a:rPr dirty="0" err="1"/>
              <a:t>時輸入學號，預設密碼為生日</a:t>
            </a:r>
            <a:r>
              <a:rPr dirty="0"/>
              <a:t> 8 </a:t>
            </a:r>
            <a:r>
              <a:rPr dirty="0" err="1"/>
              <a:t>碼@NTUS；教職員登入</a:t>
            </a:r>
            <a:r>
              <a:rPr dirty="0"/>
              <a:t> NTUS_STAFF </a:t>
            </a:r>
            <a:r>
              <a:rPr dirty="0" err="1"/>
              <a:t>輸入申請帳號及預設密碼</a:t>
            </a:r>
            <a:r>
              <a:rPr dirty="0"/>
              <a:t>。</a:t>
            </a:r>
          </a:p>
        </p:txBody>
      </p:sp>
      <p:sp>
        <p:nvSpPr>
          <p:cNvPr id="280" name="Google Shape;280;p1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FA4D47E6-FA9A-4D49-8B60-020B1A87C96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22</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rPr lang="zh-TW" altLang="en-US" dirty="0"/>
              <a:t>在此提供</a:t>
            </a:r>
            <a:r>
              <a:rPr dirty="0"/>
              <a:t>在</a:t>
            </a:r>
            <a:r>
              <a:rPr lang="zh-TW" altLang="en-US" dirty="0"/>
              <a:t>個人電腦</a:t>
            </a:r>
            <a:r>
              <a:rPr dirty="0"/>
              <a:t> Windows 10/11 </a:t>
            </a:r>
            <a:r>
              <a:rPr dirty="0" err="1"/>
              <a:t>中連接安全無線網路</a:t>
            </a:r>
            <a:r>
              <a:rPr lang="zh-TW" altLang="en-US" dirty="0"/>
              <a:t>之操作示意圖</a:t>
            </a:r>
            <a:r>
              <a:rPr dirty="0"/>
              <a:t>。</a:t>
            </a:r>
            <a:r>
              <a:rPr dirty="0" err="1"/>
              <a:t>學生於</a:t>
            </a:r>
            <a:r>
              <a:rPr dirty="0"/>
              <a:t> Wi-Fi </a:t>
            </a:r>
            <a:r>
              <a:rPr dirty="0" err="1"/>
              <a:t>列表選擇</a:t>
            </a:r>
            <a:r>
              <a:rPr dirty="0"/>
              <a:t> </a:t>
            </a:r>
            <a:r>
              <a:rPr dirty="0" err="1"/>
              <a:t>eduroam，輸入學號及預設密碼（西曆生日</a:t>
            </a:r>
            <a:r>
              <a:rPr dirty="0"/>
              <a:t> 8 </a:t>
            </a:r>
            <a:r>
              <a:rPr dirty="0" err="1"/>
              <a:t>碼@NTUS</a:t>
            </a:r>
            <a:r>
              <a:rPr dirty="0"/>
              <a:t> </a:t>
            </a:r>
            <a:r>
              <a:rPr dirty="0" err="1"/>
              <a:t>或入口網密碼）即可連線；教職員則選擇</a:t>
            </a:r>
            <a:r>
              <a:rPr dirty="0"/>
              <a:t> </a:t>
            </a:r>
            <a:r>
              <a:rPr dirty="0" err="1"/>
              <a:t>NTUS_STAFF，輸入申請帳號與預設密碼（身分證後</a:t>
            </a:r>
            <a:r>
              <a:rPr dirty="0"/>
              <a:t> 6 </a:t>
            </a:r>
            <a:r>
              <a:rPr dirty="0" err="1"/>
              <a:t>碼@NTUS</a:t>
            </a:r>
            <a:r>
              <a:rPr dirty="0"/>
              <a:t> </a:t>
            </a:r>
            <a:r>
              <a:rPr dirty="0" err="1"/>
              <a:t>或入口網密碼</a:t>
            </a:r>
            <a:r>
              <a:rPr dirty="0"/>
              <a:t>）。</a:t>
            </a:r>
            <a:r>
              <a:rPr dirty="0" err="1"/>
              <a:t>首次連線可勾選自動連線，之後裝置</a:t>
            </a:r>
            <a:r>
              <a:rPr lang="zh-TW" altLang="en-US" dirty="0"/>
              <a:t>即可</a:t>
            </a:r>
            <a:r>
              <a:rPr dirty="0" err="1"/>
              <a:t>自動接入校園無線網路</a:t>
            </a:r>
            <a:r>
              <a:rPr dirty="0"/>
              <a:t>。</a:t>
            </a:r>
          </a:p>
        </p:txBody>
      </p:sp>
      <p:sp>
        <p:nvSpPr>
          <p:cNvPr id="291" name="Google Shape;291;p15: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AB03A4F2-6BC3-4B9A-8991-ABC1CACF28C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23</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t>資訊服務組提供機房虛擬主機租用服務。規格一含 1 核 CPU、4G RAM、60G 硬碟，月租 4,400 元，可額外加購 CPU、記憶體、系統碟、高速資料碟或 NAS 容量；規格二含 2 核 CPU、8G RAM、80G 硬碟，月租 7,600 元，並可申請負載平衡、防火牆進階防護、日誌記錄及異地備援服務；規格三提供 4 核 CPU、12G RAM、100G 硬碟，月租 11,400 元。更多管理與租用要點可掃描 QR Code 查閱。</a:t>
            </a:r>
          </a:p>
        </p:txBody>
      </p:sp>
      <p:sp>
        <p:nvSpPr>
          <p:cNvPr id="304" name="Google Shape;304;p16: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A29F88A2-5D5E-40F8-BD68-16F68C7516B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24</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3f11ace035_1_0: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r>
              <a:rPr lang="zh-TW" altLang="en-US" dirty="0"/>
              <a:t>依</a:t>
            </a:r>
            <a:r>
              <a:rPr lang="en-US" altLang="zh-TW" dirty="0"/>
              <a:t>TANET</a:t>
            </a:r>
            <a:r>
              <a:rPr lang="zh-TW" altLang="en-US" dirty="0"/>
              <a:t>學術網路管理規則，</a:t>
            </a:r>
            <a:r>
              <a:rPr dirty="0" err="1"/>
              <a:t>校園網路流量管理規範規定每個</a:t>
            </a:r>
            <a:r>
              <a:rPr dirty="0"/>
              <a:t> IP </a:t>
            </a:r>
            <a:r>
              <a:rPr dirty="0" err="1"/>
              <a:t>每日上傳與下載合計不得超過</a:t>
            </a:r>
            <a:r>
              <a:rPr dirty="0"/>
              <a:t> 8GB，超過後將暫停外線連線，隔日零時</a:t>
            </a:r>
            <a:r>
              <a:rPr lang="zh-TW" altLang="en-US" dirty="0"/>
              <a:t>使用</a:t>
            </a:r>
            <a:r>
              <a:rPr dirty="0" err="1"/>
              <a:t>流量</a:t>
            </a:r>
            <a:r>
              <a:rPr lang="zh-TW" altLang="en-US" dirty="0"/>
              <a:t>再次</a:t>
            </a:r>
            <a:r>
              <a:rPr dirty="0" err="1"/>
              <a:t>歸零。如因教學或研究需增加流量必須提出申請並核准後方可提升。目前公務網路流量可動態調整最高</a:t>
            </a:r>
            <a:r>
              <a:rPr dirty="0"/>
              <a:t> 16GB。欲了解詳情及查詢流量，請參閱網路管理專區或掃描 QR Code。</a:t>
            </a:r>
          </a:p>
        </p:txBody>
      </p:sp>
      <p:sp>
        <p:nvSpPr>
          <p:cNvPr id="317" name="Google Shape;317;g23f11ace035_1_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1F754D5C-3ECE-49D0-B1C6-C25CC0329B4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25</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r>
              <a:rPr dirty="0" err="1"/>
              <a:t>校園網路提供教學、研究及行政用途，任何使用本校</a:t>
            </a:r>
            <a:r>
              <a:rPr dirty="0"/>
              <a:t> IP 地址或校內設備的個人或單位皆須遵守網路使用規範。重點包括：不得共享帳號或私接網路設備；不得利用網路進行營利活動或散播侵權、暴力、色情、詐騙等非法資訊；不得散布病毒或從事攻擊、駭</a:t>
            </a:r>
            <a:r>
              <a:rPr lang="zh-TW" altLang="en-US" dirty="0"/>
              <a:t>客入</a:t>
            </a:r>
            <a:r>
              <a:rPr dirty="0"/>
              <a:t>侵</a:t>
            </a:r>
            <a:r>
              <a:rPr lang="zh-TW" altLang="en-US" dirty="0"/>
              <a:t>等</a:t>
            </a:r>
            <a:r>
              <a:rPr dirty="0" err="1"/>
              <a:t>行為；不得擅自更改</a:t>
            </a:r>
            <a:r>
              <a:rPr dirty="0"/>
              <a:t> IP </a:t>
            </a:r>
            <a:r>
              <a:rPr dirty="0" err="1"/>
              <a:t>或影響網路運作；應尊重智慧財產權及他人隱私。詳細規範及問題通報單可掃描</a:t>
            </a:r>
            <a:r>
              <a:rPr dirty="0"/>
              <a:t> QR Code </a:t>
            </a:r>
            <a:r>
              <a:rPr dirty="0" err="1"/>
              <a:t>查閱</a:t>
            </a:r>
            <a:r>
              <a:rPr dirty="0"/>
              <a:t>。</a:t>
            </a:r>
          </a:p>
        </p:txBody>
      </p:sp>
      <p:sp>
        <p:nvSpPr>
          <p:cNvPr id="304" name="Google Shape;304;p16: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a:p>
        </p:txBody>
      </p:sp>
      <p:sp>
        <p:nvSpPr>
          <p:cNvPr id="2" name="投影片編號版面配置區 1">
            <a:extLst>
              <a:ext uri="{FF2B5EF4-FFF2-40B4-BE49-F238E27FC236}">
                <a16:creationId xmlns:a16="http://schemas.microsoft.com/office/drawing/2014/main" id="{BBE185AF-3ECB-4C9F-8926-E4BD15464F1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26</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099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txBody>
          <a:bodyPr/>
          <a:lstStyle/>
          <a:p>
            <a:endParaRPr/>
          </a:p>
        </p:txBody>
      </p:sp>
      <p:sp>
        <p:nvSpPr>
          <p:cNvPr id="3" name="Notes Placeholder 2"/>
          <p:cNvSpPr>
            <a:spLocks noGrp="1"/>
          </p:cNvSpPr>
          <p:nvPr>
            <p:ph type="body" idx="1"/>
          </p:nvPr>
        </p:nvSpPr>
        <p:spPr/>
        <p:txBody>
          <a:bodyPr/>
          <a:lstStyle/>
          <a:p>
            <a:r>
              <a:rPr dirty="0"/>
              <a:t>依教育部規定，校園網路不得使用或連接中國大陸廠牌的資通訊產品。公務用途的軟硬體不得採用大陸品牌，個人裝置若為大陸設備也不得處理公務或與公務環境連接。常見不得使用的硬體包括海康威視、華為、大疆、TP-Link、OPPO、小米、大華、URGreen </a:t>
            </a:r>
            <a:r>
              <a:rPr dirty="0" err="1"/>
              <a:t>等；軟體與服務包括百度、福昕、金山（WPS</a:t>
            </a:r>
            <a:r>
              <a:rPr dirty="0"/>
              <a:t>）、</a:t>
            </a:r>
            <a:r>
              <a:rPr dirty="0" err="1"/>
              <a:t>高德、方正科技、深信服、綠盟、金蝶、阿里巴巴等。請師生避免使用上述</a:t>
            </a:r>
            <a:r>
              <a:rPr lang="zh-TW" altLang="en-US" dirty="0"/>
              <a:t>廠</a:t>
            </a:r>
            <a:r>
              <a:rPr dirty="0"/>
              <a:t>牌</a:t>
            </a:r>
            <a:r>
              <a:rPr lang="zh-TW" altLang="en-US" dirty="0"/>
              <a:t>產品</a:t>
            </a:r>
            <a:r>
              <a:rPr dirty="0" err="1"/>
              <a:t>以維護</a:t>
            </a:r>
            <a:r>
              <a:rPr lang="zh-TW" altLang="en-US" dirty="0"/>
              <a:t>本校</a:t>
            </a:r>
            <a:r>
              <a:rPr dirty="0" err="1"/>
              <a:t>資訊安全</a:t>
            </a:r>
            <a:r>
              <a:rPr dirty="0"/>
              <a:t>。</a:t>
            </a:r>
          </a:p>
        </p:txBody>
      </p:sp>
      <p:sp>
        <p:nvSpPr>
          <p:cNvPr id="4" name="Slide Number Placeholder 3"/>
          <p:cNvSpPr>
            <a:spLocks noGrp="1"/>
          </p:cNvSpPr>
          <p:nvPr>
            <p:ph type="sldNum" idx="12"/>
          </p:nvPr>
        </p:nvSpPr>
        <p:spPr/>
        <p:txBody>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txBody>
          <a:bodyPr/>
          <a:lstStyle/>
          <a:p>
            <a:endParaRPr/>
          </a:p>
        </p:txBody>
      </p:sp>
      <p:sp>
        <p:nvSpPr>
          <p:cNvPr id="3" name="Notes Placeholder 2"/>
          <p:cNvSpPr>
            <a:spLocks noGrp="1"/>
          </p:cNvSpPr>
          <p:nvPr>
            <p:ph type="body" idx="1"/>
          </p:nvPr>
        </p:nvSpPr>
        <p:spPr/>
        <p:txBody>
          <a:bodyPr/>
          <a:lstStyle/>
          <a:p>
            <a:r>
              <a:rPr dirty="0" err="1"/>
              <a:t>為落實資安防護，本校導入</a:t>
            </a:r>
            <a:r>
              <a:rPr dirty="0"/>
              <a:t> VANS </a:t>
            </a:r>
            <a:r>
              <a:rPr dirty="0" err="1"/>
              <a:t>資安弱點通報機制，各單位需安裝弱點掃描</a:t>
            </a:r>
            <a:r>
              <a:rPr dirty="0"/>
              <a:t> Agent 並定期更新或移除危害資安的軟體，不得安裝中國大陸或非公務軟體。本組每月進行弱點掃描，未配合者若導致資安事件將依規定懲處。常見需更新的軟體如 7zip、Chrome、Edge、Firefox、Adobe </a:t>
            </a:r>
            <a:r>
              <a:rPr dirty="0" err="1"/>
              <a:t>Reader、LibreOffice、iTunes，需汰換的舊版系統包括</a:t>
            </a:r>
            <a:r>
              <a:rPr dirty="0"/>
              <a:t> Windows 10/11 23H2 </a:t>
            </a:r>
            <a:r>
              <a:rPr dirty="0" err="1"/>
              <a:t>前版本、Office</a:t>
            </a:r>
            <a:r>
              <a:rPr dirty="0"/>
              <a:t> 2019 </a:t>
            </a:r>
            <a:r>
              <a:rPr dirty="0" err="1"/>
              <a:t>以前版本、舊版</a:t>
            </a:r>
            <a:r>
              <a:rPr dirty="0"/>
              <a:t> Windows </a:t>
            </a:r>
            <a:r>
              <a:rPr dirty="0" err="1"/>
              <a:t>Server、SQL</a:t>
            </a:r>
            <a:r>
              <a:rPr dirty="0"/>
              <a:t> </a:t>
            </a:r>
            <a:r>
              <a:rPr dirty="0" err="1"/>
              <a:t>Server、Java</a:t>
            </a:r>
            <a:r>
              <a:rPr dirty="0"/>
              <a:t> 21 </a:t>
            </a:r>
            <a:r>
              <a:rPr dirty="0" err="1"/>
              <a:t>前版本等。禁止安裝遊戲軟體及中國大陸軟體如</a:t>
            </a:r>
            <a:r>
              <a:rPr dirty="0"/>
              <a:t> </a:t>
            </a:r>
            <a:r>
              <a:rPr dirty="0" err="1"/>
              <a:t>Foxit、QQ、Zoom、愛思助手、迅雷等，詳情請掃描</a:t>
            </a:r>
            <a:r>
              <a:rPr dirty="0"/>
              <a:t> QR Code。</a:t>
            </a:r>
          </a:p>
        </p:txBody>
      </p:sp>
      <p:sp>
        <p:nvSpPr>
          <p:cNvPr id="4" name="Slide Number Placeholder 3"/>
          <p:cNvSpPr>
            <a:spLocks noGrp="1"/>
          </p:cNvSpPr>
          <p:nvPr>
            <p:ph type="sldNum" idx="12"/>
          </p:nvPr>
        </p:nvSpPr>
        <p:spPr/>
        <p:txBody>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txBody>
          <a:bodyPr/>
          <a:lstStyle/>
          <a:p>
            <a:endParaRPr/>
          </a:p>
        </p:txBody>
      </p:sp>
      <p:sp>
        <p:nvSpPr>
          <p:cNvPr id="3" name="Notes Placeholder 2"/>
          <p:cNvSpPr>
            <a:spLocks noGrp="1"/>
          </p:cNvSpPr>
          <p:nvPr>
            <p:ph type="body" idx="1"/>
          </p:nvPr>
        </p:nvSpPr>
        <p:spPr/>
        <p:txBody>
          <a:bodyPr/>
          <a:lstStyle/>
          <a:p>
            <a:r>
              <a:t>為提升網路安全，建議使用本校 DNS 主機或其他可信度高的公開 DNS。校內 DNS 為 163.17.100.3、163.17.100.5；教育部 DNS 為 140.111.233.5、163.28.6.1；中華電信 DNS 為 168.95.1.1、168.95.192.1。亦可使用 Google、Cloudflare、Open DNS、Quad9、Next DNS 等公共 DNS 服務。如有其他安全可靠的公開 DNS 推薦，請與資訊服務組聯繫。</a:t>
            </a:r>
          </a:p>
        </p:txBody>
      </p:sp>
      <p:sp>
        <p:nvSpPr>
          <p:cNvPr id="4" name="Slide Number Placeholder 3"/>
          <p:cNvSpPr>
            <a:spLocks noGrp="1"/>
          </p:cNvSpPr>
          <p:nvPr>
            <p:ph type="sldNum" idx="12"/>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a:t>本</a:t>
            </a:r>
            <a:r>
              <a:rPr lang="zh-TW" altLang="en-US" dirty="0"/>
              <a:t>校每年經費有限，不過圖資處仍努力尋找高</a:t>
            </a:r>
            <a:r>
              <a:rPr lang="en-US" altLang="zh-TW" dirty="0"/>
              <a:t>CP</a:t>
            </a:r>
            <a:r>
              <a:rPr lang="zh-TW" altLang="en-US" dirty="0"/>
              <a:t>值之資料庫供大家使用，在</a:t>
            </a:r>
            <a:r>
              <a:rPr dirty="0"/>
              <a:t> 114 </a:t>
            </a:r>
            <a:r>
              <a:rPr dirty="0" err="1"/>
              <a:t>年度租賃的資料庫清單</a:t>
            </a:r>
            <a:r>
              <a:rPr lang="zh-TW" altLang="en-US" dirty="0"/>
              <a:t>中</a:t>
            </a:r>
            <a:r>
              <a:rPr dirty="0"/>
              <a:t>，</a:t>
            </a:r>
            <a:r>
              <a:rPr dirty="0" err="1"/>
              <a:t>依語文別分為中、英文。中文資源包含</a:t>
            </a:r>
            <a:r>
              <a:rPr dirty="0"/>
              <a:t> </a:t>
            </a:r>
            <a:r>
              <a:rPr dirty="0" err="1"/>
              <a:t>Kono</a:t>
            </a:r>
            <a:r>
              <a:rPr dirty="0"/>
              <a:t> </a:t>
            </a:r>
            <a:r>
              <a:rPr dirty="0" err="1"/>
              <a:t>電子雜誌庫、CEPS</a:t>
            </a:r>
            <a:r>
              <a:rPr dirty="0"/>
              <a:t> </a:t>
            </a:r>
            <a:r>
              <a:rPr dirty="0" err="1"/>
              <a:t>中文期刊資料庫、聯合線上報紙</a:t>
            </a:r>
            <a:r>
              <a:rPr lang="zh-TW" altLang="en-US" dirty="0"/>
              <a:t>資料</a:t>
            </a:r>
            <a:r>
              <a:rPr dirty="0" err="1"/>
              <a:t>庫與一刻鯨選等；英文資源則有</a:t>
            </a:r>
            <a:r>
              <a:rPr dirty="0"/>
              <a:t> </a:t>
            </a:r>
            <a:r>
              <a:rPr dirty="0" err="1"/>
              <a:t>SPORTDiscus</a:t>
            </a:r>
            <a:r>
              <a:rPr dirty="0"/>
              <a:t> </a:t>
            </a:r>
            <a:r>
              <a:rPr dirty="0" err="1"/>
              <a:t>運動科學全文庫、EndNote</a:t>
            </a:r>
            <a:r>
              <a:rPr dirty="0"/>
              <a:t> </a:t>
            </a:r>
            <a:r>
              <a:rPr dirty="0" err="1"/>
              <a:t>書目管理軟體、ScienceDirect</a:t>
            </a:r>
            <a:r>
              <a:rPr dirty="0"/>
              <a:t> </a:t>
            </a:r>
            <a:r>
              <a:rPr dirty="0" err="1"/>
              <a:t>期刊全文庫、Naxos</a:t>
            </a:r>
            <a:r>
              <a:rPr dirty="0"/>
              <a:t> </a:t>
            </a:r>
            <a:r>
              <a:rPr dirty="0" err="1"/>
              <a:t>音樂圖書館及空中英語教室影音學習系統等。表格標示各資料庫的使用期限並說明收錄範圍及特色，提</a:t>
            </a:r>
            <a:r>
              <a:rPr lang="zh-TW" altLang="en-US" dirty="0"/>
              <a:t>供</a:t>
            </a:r>
            <a:r>
              <a:rPr dirty="0" err="1"/>
              <a:t>師生</a:t>
            </a:r>
            <a:r>
              <a:rPr lang="zh-TW" altLang="en-US" dirty="0"/>
              <a:t>參考與</a:t>
            </a:r>
            <a:r>
              <a:rPr dirty="0" err="1"/>
              <a:t>利用</a:t>
            </a:r>
            <a:r>
              <a:rPr dirty="0"/>
              <a:t>。</a:t>
            </a:r>
          </a:p>
        </p:txBody>
      </p:sp>
      <p:sp>
        <p:nvSpPr>
          <p:cNvPr id="138" name="Google Shape;138;p3: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335F1F71-BAC3-4C62-9491-BEEACE44CFD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3</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txBody>
          <a:bodyPr/>
          <a:lstStyle/>
          <a:p>
            <a:endParaRPr/>
          </a:p>
        </p:txBody>
      </p:sp>
      <p:sp>
        <p:nvSpPr>
          <p:cNvPr id="3" name="Notes Placeholder 2"/>
          <p:cNvSpPr>
            <a:spLocks noGrp="1"/>
          </p:cNvSpPr>
          <p:nvPr>
            <p:ph type="body" idx="1"/>
          </p:nvPr>
        </p:nvSpPr>
        <p:spPr/>
        <p:txBody>
          <a:bodyPr/>
          <a:lstStyle/>
          <a:p>
            <a:r>
              <a:rPr lang="zh-TW" altLang="en-US" dirty="0"/>
              <a:t>圖資處</a:t>
            </a:r>
            <a:r>
              <a:rPr dirty="0" err="1"/>
              <a:t>資訊服務組邀請您參與</a:t>
            </a:r>
            <a:r>
              <a:rPr lang="zh-TW" altLang="en-US" dirty="0"/>
              <a:t>服務</a:t>
            </a:r>
            <a:r>
              <a:rPr dirty="0" err="1"/>
              <a:t>滿意度調查</a:t>
            </a:r>
            <a:r>
              <a:rPr dirty="0"/>
              <a:t>，</a:t>
            </a:r>
            <a:r>
              <a:rPr lang="zh-TW" altLang="en-US" dirty="0"/>
              <a:t>以便進一步</a:t>
            </a:r>
            <a:r>
              <a:rPr dirty="0" err="1"/>
              <a:t>了解您對校園網路、校園入口網以及校務資訊系統的使用感受，您的回饋將協助改善服務。請使用</a:t>
            </a:r>
            <a:r>
              <a:rPr lang="zh-TW" altLang="en-US" dirty="0"/>
              <a:t>本頁投影片</a:t>
            </a:r>
            <a:r>
              <a:rPr dirty="0" err="1"/>
              <a:t>三個</a:t>
            </a:r>
            <a:r>
              <a:rPr dirty="0"/>
              <a:t> QR Code </a:t>
            </a:r>
            <a:r>
              <a:rPr dirty="0" err="1"/>
              <a:t>分別填寫各項調查表，提供寶貴意見，共同打造更好的資訊環境</a:t>
            </a:r>
            <a:r>
              <a:rPr dirty="0"/>
              <a:t>。</a:t>
            </a:r>
          </a:p>
        </p:txBody>
      </p:sp>
      <p:sp>
        <p:nvSpPr>
          <p:cNvPr id="4" name="Slide Number Placeholder 3"/>
          <p:cNvSpPr>
            <a:spLocks noGrp="1"/>
          </p:cNvSpPr>
          <p:nvPr>
            <p:ph type="sldNum" idx="12"/>
          </p:nvPr>
        </p:nvSpPr>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err="1"/>
              <a:t>為促進師生熟悉館藏資源，讀者服務組辦理多場資料庫教育訓練，包括介紹</a:t>
            </a:r>
            <a:r>
              <a:rPr dirty="0"/>
              <a:t> KONO </a:t>
            </a:r>
            <a:r>
              <a:rPr dirty="0" err="1"/>
              <a:t>中文雜誌資料庫、智慧閱讀系統及畢業</a:t>
            </a:r>
            <a:r>
              <a:rPr lang="zh-TW" altLang="en-US" dirty="0"/>
              <a:t>學位</a:t>
            </a:r>
            <a:r>
              <a:rPr dirty="0" err="1"/>
              <a:t>論文上傳流程，並舉辦智慧財產權講座及提供測驗題庫，強化正確使用觀念。同時推廣主題書展及電子書，鼓勵二手教科書的共享與借閱</a:t>
            </a:r>
            <a:r>
              <a:rPr dirty="0"/>
              <a:t>，</a:t>
            </a:r>
            <a:r>
              <a:rPr lang="zh-TW" altLang="en-US" dirty="0"/>
              <a:t>透過圖資處</a:t>
            </a:r>
            <a:r>
              <a:rPr dirty="0" err="1"/>
              <a:t>經營</a:t>
            </a:r>
            <a:r>
              <a:rPr lang="zh-TW" altLang="en-US" dirty="0"/>
              <a:t>之</a:t>
            </a:r>
            <a:r>
              <a:rPr dirty="0"/>
              <a:t> FB、IG </a:t>
            </a:r>
            <a:r>
              <a:rPr dirty="0" err="1"/>
              <a:t>社群傳遞活動訊息。右側海報呈現</a:t>
            </a:r>
            <a:r>
              <a:rPr dirty="0"/>
              <a:t> 113-2 </a:t>
            </a:r>
            <a:r>
              <a:rPr lang="zh-TW" altLang="en-US" dirty="0"/>
              <a:t>學期</a:t>
            </a:r>
            <a:r>
              <a:rPr dirty="0" err="1"/>
              <a:t>閱讀推廣活動，如線上講座、主題書展、二手教材書索取等，邀請大家</a:t>
            </a:r>
            <a:r>
              <a:rPr lang="zh-TW" altLang="en-US" dirty="0"/>
              <a:t>持續</a:t>
            </a:r>
            <a:r>
              <a:rPr dirty="0" err="1"/>
              <a:t>踴躍參與</a:t>
            </a:r>
            <a:r>
              <a:rPr dirty="0"/>
              <a:t>。</a:t>
            </a:r>
          </a:p>
        </p:txBody>
      </p:sp>
      <p:sp>
        <p:nvSpPr>
          <p:cNvPr id="148" name="Google Shape;148;p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DCAC20D1-EC8E-49F9-AEC1-EC07FE14B2D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4</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txBody>
          <a:bodyPr/>
          <a:lstStyle/>
          <a:p>
            <a:endParaRPr/>
          </a:p>
        </p:txBody>
      </p:sp>
      <p:sp>
        <p:nvSpPr>
          <p:cNvPr id="3" name="Notes Placeholder 2"/>
          <p:cNvSpPr>
            <a:spLocks noGrp="1"/>
          </p:cNvSpPr>
          <p:nvPr>
            <p:ph type="body" idx="1"/>
          </p:nvPr>
        </p:nvSpPr>
        <p:spPr/>
        <p:txBody>
          <a:bodyPr/>
          <a:lstStyle/>
          <a:p>
            <a:r>
              <a:rPr dirty="0" err="1"/>
              <a:t>因應科技潮流，本館建置智慧閱讀推薦系統，透過分析讀者借閱歷程與大數據</a:t>
            </a:r>
            <a:r>
              <a:rPr lang="zh-TW" altLang="en-US" dirty="0"/>
              <a:t>分析技術，</a:t>
            </a:r>
            <a:r>
              <a:rPr dirty="0" err="1"/>
              <a:t>並運用人工智慧學習技術</a:t>
            </a:r>
            <a:r>
              <a:rPr lang="zh-TW" altLang="en-US" dirty="0"/>
              <a:t>融合於系統中</a:t>
            </a:r>
            <a:r>
              <a:rPr dirty="0"/>
              <a:t>，</a:t>
            </a:r>
            <a:r>
              <a:rPr dirty="0" err="1"/>
              <a:t>為不同類型讀者提供閱讀行為探勘與個人化推薦。讀者可收到符合興趣的書籍推薦、閱讀指數及館藏使用分析</a:t>
            </a:r>
            <a:r>
              <a:rPr lang="zh-TW" altLang="en-US" dirty="0"/>
              <a:t>等</a:t>
            </a:r>
            <a:r>
              <a:rPr dirty="0"/>
              <a:t>。畫面展示系統介面，包含全文搜尋、期刊導覽、資料庫檢索、AI </a:t>
            </a:r>
            <a:r>
              <a:rPr dirty="0" err="1"/>
              <a:t>客服機器人等功能，歡迎師生體驗</a:t>
            </a:r>
            <a:r>
              <a:rPr lang="zh-TW" altLang="en-US" dirty="0"/>
              <a:t>與回饋</a:t>
            </a:r>
            <a:r>
              <a:rPr dirty="0"/>
              <a:t>。</a:t>
            </a:r>
          </a:p>
        </p:txBody>
      </p:sp>
      <p:sp>
        <p:nvSpPr>
          <p:cNvPr id="4" name="Slide Number Placeholder 3"/>
          <p:cNvSpPr>
            <a:spLocks noGrp="1"/>
          </p:cNvSpPr>
          <p:nvPr>
            <p:ph type="sldNum" idx="12"/>
          </p:nvPr>
        </p:nvSpPr>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a:t>本</a:t>
            </a:r>
            <a:r>
              <a:rPr lang="zh-TW" altLang="en-US" dirty="0"/>
              <a:t>處</a:t>
            </a:r>
            <a:r>
              <a:rPr dirty="0" err="1"/>
              <a:t>宣導尊重著作財產權並鼓勵資源循環，推廣二手教科書借閱</a:t>
            </a:r>
            <a:r>
              <a:rPr dirty="0"/>
              <a:t>，</a:t>
            </a:r>
            <a:r>
              <a:rPr lang="zh-TW" altLang="en-US" dirty="0"/>
              <a:t>希望降低同學</a:t>
            </a:r>
            <a:r>
              <a:rPr dirty="0" err="1"/>
              <a:t>購書成本。透過教職員與校外人士捐贈的二手書分類為教科書、專業書與科普書</a:t>
            </a:r>
            <a:r>
              <a:rPr lang="zh-TW" altLang="en-US" dirty="0"/>
              <a:t>等</a:t>
            </a:r>
            <a:r>
              <a:rPr dirty="0"/>
              <a:t>，</a:t>
            </a:r>
            <a:r>
              <a:rPr dirty="0" err="1"/>
              <a:t>集中於「圖書旅行記」專區供借閱；讀者掃描</a:t>
            </a:r>
            <a:r>
              <a:rPr dirty="0"/>
              <a:t> QR Code 填寫索書表單即可領取書籍。二手書平台可由學校官網首頁經「圖書資訊→圖書服務→智財權專區→二手書平台」路徑進入，歡迎師生多加利用。</a:t>
            </a:r>
          </a:p>
        </p:txBody>
      </p:sp>
      <p:sp>
        <p:nvSpPr>
          <p:cNvPr id="182" name="Google Shape;182;p7: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4163B5AC-ED9A-4A66-B0EE-4BBC7E0B37A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6</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err="1"/>
              <a:t>本頁說明</a:t>
            </a:r>
            <a:r>
              <a:rPr dirty="0"/>
              <a:t> 11</a:t>
            </a:r>
            <a:r>
              <a:rPr lang="en-US" dirty="0"/>
              <a:t>4</a:t>
            </a:r>
            <a:r>
              <a:rPr dirty="0"/>
              <a:t> </a:t>
            </a:r>
            <a:r>
              <a:rPr dirty="0" err="1"/>
              <a:t>年度</a:t>
            </a:r>
            <a:r>
              <a:rPr lang="zh-TW" altLang="en-US"/>
              <a:t>目前</a:t>
            </a:r>
            <a:r>
              <a:t>新購圖書及電子書概況</a:t>
            </a:r>
            <a:r>
              <a:rPr dirty="0"/>
              <a:t>。114 </a:t>
            </a:r>
            <a:r>
              <a:rPr dirty="0" err="1"/>
              <a:t>上半年採購中西文圖書共</a:t>
            </a:r>
            <a:r>
              <a:rPr dirty="0"/>
              <a:t> 1901 </a:t>
            </a:r>
            <a:r>
              <a:rPr dirty="0" err="1"/>
              <a:t>冊／片，歡迎師生透過自動化系統查詢借閱並推薦新書。為因應閱讀習慣改變</a:t>
            </a:r>
            <a:r>
              <a:rPr dirty="0"/>
              <a:t>，</a:t>
            </a:r>
            <a:r>
              <a:rPr lang="zh-TW" altLang="en-US" dirty="0"/>
              <a:t>除</a:t>
            </a:r>
            <a:r>
              <a:rPr dirty="0" err="1"/>
              <a:t>持續採購教師推薦</a:t>
            </a:r>
            <a:r>
              <a:rPr lang="zh-TW" altLang="en-US" dirty="0"/>
              <a:t>之</a:t>
            </a:r>
            <a:r>
              <a:rPr dirty="0" err="1"/>
              <a:t>西文電子書</a:t>
            </a:r>
            <a:r>
              <a:rPr lang="zh-TW" altLang="en-US" dirty="0"/>
              <a:t>外</a:t>
            </a:r>
            <a:r>
              <a:rPr dirty="0"/>
              <a:t>，</a:t>
            </a:r>
            <a:r>
              <a:rPr lang="zh-TW" altLang="en-US" dirty="0"/>
              <a:t>同時持續</a:t>
            </a:r>
            <a:r>
              <a:rPr dirty="0" err="1"/>
              <a:t>參與</a:t>
            </a:r>
            <a:r>
              <a:rPr dirty="0"/>
              <a:t> 2025 年 </a:t>
            </a:r>
            <a:r>
              <a:rPr dirty="0" err="1"/>
              <a:t>HyRead</a:t>
            </a:r>
            <a:r>
              <a:rPr dirty="0"/>
              <a:t> </a:t>
            </a:r>
            <a:r>
              <a:rPr dirty="0" err="1"/>
              <a:t>ebook</a:t>
            </a:r>
            <a:r>
              <a:rPr dirty="0"/>
              <a:t> </a:t>
            </a:r>
            <a:r>
              <a:rPr dirty="0" err="1"/>
              <a:t>大學圖書館聯盟採購案，讓師生可在</a:t>
            </a:r>
            <a:r>
              <a:rPr dirty="0"/>
              <a:t> </a:t>
            </a:r>
            <a:r>
              <a:rPr dirty="0" err="1"/>
              <a:t>PC、iPad、iPhone</a:t>
            </a:r>
            <a:r>
              <a:rPr dirty="0"/>
              <a:t> 或 Android 上</a:t>
            </a:r>
            <a:r>
              <a:rPr lang="zh-TW" altLang="en-US" dirty="0"/>
              <a:t>進行「</a:t>
            </a:r>
            <a:r>
              <a:rPr dirty="0" err="1"/>
              <a:t>線上</a:t>
            </a:r>
            <a:r>
              <a:rPr lang="zh-TW" altLang="en-US" dirty="0"/>
              <a:t>」</a:t>
            </a:r>
            <a:r>
              <a:rPr dirty="0"/>
              <a:t>／</a:t>
            </a:r>
            <a:r>
              <a:rPr lang="zh-TW" altLang="en-US" dirty="0"/>
              <a:t>「</a:t>
            </a:r>
            <a:r>
              <a:rPr dirty="0"/>
              <a:t>線</a:t>
            </a:r>
            <a:r>
              <a:rPr lang="zh-TW" altLang="en-US" dirty="0"/>
              <a:t>下」多元化</a:t>
            </a:r>
            <a:r>
              <a:rPr dirty="0" err="1"/>
              <a:t>閱讀</a:t>
            </a:r>
            <a:r>
              <a:rPr lang="zh-TW" altLang="en-US" dirty="0"/>
              <a:t>模式</a:t>
            </a:r>
            <a:r>
              <a:rPr dirty="0"/>
              <a:t>。</a:t>
            </a:r>
            <a:r>
              <a:rPr lang="zh-TW" altLang="en-US" dirty="0"/>
              <a:t>此外，</a:t>
            </a:r>
            <a:r>
              <a:rPr dirty="0"/>
              <a:t>自 111 年 1 </a:t>
            </a:r>
            <a:r>
              <a:rPr dirty="0" err="1"/>
              <a:t>月加入國家圖書館</a:t>
            </a:r>
            <a:r>
              <a:rPr dirty="0"/>
              <a:t> </a:t>
            </a:r>
            <a:r>
              <a:rPr dirty="0" err="1"/>
              <a:t>NBINet</a:t>
            </a:r>
            <a:r>
              <a:rPr dirty="0"/>
              <a:t> </a:t>
            </a:r>
            <a:r>
              <a:rPr dirty="0" err="1"/>
              <a:t>合作館以來，截至</a:t>
            </a:r>
            <a:r>
              <a:rPr dirty="0"/>
              <a:t> 114 年 7 </a:t>
            </a:r>
            <a:r>
              <a:rPr dirty="0" err="1"/>
              <a:t>月已上傳</a:t>
            </a:r>
            <a:r>
              <a:rPr dirty="0"/>
              <a:t> 8247 </a:t>
            </a:r>
            <a:r>
              <a:rPr dirty="0" err="1"/>
              <a:t>筆書目供跨館查詢，促進資源共享</a:t>
            </a:r>
            <a:r>
              <a:rPr dirty="0"/>
              <a:t>。</a:t>
            </a:r>
          </a:p>
        </p:txBody>
      </p:sp>
      <p:sp>
        <p:nvSpPr>
          <p:cNvPr id="172" name="Google Shape;172;p6: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33F33606-7A3C-4E85-B501-0090814FF13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7</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dirty="0" err="1"/>
              <a:t>讀者服務組每月辦理主題書展，藉由不同主題引導多元閱讀。例如</a:t>
            </a:r>
            <a:r>
              <a:rPr dirty="0"/>
              <a:t> 1–2 </a:t>
            </a:r>
            <a:r>
              <a:rPr dirty="0" err="1"/>
              <a:t>月「不歧而裕」聚焦性別平權</a:t>
            </a:r>
            <a:r>
              <a:rPr lang="zh-TW" altLang="en-US" dirty="0"/>
              <a:t>、</a:t>
            </a:r>
            <a:r>
              <a:rPr dirty="0"/>
              <a:t> 3 月</a:t>
            </a:r>
            <a:r>
              <a:rPr lang="zh-TW" altLang="en-US" dirty="0"/>
              <a:t>時</a:t>
            </a:r>
            <a:r>
              <a:rPr dirty="0"/>
              <a:t>「90% </a:t>
            </a:r>
            <a:r>
              <a:rPr dirty="0" err="1"/>
              <a:t>的病，控糖就會好」倡導健康飲食</a:t>
            </a:r>
            <a:r>
              <a:rPr lang="zh-TW" altLang="en-US" dirty="0"/>
              <a:t>、於</a:t>
            </a:r>
            <a:r>
              <a:rPr dirty="0"/>
              <a:t> 4 </a:t>
            </a:r>
            <a:r>
              <a:rPr dirty="0" err="1"/>
              <a:t>月「書香任意門」以閱讀開啟無限可能</a:t>
            </a:r>
            <a:r>
              <a:rPr lang="zh-TW" altLang="en-US" dirty="0"/>
              <a:t>、在</a:t>
            </a:r>
            <a:r>
              <a:rPr dirty="0"/>
              <a:t> 5 </a:t>
            </a:r>
            <a:r>
              <a:rPr dirty="0" err="1"/>
              <a:t>月「居家風格巡禮」介紹打造理想家居。透過主題展覽推薦相關書籍，營造閱讀氛圍，鼓勵師生探索新領域</a:t>
            </a:r>
            <a:r>
              <a:rPr dirty="0"/>
              <a:t>。</a:t>
            </a:r>
          </a:p>
        </p:txBody>
      </p:sp>
      <p:sp>
        <p:nvSpPr>
          <p:cNvPr id="190" name="Google Shape;190;p8: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23EAC0A0-77A7-478C-ABAE-2276C07AFEF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8</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r>
              <a:rPr lang="zh-TW" altLang="en-US" dirty="0"/>
              <a:t>本處</a:t>
            </a:r>
            <a:r>
              <a:rPr dirty="0" err="1"/>
              <a:t>學習科技組</a:t>
            </a:r>
            <a:r>
              <a:rPr lang="zh-TW" altLang="en-US" dirty="0"/>
              <a:t>負責</a:t>
            </a:r>
            <a:r>
              <a:rPr dirty="0" err="1"/>
              <a:t>宣導資訊安全（ISMS）與個人資料保護（PIMS</a:t>
            </a:r>
            <a:r>
              <a:rPr dirty="0"/>
              <a:t>）。</a:t>
            </a:r>
            <a:r>
              <a:rPr lang="zh-TW" altLang="en-US" dirty="0"/>
              <a:t>目前</a:t>
            </a:r>
            <a:r>
              <a:rPr dirty="0" err="1"/>
              <a:t>全校已導入</a:t>
            </a:r>
            <a:r>
              <a:rPr dirty="0"/>
              <a:t> </a:t>
            </a:r>
            <a:r>
              <a:rPr dirty="0" err="1"/>
              <a:t>ISMS，師生處理教學或行政業務時</a:t>
            </a:r>
            <a:r>
              <a:rPr lang="zh-TW" altLang="en-US" dirty="0"/>
              <a:t>，</a:t>
            </a:r>
            <a:r>
              <a:rPr dirty="0" err="1"/>
              <a:t>需遵循資通安全管理法規</a:t>
            </a:r>
            <a:r>
              <a:rPr lang="zh-TW" altLang="en-US" dirty="0"/>
              <a:t>，</a:t>
            </a:r>
            <a:r>
              <a:rPr dirty="0" err="1"/>
              <a:t>並使用規定表單留存紀錄</a:t>
            </a:r>
            <a:r>
              <a:rPr dirty="0"/>
              <a:t>，</a:t>
            </a:r>
            <a:r>
              <a:rPr lang="zh-TW" altLang="en-US" dirty="0"/>
              <a:t>全校教職員</a:t>
            </a:r>
            <a:r>
              <a:rPr dirty="0" err="1"/>
              <a:t>每年必須接受</a:t>
            </a:r>
            <a:r>
              <a:rPr dirty="0"/>
              <a:t> 3 </a:t>
            </a:r>
            <a:r>
              <a:rPr dirty="0" err="1"/>
              <a:t>小時以上資安教育訓練，發現疑似資訊安全事件應立即通報。PIMS</a:t>
            </a:r>
            <a:r>
              <a:rPr dirty="0"/>
              <a:t> </a:t>
            </a:r>
            <a:r>
              <a:rPr dirty="0" err="1"/>
              <a:t>強調個資蒐集、處理、利用及保存需符合法規，日常也須於表單記錄</a:t>
            </a:r>
            <a:r>
              <a:rPr lang="zh-TW" altLang="en-US" dirty="0"/>
              <a:t>各項</a:t>
            </a:r>
            <a:r>
              <a:rPr dirty="0" err="1"/>
              <a:t>作業</a:t>
            </a:r>
            <a:r>
              <a:rPr lang="zh-TW" altLang="en-US" dirty="0"/>
              <a:t>，同時全校教職員需要</a:t>
            </a:r>
            <a:r>
              <a:rPr dirty="0" err="1"/>
              <a:t>每年</a:t>
            </a:r>
            <a:r>
              <a:rPr lang="zh-TW" altLang="en-US" dirty="0"/>
              <a:t>參加</a:t>
            </a:r>
            <a:r>
              <a:rPr dirty="0"/>
              <a:t> 3 </a:t>
            </a:r>
            <a:r>
              <a:rPr dirty="0" err="1"/>
              <a:t>小時以上個資教育訓練。相關資訊可至資安專區及個資專區查閱</a:t>
            </a:r>
            <a:r>
              <a:rPr dirty="0"/>
              <a:t>。</a:t>
            </a:r>
          </a:p>
        </p:txBody>
      </p:sp>
      <p:sp>
        <p:nvSpPr>
          <p:cNvPr id="349" name="Google Shape;349;p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a:p>
        </p:txBody>
      </p:sp>
      <p:sp>
        <p:nvSpPr>
          <p:cNvPr id="2" name="投影片編號版面配置區 1">
            <a:extLst>
              <a:ext uri="{FF2B5EF4-FFF2-40B4-BE49-F238E27FC236}">
                <a16:creationId xmlns:a16="http://schemas.microsoft.com/office/drawing/2014/main" id="{EDE54297-375E-4A1A-B949-B5F482360C8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zh-TW" sz="1200" b="0" i="0" u="none" strike="noStrike" cap="none" smtClean="0">
                <a:solidFill>
                  <a:schemeClr val="dk1"/>
                </a:solidFill>
                <a:latin typeface="Calibri"/>
                <a:ea typeface="Calibri"/>
                <a:cs typeface="Calibri"/>
                <a:sym typeface="Calibri"/>
              </a:rPr>
              <a:t>9</a:t>
            </a:fld>
            <a:endParaRPr lang="zh-TW" alt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202760" y="2011680"/>
            <a:ext cx="9783720" cy="42058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0"/>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0"/>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0"/>
          <p:cNvSpPr txBox="1">
            <a:spLocks noGrp="1"/>
          </p:cNvSpPr>
          <p:nvPr>
            <p:ph type="body" idx="4"/>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41"/>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body" idx="1"/>
          </p:nvPr>
        </p:nvSpPr>
        <p:spPr>
          <a:xfrm>
            <a:off x="120276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1"/>
          <p:cNvSpPr txBox="1">
            <a:spLocks noGrp="1"/>
          </p:cNvSpPr>
          <p:nvPr>
            <p:ph type="body" idx="2"/>
          </p:nvPr>
        </p:nvSpPr>
        <p:spPr>
          <a:xfrm>
            <a:off x="451080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1"/>
          <p:cNvSpPr txBox="1">
            <a:spLocks noGrp="1"/>
          </p:cNvSpPr>
          <p:nvPr>
            <p:ph type="body" idx="3"/>
          </p:nvPr>
        </p:nvSpPr>
        <p:spPr>
          <a:xfrm>
            <a:off x="781848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1"/>
          <p:cNvSpPr txBox="1">
            <a:spLocks noGrp="1"/>
          </p:cNvSpPr>
          <p:nvPr>
            <p:ph type="body" idx="4"/>
          </p:nvPr>
        </p:nvSpPr>
        <p:spPr>
          <a:xfrm>
            <a:off x="120276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1"/>
          <p:cNvSpPr txBox="1">
            <a:spLocks noGrp="1"/>
          </p:cNvSpPr>
          <p:nvPr>
            <p:ph type="body" idx="5"/>
          </p:nvPr>
        </p:nvSpPr>
        <p:spPr>
          <a:xfrm>
            <a:off x="451080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1"/>
          <p:cNvSpPr txBox="1">
            <a:spLocks noGrp="1"/>
          </p:cNvSpPr>
          <p:nvPr>
            <p:ph type="body" idx="6"/>
          </p:nvPr>
        </p:nvSpPr>
        <p:spPr>
          <a:xfrm>
            <a:off x="781848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3"/>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45"/>
          <p:cNvSpPr txBox="1">
            <a:spLocks noGrp="1"/>
          </p:cNvSpPr>
          <p:nvPr>
            <p:ph type="subTitle" idx="1"/>
          </p:nvPr>
        </p:nvSpPr>
        <p:spPr>
          <a:xfrm>
            <a:off x="1202760" y="284040"/>
            <a:ext cx="9783720" cy="69933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46"/>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6"/>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6"/>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6"/>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47"/>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7"/>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7"/>
          <p:cNvSpPr txBox="1">
            <a:spLocks noGrp="1"/>
          </p:cNvSpPr>
          <p:nvPr>
            <p:ph type="body" idx="3"/>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48"/>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8"/>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body" idx="3"/>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1202760" y="201168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body" idx="2"/>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32"/>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body" idx="1"/>
          </p:nvPr>
        </p:nvSpPr>
        <p:spPr>
          <a:xfrm>
            <a:off x="1202760" y="2011680"/>
            <a:ext cx="97837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0"/>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0"/>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0"/>
          <p:cNvSpPr txBox="1">
            <a:spLocks noGrp="1"/>
          </p:cNvSpPr>
          <p:nvPr>
            <p:ph type="body" idx="4"/>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51"/>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1"/>
          <p:cNvSpPr txBox="1">
            <a:spLocks noGrp="1"/>
          </p:cNvSpPr>
          <p:nvPr>
            <p:ph type="body" idx="1"/>
          </p:nvPr>
        </p:nvSpPr>
        <p:spPr>
          <a:xfrm>
            <a:off x="120276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1"/>
          <p:cNvSpPr txBox="1">
            <a:spLocks noGrp="1"/>
          </p:cNvSpPr>
          <p:nvPr>
            <p:ph type="body" idx="2"/>
          </p:nvPr>
        </p:nvSpPr>
        <p:spPr>
          <a:xfrm>
            <a:off x="451080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1"/>
          <p:cNvSpPr txBox="1">
            <a:spLocks noGrp="1"/>
          </p:cNvSpPr>
          <p:nvPr>
            <p:ph type="body" idx="3"/>
          </p:nvPr>
        </p:nvSpPr>
        <p:spPr>
          <a:xfrm>
            <a:off x="781848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1"/>
          <p:cNvSpPr txBox="1">
            <a:spLocks noGrp="1"/>
          </p:cNvSpPr>
          <p:nvPr>
            <p:ph type="body" idx="4"/>
          </p:nvPr>
        </p:nvSpPr>
        <p:spPr>
          <a:xfrm>
            <a:off x="120276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1"/>
          <p:cNvSpPr txBox="1">
            <a:spLocks noGrp="1"/>
          </p:cNvSpPr>
          <p:nvPr>
            <p:ph type="body" idx="5"/>
          </p:nvPr>
        </p:nvSpPr>
        <p:spPr>
          <a:xfrm>
            <a:off x="451080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1"/>
          <p:cNvSpPr txBox="1">
            <a:spLocks noGrp="1"/>
          </p:cNvSpPr>
          <p:nvPr>
            <p:ph type="body" idx="6"/>
          </p:nvPr>
        </p:nvSpPr>
        <p:spPr>
          <a:xfrm>
            <a:off x="781848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2730137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ubTitle" idx="1"/>
          </p:nvPr>
        </p:nvSpPr>
        <p:spPr>
          <a:xfrm>
            <a:off x="1202760" y="2011680"/>
            <a:ext cx="9783720" cy="42058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9794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1202760" y="2011680"/>
            <a:ext cx="97837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4186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3"/>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0324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4406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83"/>
        <p:cNvGrpSpPr/>
        <p:nvPr/>
      </p:nvGrpSpPr>
      <p:grpSpPr>
        <a:xfrm>
          <a:off x="0" y="0"/>
          <a:ext cx="0" cy="0"/>
          <a:chOff x="0" y="0"/>
          <a:chExt cx="0" cy="0"/>
        </a:xfrm>
      </p:grpSpPr>
      <p:sp>
        <p:nvSpPr>
          <p:cNvPr id="84" name="Google Shape;84;p45"/>
          <p:cNvSpPr txBox="1">
            <a:spLocks noGrp="1"/>
          </p:cNvSpPr>
          <p:nvPr>
            <p:ph type="subTitle" idx="1"/>
          </p:nvPr>
        </p:nvSpPr>
        <p:spPr>
          <a:xfrm>
            <a:off x="1202760" y="284040"/>
            <a:ext cx="9783720" cy="69933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8742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85"/>
        <p:cNvGrpSpPr/>
        <p:nvPr/>
      </p:nvGrpSpPr>
      <p:grpSpPr>
        <a:xfrm>
          <a:off x="0" y="0"/>
          <a:ext cx="0" cy="0"/>
          <a:chOff x="0" y="0"/>
          <a:chExt cx="0" cy="0"/>
        </a:xfrm>
      </p:grpSpPr>
      <p:sp>
        <p:nvSpPr>
          <p:cNvPr id="86" name="Google Shape;86;p46"/>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6"/>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6"/>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6"/>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62987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90"/>
        <p:cNvGrpSpPr/>
        <p:nvPr/>
      </p:nvGrpSpPr>
      <p:grpSpPr>
        <a:xfrm>
          <a:off x="0" y="0"/>
          <a:ext cx="0" cy="0"/>
          <a:chOff x="0" y="0"/>
          <a:chExt cx="0" cy="0"/>
        </a:xfrm>
      </p:grpSpPr>
      <p:sp>
        <p:nvSpPr>
          <p:cNvPr id="91" name="Google Shape;91;p47"/>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7"/>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7"/>
          <p:cNvSpPr txBox="1">
            <a:spLocks noGrp="1"/>
          </p:cNvSpPr>
          <p:nvPr>
            <p:ph type="body" idx="3"/>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6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3"/>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95"/>
        <p:cNvGrpSpPr/>
        <p:nvPr/>
      </p:nvGrpSpPr>
      <p:grpSpPr>
        <a:xfrm>
          <a:off x="0" y="0"/>
          <a:ext cx="0" cy="0"/>
          <a:chOff x="0" y="0"/>
          <a:chExt cx="0" cy="0"/>
        </a:xfrm>
      </p:grpSpPr>
      <p:sp>
        <p:nvSpPr>
          <p:cNvPr id="96" name="Google Shape;96;p48"/>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8"/>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body" idx="3"/>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022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1202760" y="201168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body" idx="2"/>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2356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0"/>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0"/>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0"/>
          <p:cNvSpPr txBox="1">
            <a:spLocks noGrp="1"/>
          </p:cNvSpPr>
          <p:nvPr>
            <p:ph type="body" idx="4"/>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29699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51"/>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1"/>
          <p:cNvSpPr txBox="1">
            <a:spLocks noGrp="1"/>
          </p:cNvSpPr>
          <p:nvPr>
            <p:ph type="body" idx="1"/>
          </p:nvPr>
        </p:nvSpPr>
        <p:spPr>
          <a:xfrm>
            <a:off x="120276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1"/>
          <p:cNvSpPr txBox="1">
            <a:spLocks noGrp="1"/>
          </p:cNvSpPr>
          <p:nvPr>
            <p:ph type="body" idx="2"/>
          </p:nvPr>
        </p:nvSpPr>
        <p:spPr>
          <a:xfrm>
            <a:off x="451080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1"/>
          <p:cNvSpPr txBox="1">
            <a:spLocks noGrp="1"/>
          </p:cNvSpPr>
          <p:nvPr>
            <p:ph type="body" idx="3"/>
          </p:nvPr>
        </p:nvSpPr>
        <p:spPr>
          <a:xfrm>
            <a:off x="781848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1"/>
          <p:cNvSpPr txBox="1">
            <a:spLocks noGrp="1"/>
          </p:cNvSpPr>
          <p:nvPr>
            <p:ph type="body" idx="4"/>
          </p:nvPr>
        </p:nvSpPr>
        <p:spPr>
          <a:xfrm>
            <a:off x="120276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1"/>
          <p:cNvSpPr txBox="1">
            <a:spLocks noGrp="1"/>
          </p:cNvSpPr>
          <p:nvPr>
            <p:ph type="body" idx="5"/>
          </p:nvPr>
        </p:nvSpPr>
        <p:spPr>
          <a:xfrm>
            <a:off x="451080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1"/>
          <p:cNvSpPr txBox="1">
            <a:spLocks noGrp="1"/>
          </p:cNvSpPr>
          <p:nvPr>
            <p:ph type="body" idx="6"/>
          </p:nvPr>
        </p:nvSpPr>
        <p:spPr>
          <a:xfrm>
            <a:off x="781848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99949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0"/>
          <p:cNvSpPr txBox="1">
            <a:spLocks noGrp="1"/>
          </p:cNvSpPr>
          <p:nvPr>
            <p:ph type="subTitle" idx="1"/>
          </p:nvPr>
        </p:nvSpPr>
        <p:spPr>
          <a:xfrm>
            <a:off x="1202760" y="2011680"/>
            <a:ext cx="9783720" cy="42058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77370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1202760" y="2011680"/>
            <a:ext cx="97837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4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3"/>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6360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51445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83"/>
        <p:cNvGrpSpPr/>
        <p:nvPr/>
      </p:nvGrpSpPr>
      <p:grpSpPr>
        <a:xfrm>
          <a:off x="0" y="0"/>
          <a:ext cx="0" cy="0"/>
          <a:chOff x="0" y="0"/>
          <a:chExt cx="0" cy="0"/>
        </a:xfrm>
      </p:grpSpPr>
      <p:sp>
        <p:nvSpPr>
          <p:cNvPr id="84" name="Google Shape;84;p45"/>
          <p:cNvSpPr txBox="1">
            <a:spLocks noGrp="1"/>
          </p:cNvSpPr>
          <p:nvPr>
            <p:ph type="subTitle" idx="1"/>
          </p:nvPr>
        </p:nvSpPr>
        <p:spPr>
          <a:xfrm>
            <a:off x="1202760" y="284040"/>
            <a:ext cx="9783720" cy="69933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4643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85"/>
        <p:cNvGrpSpPr/>
        <p:nvPr/>
      </p:nvGrpSpPr>
      <p:grpSpPr>
        <a:xfrm>
          <a:off x="0" y="0"/>
          <a:ext cx="0" cy="0"/>
          <a:chOff x="0" y="0"/>
          <a:chExt cx="0" cy="0"/>
        </a:xfrm>
      </p:grpSpPr>
      <p:sp>
        <p:nvSpPr>
          <p:cNvPr id="86" name="Google Shape;86;p46"/>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6"/>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6"/>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6"/>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638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4"/>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90"/>
        <p:cNvGrpSpPr/>
        <p:nvPr/>
      </p:nvGrpSpPr>
      <p:grpSpPr>
        <a:xfrm>
          <a:off x="0" y="0"/>
          <a:ext cx="0" cy="0"/>
          <a:chOff x="0" y="0"/>
          <a:chExt cx="0" cy="0"/>
        </a:xfrm>
      </p:grpSpPr>
      <p:sp>
        <p:nvSpPr>
          <p:cNvPr id="91" name="Google Shape;91;p47"/>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7"/>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7"/>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7"/>
          <p:cNvSpPr txBox="1">
            <a:spLocks noGrp="1"/>
          </p:cNvSpPr>
          <p:nvPr>
            <p:ph type="body" idx="3"/>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72142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95"/>
        <p:cNvGrpSpPr/>
        <p:nvPr/>
      </p:nvGrpSpPr>
      <p:grpSpPr>
        <a:xfrm>
          <a:off x="0" y="0"/>
          <a:ext cx="0" cy="0"/>
          <a:chOff x="0" y="0"/>
          <a:chExt cx="0" cy="0"/>
        </a:xfrm>
      </p:grpSpPr>
      <p:sp>
        <p:nvSpPr>
          <p:cNvPr id="96" name="Google Shape;96;p48"/>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8"/>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body" idx="3"/>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6072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1202760" y="201168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body" idx="2"/>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15112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0"/>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0"/>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0"/>
          <p:cNvSpPr txBox="1">
            <a:spLocks noGrp="1"/>
          </p:cNvSpPr>
          <p:nvPr>
            <p:ph type="body" idx="4"/>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99824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51"/>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51"/>
          <p:cNvSpPr txBox="1">
            <a:spLocks noGrp="1"/>
          </p:cNvSpPr>
          <p:nvPr>
            <p:ph type="body" idx="1"/>
          </p:nvPr>
        </p:nvSpPr>
        <p:spPr>
          <a:xfrm>
            <a:off x="120276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1"/>
          <p:cNvSpPr txBox="1">
            <a:spLocks noGrp="1"/>
          </p:cNvSpPr>
          <p:nvPr>
            <p:ph type="body" idx="2"/>
          </p:nvPr>
        </p:nvSpPr>
        <p:spPr>
          <a:xfrm>
            <a:off x="451080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1"/>
          <p:cNvSpPr txBox="1">
            <a:spLocks noGrp="1"/>
          </p:cNvSpPr>
          <p:nvPr>
            <p:ph type="body" idx="3"/>
          </p:nvPr>
        </p:nvSpPr>
        <p:spPr>
          <a:xfrm>
            <a:off x="781848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1"/>
          <p:cNvSpPr txBox="1">
            <a:spLocks noGrp="1"/>
          </p:cNvSpPr>
          <p:nvPr>
            <p:ph type="body" idx="4"/>
          </p:nvPr>
        </p:nvSpPr>
        <p:spPr>
          <a:xfrm>
            <a:off x="120276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1"/>
          <p:cNvSpPr txBox="1">
            <a:spLocks noGrp="1"/>
          </p:cNvSpPr>
          <p:nvPr>
            <p:ph type="body" idx="5"/>
          </p:nvPr>
        </p:nvSpPr>
        <p:spPr>
          <a:xfrm>
            <a:off x="451080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1"/>
          <p:cNvSpPr txBox="1">
            <a:spLocks noGrp="1"/>
          </p:cNvSpPr>
          <p:nvPr>
            <p:ph type="body" idx="6"/>
          </p:nvPr>
        </p:nvSpPr>
        <p:spPr>
          <a:xfrm>
            <a:off x="781848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53772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76"/>
        <p:cNvGrpSpPr/>
        <p:nvPr/>
      </p:nvGrpSpPr>
      <p:grpSpPr>
        <a:xfrm>
          <a:off x="0" y="0"/>
          <a:ext cx="0" cy="0"/>
          <a:chOff x="0" y="0"/>
          <a:chExt cx="0" cy="0"/>
        </a:xfrm>
      </p:grpSpPr>
      <p:sp>
        <p:nvSpPr>
          <p:cNvPr id="177" name="Google Shape;177;p57"/>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7"/>
          <p:cNvSpPr txBox="1">
            <a:spLocks noGrp="1"/>
          </p:cNvSpPr>
          <p:nvPr>
            <p:ph type="subTitle" idx="1"/>
          </p:nvPr>
        </p:nvSpPr>
        <p:spPr>
          <a:xfrm>
            <a:off x="1202760" y="2011680"/>
            <a:ext cx="9783720" cy="42058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471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79"/>
        <p:cNvGrpSpPr/>
        <p:nvPr/>
      </p:nvGrpSpPr>
      <p:grpSpPr>
        <a:xfrm>
          <a:off x="0" y="0"/>
          <a:ext cx="0" cy="0"/>
          <a:chOff x="0" y="0"/>
          <a:chExt cx="0" cy="0"/>
        </a:xfrm>
      </p:grpSpPr>
      <p:sp>
        <p:nvSpPr>
          <p:cNvPr id="180" name="Google Shape;180;p71"/>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71"/>
          <p:cNvSpPr txBox="1">
            <a:spLocks noGrp="1"/>
          </p:cNvSpPr>
          <p:nvPr>
            <p:ph type="body" idx="1"/>
          </p:nvPr>
        </p:nvSpPr>
        <p:spPr>
          <a:xfrm>
            <a:off x="1202760" y="2011680"/>
            <a:ext cx="97837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89792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82"/>
        <p:cNvGrpSpPr/>
        <p:nvPr/>
      </p:nvGrpSpPr>
      <p:grpSpPr>
        <a:xfrm>
          <a:off x="0" y="0"/>
          <a:ext cx="0" cy="0"/>
          <a:chOff x="0" y="0"/>
          <a:chExt cx="0" cy="0"/>
        </a:xfrm>
      </p:grpSpPr>
      <p:sp>
        <p:nvSpPr>
          <p:cNvPr id="183" name="Google Shape;183;p72"/>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72"/>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72"/>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93447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6"/>
        <p:cNvGrpSpPr/>
        <p:nvPr/>
      </p:nvGrpSpPr>
      <p:grpSpPr>
        <a:xfrm>
          <a:off x="0" y="0"/>
          <a:ext cx="0" cy="0"/>
          <a:chOff x="0" y="0"/>
          <a:chExt cx="0" cy="0"/>
        </a:xfrm>
      </p:grpSpPr>
      <p:sp>
        <p:nvSpPr>
          <p:cNvPr id="187" name="Google Shape;187;p73"/>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74396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88"/>
        <p:cNvGrpSpPr/>
        <p:nvPr/>
      </p:nvGrpSpPr>
      <p:grpSpPr>
        <a:xfrm>
          <a:off x="0" y="0"/>
          <a:ext cx="0" cy="0"/>
          <a:chOff x="0" y="0"/>
          <a:chExt cx="0" cy="0"/>
        </a:xfrm>
      </p:grpSpPr>
      <p:sp>
        <p:nvSpPr>
          <p:cNvPr id="189" name="Google Shape;189;p74"/>
          <p:cNvSpPr txBox="1">
            <a:spLocks noGrp="1"/>
          </p:cNvSpPr>
          <p:nvPr>
            <p:ph type="subTitle" idx="1"/>
          </p:nvPr>
        </p:nvSpPr>
        <p:spPr>
          <a:xfrm>
            <a:off x="1202760" y="284040"/>
            <a:ext cx="9783720" cy="69933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736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35"/>
          <p:cNvSpPr txBox="1">
            <a:spLocks noGrp="1"/>
          </p:cNvSpPr>
          <p:nvPr>
            <p:ph type="subTitle" idx="1"/>
          </p:nvPr>
        </p:nvSpPr>
        <p:spPr>
          <a:xfrm>
            <a:off x="1202760" y="284040"/>
            <a:ext cx="9783720" cy="69933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190"/>
        <p:cNvGrpSpPr/>
        <p:nvPr/>
      </p:nvGrpSpPr>
      <p:grpSpPr>
        <a:xfrm>
          <a:off x="0" y="0"/>
          <a:ext cx="0" cy="0"/>
          <a:chOff x="0" y="0"/>
          <a:chExt cx="0" cy="0"/>
        </a:xfrm>
      </p:grpSpPr>
      <p:sp>
        <p:nvSpPr>
          <p:cNvPr id="191" name="Google Shape;191;p75"/>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75"/>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75"/>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75"/>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24053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195"/>
        <p:cNvGrpSpPr/>
        <p:nvPr/>
      </p:nvGrpSpPr>
      <p:grpSpPr>
        <a:xfrm>
          <a:off x="0" y="0"/>
          <a:ext cx="0" cy="0"/>
          <a:chOff x="0" y="0"/>
          <a:chExt cx="0" cy="0"/>
        </a:xfrm>
      </p:grpSpPr>
      <p:sp>
        <p:nvSpPr>
          <p:cNvPr id="196" name="Google Shape;196;p76"/>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76"/>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76"/>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76"/>
          <p:cNvSpPr txBox="1">
            <a:spLocks noGrp="1"/>
          </p:cNvSpPr>
          <p:nvPr>
            <p:ph type="body" idx="3"/>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37278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200"/>
        <p:cNvGrpSpPr/>
        <p:nvPr/>
      </p:nvGrpSpPr>
      <p:grpSpPr>
        <a:xfrm>
          <a:off x="0" y="0"/>
          <a:ext cx="0" cy="0"/>
          <a:chOff x="0" y="0"/>
          <a:chExt cx="0" cy="0"/>
        </a:xfrm>
      </p:grpSpPr>
      <p:sp>
        <p:nvSpPr>
          <p:cNvPr id="201" name="Google Shape;201;p77"/>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77"/>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77"/>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77"/>
          <p:cNvSpPr txBox="1">
            <a:spLocks noGrp="1"/>
          </p:cNvSpPr>
          <p:nvPr>
            <p:ph type="body" idx="3"/>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229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205"/>
        <p:cNvGrpSpPr/>
        <p:nvPr/>
      </p:nvGrpSpPr>
      <p:grpSpPr>
        <a:xfrm>
          <a:off x="0" y="0"/>
          <a:ext cx="0" cy="0"/>
          <a:chOff x="0" y="0"/>
          <a:chExt cx="0" cy="0"/>
        </a:xfrm>
      </p:grpSpPr>
      <p:sp>
        <p:nvSpPr>
          <p:cNvPr id="206" name="Google Shape;206;p78"/>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78"/>
          <p:cNvSpPr txBox="1">
            <a:spLocks noGrp="1"/>
          </p:cNvSpPr>
          <p:nvPr>
            <p:ph type="body" idx="1"/>
          </p:nvPr>
        </p:nvSpPr>
        <p:spPr>
          <a:xfrm>
            <a:off x="1202760" y="201168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78"/>
          <p:cNvSpPr txBox="1">
            <a:spLocks noGrp="1"/>
          </p:cNvSpPr>
          <p:nvPr>
            <p:ph type="body" idx="2"/>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2645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209"/>
        <p:cNvGrpSpPr/>
        <p:nvPr/>
      </p:nvGrpSpPr>
      <p:grpSpPr>
        <a:xfrm>
          <a:off x="0" y="0"/>
          <a:ext cx="0" cy="0"/>
          <a:chOff x="0" y="0"/>
          <a:chExt cx="0" cy="0"/>
        </a:xfrm>
      </p:grpSpPr>
      <p:sp>
        <p:nvSpPr>
          <p:cNvPr id="210" name="Google Shape;210;p79"/>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79"/>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79"/>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79"/>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79"/>
          <p:cNvSpPr txBox="1">
            <a:spLocks noGrp="1"/>
          </p:cNvSpPr>
          <p:nvPr>
            <p:ph type="body" idx="4"/>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47226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5"/>
        <p:cNvGrpSpPr/>
        <p:nvPr/>
      </p:nvGrpSpPr>
      <p:grpSpPr>
        <a:xfrm>
          <a:off x="0" y="0"/>
          <a:ext cx="0" cy="0"/>
          <a:chOff x="0" y="0"/>
          <a:chExt cx="0" cy="0"/>
        </a:xfrm>
      </p:grpSpPr>
      <p:sp>
        <p:nvSpPr>
          <p:cNvPr id="216" name="Google Shape;216;p80"/>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80"/>
          <p:cNvSpPr txBox="1">
            <a:spLocks noGrp="1"/>
          </p:cNvSpPr>
          <p:nvPr>
            <p:ph type="body" idx="1"/>
          </p:nvPr>
        </p:nvSpPr>
        <p:spPr>
          <a:xfrm>
            <a:off x="120276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80"/>
          <p:cNvSpPr txBox="1">
            <a:spLocks noGrp="1"/>
          </p:cNvSpPr>
          <p:nvPr>
            <p:ph type="body" idx="2"/>
          </p:nvPr>
        </p:nvSpPr>
        <p:spPr>
          <a:xfrm>
            <a:off x="451080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0"/>
          <p:cNvSpPr txBox="1">
            <a:spLocks noGrp="1"/>
          </p:cNvSpPr>
          <p:nvPr>
            <p:ph type="body" idx="3"/>
          </p:nvPr>
        </p:nvSpPr>
        <p:spPr>
          <a:xfrm>
            <a:off x="7818480" y="201168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80"/>
          <p:cNvSpPr txBox="1">
            <a:spLocks noGrp="1"/>
          </p:cNvSpPr>
          <p:nvPr>
            <p:ph type="body" idx="4"/>
          </p:nvPr>
        </p:nvSpPr>
        <p:spPr>
          <a:xfrm>
            <a:off x="120276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80"/>
          <p:cNvSpPr txBox="1">
            <a:spLocks noGrp="1"/>
          </p:cNvSpPr>
          <p:nvPr>
            <p:ph type="body" idx="5"/>
          </p:nvPr>
        </p:nvSpPr>
        <p:spPr>
          <a:xfrm>
            <a:off x="451080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80"/>
          <p:cNvSpPr txBox="1">
            <a:spLocks noGrp="1"/>
          </p:cNvSpPr>
          <p:nvPr>
            <p:ph type="body" idx="6"/>
          </p:nvPr>
        </p:nvSpPr>
        <p:spPr>
          <a:xfrm>
            <a:off x="7818480" y="4208400"/>
            <a:ext cx="315000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3776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body" idx="2"/>
          </p:nvPr>
        </p:nvSpPr>
        <p:spPr>
          <a:xfrm>
            <a:off x="621612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6"/>
          <p:cNvSpPr txBox="1">
            <a:spLocks noGrp="1"/>
          </p:cNvSpPr>
          <p:nvPr>
            <p:ph type="body" idx="3"/>
          </p:nvPr>
        </p:nvSpPr>
        <p:spPr>
          <a:xfrm>
            <a:off x="120276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7"/>
          <p:cNvSpPr txBox="1">
            <a:spLocks noGrp="1"/>
          </p:cNvSpPr>
          <p:nvPr>
            <p:ph type="body" idx="1"/>
          </p:nvPr>
        </p:nvSpPr>
        <p:spPr>
          <a:xfrm>
            <a:off x="1202760" y="2011680"/>
            <a:ext cx="4774320" cy="42058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7"/>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7"/>
          <p:cNvSpPr txBox="1">
            <a:spLocks noGrp="1"/>
          </p:cNvSpPr>
          <p:nvPr>
            <p:ph type="body" idx="3"/>
          </p:nvPr>
        </p:nvSpPr>
        <p:spPr>
          <a:xfrm>
            <a:off x="6216120" y="420840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120276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8"/>
          <p:cNvSpPr txBox="1">
            <a:spLocks noGrp="1"/>
          </p:cNvSpPr>
          <p:nvPr>
            <p:ph type="body" idx="2"/>
          </p:nvPr>
        </p:nvSpPr>
        <p:spPr>
          <a:xfrm>
            <a:off x="6216120" y="2011680"/>
            <a:ext cx="47743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1202760" y="201168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1202760" y="4208400"/>
            <a:ext cx="9783720" cy="20059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E57B"/>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dt" idx="10"/>
          </p:nvPr>
        </p:nvSpPr>
        <p:spPr>
          <a:xfrm>
            <a:off x="1202400" y="6422760"/>
            <a:ext cx="3000600" cy="36468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26"/>
          <p:cNvSpPr txBox="1">
            <a:spLocks noGrp="1"/>
          </p:cNvSpPr>
          <p:nvPr>
            <p:ph type="ftr" idx="11"/>
          </p:nvPr>
        </p:nvSpPr>
        <p:spPr>
          <a:xfrm>
            <a:off x="5596560" y="6422760"/>
            <a:ext cx="504396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26"/>
          <p:cNvSpPr txBox="1">
            <a:spLocks noGrp="1"/>
          </p:cNvSpPr>
          <p:nvPr>
            <p:ph type="sldNum" idx="12"/>
          </p:nvPr>
        </p:nvSpPr>
        <p:spPr>
          <a:xfrm>
            <a:off x="10658880" y="6422760"/>
            <a:ext cx="946080" cy="364680"/>
          </a:xfrm>
          <a:prstGeom prst="rect">
            <a:avLst/>
          </a:prstGeom>
          <a:noFill/>
          <a:ln>
            <a:noFill/>
          </a:ln>
        </p:spPr>
        <p:txBody>
          <a:bodyPr spcFirstLastPara="1" wrap="square" lIns="45700"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lang="zh-TW" altLang="en-US" dirty="0">
              <a:latin typeface="Arial" panose="020B0604020202020204" pitchFamily="34" charset="0"/>
              <a:cs typeface="Arial" panose="020B0604020202020204" pitchFamily="34" charset="0"/>
            </a:endParaRPr>
          </a:p>
          <a:p>
            <a:pPr algn="l">
              <a:buClr>
                <a:srgbClr val="FFFFFF"/>
              </a:buClr>
            </a:pPr>
            <a:r>
              <a:rPr lang="zh-TW" altLang="en-US" dirty="0">
                <a:solidFill>
                  <a:srgbClr val="FFFFFF"/>
                </a:solidFill>
                <a:latin typeface="Arial"/>
                <a:ea typeface="Arial"/>
                <a:cs typeface="Arial"/>
                <a:sym typeface="Arial"/>
              </a:rPr>
              <a:t>            </a:t>
            </a:r>
            <a:fld id="{00000000-1234-1234-1234-123412341234}" type="slidenum">
              <a:rPr lang="zh-TW" sz="1600" smtClean="0">
                <a:solidFill>
                  <a:srgbClr val="0000FF"/>
                </a:solidFill>
                <a:latin typeface="Arial"/>
                <a:ea typeface="Arial"/>
                <a:cs typeface="Arial"/>
                <a:sym typeface="Arial"/>
              </a:rPr>
              <a:pPr algn="l">
                <a:buClr>
                  <a:srgbClr val="FFFFFF"/>
                </a:buClr>
              </a:pPr>
              <a:t>‹#›</a:t>
            </a:fld>
            <a:endParaRPr sz="1600" dirty="0">
              <a:latin typeface="Arial" panose="020B0604020202020204" pitchFamily="34" charset="0"/>
              <a:cs typeface="Arial" panose="020B0604020202020204" pitchFamily="34" charset="0"/>
            </a:endParaRPr>
          </a:p>
          <a:p>
            <a:pPr algn="l">
              <a:buClr>
                <a:srgbClr val="0000FF"/>
              </a:buClr>
              <a:buSzPts val="1600"/>
            </a:pPr>
            <a:r>
              <a:rPr lang="zh-TW" sz="1600" dirty="0">
                <a:solidFill>
                  <a:srgbClr val="0000FF"/>
                </a:solidFill>
                <a:latin typeface="Arial"/>
                <a:ea typeface="Arial"/>
                <a:cs typeface="Arial"/>
                <a:sym typeface="Arial"/>
              </a:rPr>
              <a:t>            </a:t>
            </a:r>
            <a:endParaRPr sz="1600" dirty="0">
              <a:latin typeface="Arial" panose="020B0604020202020204" pitchFamily="34" charset="0"/>
              <a:cs typeface="Arial" panose="020B0604020202020204" pitchFamily="34" charset="0"/>
            </a:endParaRPr>
          </a:p>
        </p:txBody>
      </p:sp>
      <p:sp>
        <p:nvSpPr>
          <p:cNvPr id="13" name="Google Shape;13;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6"/>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E57B"/>
        </a:solidFill>
        <a:effectLst/>
      </p:bgPr>
    </p:bg>
    <p:spTree>
      <p:nvGrpSpPr>
        <p:cNvPr id="1" name="Shape 63"/>
        <p:cNvGrpSpPr/>
        <p:nvPr/>
      </p:nvGrpSpPr>
      <p:grpSpPr>
        <a:xfrm>
          <a:off x="0" y="0"/>
          <a:ext cx="0" cy="0"/>
          <a:chOff x="0" y="0"/>
          <a:chExt cx="0" cy="0"/>
        </a:xfrm>
      </p:grpSpPr>
      <p:sp>
        <p:nvSpPr>
          <p:cNvPr id="64" name="Google Shape;64;p28"/>
          <p:cNvSpPr/>
          <p:nvPr/>
        </p:nvSpPr>
        <p:spPr>
          <a:xfrm>
            <a:off x="360" y="176040"/>
            <a:ext cx="12188520" cy="164556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8"/>
          <p:cNvSpPr txBox="1">
            <a:spLocks noGrp="1"/>
          </p:cNvSpPr>
          <p:nvPr>
            <p:ph type="title"/>
          </p:nvPr>
        </p:nvSpPr>
        <p:spPr>
          <a:xfrm>
            <a:off x="1202760" y="284040"/>
            <a:ext cx="9783720" cy="1508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28"/>
          <p:cNvSpPr txBox="1">
            <a:spLocks noGrp="1"/>
          </p:cNvSpPr>
          <p:nvPr>
            <p:ph type="body" idx="1"/>
          </p:nvPr>
        </p:nvSpPr>
        <p:spPr>
          <a:xfrm>
            <a:off x="1202760" y="2011680"/>
            <a:ext cx="9783720" cy="42058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28"/>
          <p:cNvSpPr txBox="1">
            <a:spLocks noGrp="1"/>
          </p:cNvSpPr>
          <p:nvPr>
            <p:ph type="dt" idx="10"/>
          </p:nvPr>
        </p:nvSpPr>
        <p:spPr>
          <a:xfrm>
            <a:off x="1202400" y="6422760"/>
            <a:ext cx="3000600" cy="36468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Google Shape;68;p28"/>
          <p:cNvSpPr txBox="1">
            <a:spLocks noGrp="1"/>
          </p:cNvSpPr>
          <p:nvPr>
            <p:ph type="ftr" idx="11"/>
          </p:nvPr>
        </p:nvSpPr>
        <p:spPr>
          <a:xfrm>
            <a:off x="5596560" y="6422760"/>
            <a:ext cx="504396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28"/>
          <p:cNvSpPr txBox="1">
            <a:spLocks noGrp="1"/>
          </p:cNvSpPr>
          <p:nvPr>
            <p:ph type="sldNum" idx="12"/>
          </p:nvPr>
        </p:nvSpPr>
        <p:spPr>
          <a:xfrm>
            <a:off x="10658880" y="6422760"/>
            <a:ext cx="946080" cy="364680"/>
          </a:xfrm>
          <a:prstGeom prst="rect">
            <a:avLst/>
          </a:prstGeom>
          <a:noFill/>
          <a:ln>
            <a:noFill/>
          </a:ln>
        </p:spPr>
        <p:txBody>
          <a:bodyPr spcFirstLastPara="1" wrap="square" lIns="45700"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lang="zh-TW" altLang="en-US" dirty="0">
              <a:latin typeface="Arial" panose="020B0604020202020204" pitchFamily="34" charset="0"/>
              <a:cs typeface="Arial" panose="020B0604020202020204" pitchFamily="34" charset="0"/>
            </a:endParaRPr>
          </a:p>
          <a:p>
            <a:pPr algn="l">
              <a:buClr>
                <a:srgbClr val="FFFFFF"/>
              </a:buClr>
            </a:pPr>
            <a:r>
              <a:rPr lang="zh-TW" altLang="en-US" dirty="0">
                <a:solidFill>
                  <a:srgbClr val="FFFFFF"/>
                </a:solidFill>
                <a:latin typeface="Arial"/>
                <a:ea typeface="Arial"/>
                <a:cs typeface="Arial"/>
                <a:sym typeface="Arial"/>
              </a:rPr>
              <a:t>            </a:t>
            </a:r>
            <a:fld id="{00000000-1234-1234-1234-123412341234}" type="slidenum">
              <a:rPr lang="zh-TW" smtClean="0">
                <a:solidFill>
                  <a:srgbClr val="FFFFFF"/>
                </a:solidFill>
                <a:latin typeface="Arial"/>
                <a:ea typeface="Arial"/>
                <a:cs typeface="Arial"/>
                <a:sym typeface="Arial"/>
              </a:rPr>
              <a:pPr algn="l">
                <a:buClr>
                  <a:srgbClr val="FFFFFF"/>
                </a:buClr>
              </a:pPr>
              <a:t>‹#›</a:t>
            </a:fld>
            <a:endParaRPr dirty="0">
              <a:latin typeface="Arial" panose="020B0604020202020204" pitchFamily="34" charset="0"/>
              <a:cs typeface="Arial" panose="020B0604020202020204" pitchFamily="34" charset="0"/>
            </a:endParaRPr>
          </a:p>
          <a:p>
            <a:pPr algn="l">
              <a:buClr>
                <a:srgbClr val="FFFFFF"/>
              </a:buClr>
            </a:pPr>
            <a:r>
              <a:rPr lang="zh-TW" dirty="0">
                <a:solidFill>
                  <a:srgbClr val="FFFFFF"/>
                </a:solidFill>
                <a:latin typeface="Arial"/>
                <a:ea typeface="Arial"/>
                <a:cs typeface="Arial"/>
                <a:sym typeface="Arial"/>
              </a:rPr>
              <a:t>            </a:t>
            </a:r>
            <a:endParaRPr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AE57B"/>
        </a:solidFill>
        <a:effectLst/>
      </p:bgPr>
    </p:bg>
    <p:spTree>
      <p:nvGrpSpPr>
        <p:cNvPr id="1" name="Shape 63"/>
        <p:cNvGrpSpPr/>
        <p:nvPr/>
      </p:nvGrpSpPr>
      <p:grpSpPr>
        <a:xfrm>
          <a:off x="0" y="0"/>
          <a:ext cx="0" cy="0"/>
          <a:chOff x="0" y="0"/>
          <a:chExt cx="0" cy="0"/>
        </a:xfrm>
      </p:grpSpPr>
      <p:sp>
        <p:nvSpPr>
          <p:cNvPr id="64" name="Google Shape;64;p28"/>
          <p:cNvSpPr/>
          <p:nvPr/>
        </p:nvSpPr>
        <p:spPr>
          <a:xfrm>
            <a:off x="360" y="176040"/>
            <a:ext cx="12188520" cy="164556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8"/>
          <p:cNvSpPr txBox="1">
            <a:spLocks noGrp="1"/>
          </p:cNvSpPr>
          <p:nvPr>
            <p:ph type="title"/>
          </p:nvPr>
        </p:nvSpPr>
        <p:spPr>
          <a:xfrm>
            <a:off x="1202760" y="284040"/>
            <a:ext cx="9783720" cy="1508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28"/>
          <p:cNvSpPr txBox="1">
            <a:spLocks noGrp="1"/>
          </p:cNvSpPr>
          <p:nvPr>
            <p:ph type="body" idx="1"/>
          </p:nvPr>
        </p:nvSpPr>
        <p:spPr>
          <a:xfrm>
            <a:off x="1202760" y="2011680"/>
            <a:ext cx="9783720" cy="42058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28"/>
          <p:cNvSpPr txBox="1">
            <a:spLocks noGrp="1"/>
          </p:cNvSpPr>
          <p:nvPr>
            <p:ph type="dt" idx="10"/>
          </p:nvPr>
        </p:nvSpPr>
        <p:spPr>
          <a:xfrm>
            <a:off x="1202400" y="6422760"/>
            <a:ext cx="3000600" cy="36468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Google Shape;68;p28"/>
          <p:cNvSpPr txBox="1">
            <a:spLocks noGrp="1"/>
          </p:cNvSpPr>
          <p:nvPr>
            <p:ph type="ftr" idx="11"/>
          </p:nvPr>
        </p:nvSpPr>
        <p:spPr>
          <a:xfrm>
            <a:off x="5596560" y="6422760"/>
            <a:ext cx="504396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28"/>
          <p:cNvSpPr txBox="1">
            <a:spLocks noGrp="1"/>
          </p:cNvSpPr>
          <p:nvPr>
            <p:ph type="sldNum" idx="12"/>
          </p:nvPr>
        </p:nvSpPr>
        <p:spPr>
          <a:xfrm>
            <a:off x="10658880" y="6422760"/>
            <a:ext cx="946080" cy="364680"/>
          </a:xfrm>
          <a:prstGeom prst="rect">
            <a:avLst/>
          </a:prstGeom>
          <a:noFill/>
          <a:ln>
            <a:noFill/>
          </a:ln>
        </p:spPr>
        <p:txBody>
          <a:bodyPr spcFirstLastPara="1" wrap="square" lIns="45700"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lang="zh-TW" altLang="en-US" dirty="0">
              <a:latin typeface="Arial" panose="020B0604020202020204" pitchFamily="34" charset="0"/>
              <a:cs typeface="Arial" panose="020B0604020202020204" pitchFamily="34" charset="0"/>
            </a:endParaRPr>
          </a:p>
          <a:p>
            <a:pPr algn="l">
              <a:buClr>
                <a:srgbClr val="FFFFFF"/>
              </a:buClr>
            </a:pPr>
            <a:r>
              <a:rPr lang="zh-TW" altLang="en-US" dirty="0">
                <a:solidFill>
                  <a:srgbClr val="FFFFFF"/>
                </a:solidFill>
                <a:latin typeface="Arial"/>
                <a:ea typeface="Arial"/>
                <a:cs typeface="Arial"/>
                <a:sym typeface="Arial"/>
              </a:rPr>
              <a:t>            </a:t>
            </a:r>
            <a:fld id="{00000000-1234-1234-1234-123412341234}" type="slidenum">
              <a:rPr lang="zh-TW" smtClean="0">
                <a:solidFill>
                  <a:srgbClr val="FFFFFF"/>
                </a:solidFill>
                <a:latin typeface="Arial"/>
                <a:ea typeface="Arial"/>
                <a:cs typeface="Arial"/>
                <a:sym typeface="Arial"/>
              </a:rPr>
              <a:pPr algn="l">
                <a:buClr>
                  <a:srgbClr val="FFFFFF"/>
                </a:buClr>
              </a:pPr>
              <a:t>‹#›</a:t>
            </a:fld>
            <a:endParaRPr dirty="0">
              <a:latin typeface="Arial" panose="020B0604020202020204" pitchFamily="34" charset="0"/>
              <a:cs typeface="Arial" panose="020B0604020202020204" pitchFamily="34" charset="0"/>
            </a:endParaRPr>
          </a:p>
          <a:p>
            <a:pPr algn="l">
              <a:buClr>
                <a:srgbClr val="FFFFFF"/>
              </a:buClr>
            </a:pPr>
            <a:r>
              <a:rPr lang="zh-TW" dirty="0">
                <a:solidFill>
                  <a:srgbClr val="FFFFFF"/>
                </a:solidFill>
                <a:latin typeface="Arial"/>
                <a:ea typeface="Arial"/>
                <a:cs typeface="Arial"/>
                <a:sym typeface="Arial"/>
              </a:rPr>
              <a:t>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8438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AE57B"/>
        </a:solidFill>
        <a:effectLst/>
      </p:bgPr>
    </p:bg>
    <p:spTree>
      <p:nvGrpSpPr>
        <p:cNvPr id="1" name="Shape 63"/>
        <p:cNvGrpSpPr/>
        <p:nvPr/>
      </p:nvGrpSpPr>
      <p:grpSpPr>
        <a:xfrm>
          <a:off x="0" y="0"/>
          <a:ext cx="0" cy="0"/>
          <a:chOff x="0" y="0"/>
          <a:chExt cx="0" cy="0"/>
        </a:xfrm>
      </p:grpSpPr>
      <p:sp>
        <p:nvSpPr>
          <p:cNvPr id="64" name="Google Shape;64;p28"/>
          <p:cNvSpPr/>
          <p:nvPr/>
        </p:nvSpPr>
        <p:spPr>
          <a:xfrm>
            <a:off x="360" y="176040"/>
            <a:ext cx="12188520" cy="164556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8"/>
          <p:cNvSpPr txBox="1">
            <a:spLocks noGrp="1"/>
          </p:cNvSpPr>
          <p:nvPr>
            <p:ph type="title"/>
          </p:nvPr>
        </p:nvSpPr>
        <p:spPr>
          <a:xfrm>
            <a:off x="1202760" y="284040"/>
            <a:ext cx="9783720" cy="1508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28"/>
          <p:cNvSpPr txBox="1">
            <a:spLocks noGrp="1"/>
          </p:cNvSpPr>
          <p:nvPr>
            <p:ph type="body" idx="1"/>
          </p:nvPr>
        </p:nvSpPr>
        <p:spPr>
          <a:xfrm>
            <a:off x="1202760" y="2011680"/>
            <a:ext cx="9783720" cy="42058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28"/>
          <p:cNvSpPr txBox="1">
            <a:spLocks noGrp="1"/>
          </p:cNvSpPr>
          <p:nvPr>
            <p:ph type="dt" idx="10"/>
          </p:nvPr>
        </p:nvSpPr>
        <p:spPr>
          <a:xfrm>
            <a:off x="1202400" y="6422760"/>
            <a:ext cx="3000600" cy="364680"/>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28"/>
          <p:cNvSpPr txBox="1">
            <a:spLocks noGrp="1"/>
          </p:cNvSpPr>
          <p:nvPr>
            <p:ph type="ftr" idx="11"/>
          </p:nvPr>
        </p:nvSpPr>
        <p:spPr>
          <a:xfrm>
            <a:off x="5596560" y="6422760"/>
            <a:ext cx="504396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28"/>
          <p:cNvSpPr txBox="1">
            <a:spLocks noGrp="1"/>
          </p:cNvSpPr>
          <p:nvPr>
            <p:ph type="sldNum" idx="12"/>
          </p:nvPr>
        </p:nvSpPr>
        <p:spPr>
          <a:xfrm>
            <a:off x="10658880" y="6422760"/>
            <a:ext cx="946080" cy="364680"/>
          </a:xfrm>
          <a:prstGeom prst="rect">
            <a:avLst/>
          </a:prstGeom>
          <a:noFill/>
          <a:ln>
            <a:noFill/>
          </a:ln>
        </p:spPr>
        <p:txBody>
          <a:bodyPr spcFirstLastPara="1" wrap="square" lIns="45700" tIns="45700" rIns="91425" bIns="45700" anchor="ctr" anchorCtr="0">
            <a:noAutofit/>
          </a:bodyPr>
          <a:lstStyle>
            <a:lvl1pPr marL="0" marR="0" lvl="0"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lang="zh-TW" altLang="en-US" dirty="0">
              <a:latin typeface="Arial" panose="020B0604020202020204" pitchFamily="34" charset="0"/>
              <a:cs typeface="Arial" panose="020B0604020202020204" pitchFamily="34" charset="0"/>
            </a:endParaRPr>
          </a:p>
          <a:p>
            <a:pPr algn="l">
              <a:buClr>
                <a:srgbClr val="FFFFFF"/>
              </a:buClr>
            </a:pPr>
            <a:r>
              <a:rPr lang="zh-TW" altLang="en-US" dirty="0">
                <a:solidFill>
                  <a:srgbClr val="FFFFFF"/>
                </a:solidFill>
                <a:latin typeface="Arial"/>
                <a:ea typeface="Arial"/>
                <a:cs typeface="Arial"/>
                <a:sym typeface="Arial"/>
              </a:rPr>
              <a:t>            </a:t>
            </a:r>
            <a:fld id="{00000000-1234-1234-1234-123412341234}" type="slidenum">
              <a:rPr lang="zh-TW" smtClean="0">
                <a:solidFill>
                  <a:srgbClr val="FFFFFF"/>
                </a:solidFill>
                <a:latin typeface="Arial"/>
                <a:ea typeface="Arial"/>
                <a:cs typeface="Arial"/>
                <a:sym typeface="Arial"/>
              </a:rPr>
              <a:pPr algn="l">
                <a:buClr>
                  <a:srgbClr val="FFFFFF"/>
                </a:buClr>
              </a:pPr>
              <a:t>‹#›</a:t>
            </a:fld>
            <a:endParaRPr dirty="0">
              <a:latin typeface="Arial" panose="020B0604020202020204" pitchFamily="34" charset="0"/>
              <a:cs typeface="Arial" panose="020B0604020202020204" pitchFamily="34" charset="0"/>
            </a:endParaRPr>
          </a:p>
          <a:p>
            <a:pPr algn="l">
              <a:buClr>
                <a:srgbClr val="FFFFFF"/>
              </a:buClr>
            </a:pPr>
            <a:r>
              <a:rPr lang="zh-TW" dirty="0">
                <a:solidFill>
                  <a:srgbClr val="FFFFFF"/>
                </a:solidFill>
                <a:latin typeface="Arial"/>
                <a:ea typeface="Arial"/>
                <a:cs typeface="Arial"/>
                <a:sym typeface="Arial"/>
              </a:rPr>
              <a:t>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76778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AE57B"/>
        </a:solidFill>
        <a:effectLst/>
      </p:bgPr>
    </p:bg>
    <p:spTree>
      <p:nvGrpSpPr>
        <p:cNvPr id="1" name="Shape 169"/>
        <p:cNvGrpSpPr/>
        <p:nvPr/>
      </p:nvGrpSpPr>
      <p:grpSpPr>
        <a:xfrm>
          <a:off x="0" y="0"/>
          <a:ext cx="0" cy="0"/>
          <a:chOff x="0" y="0"/>
          <a:chExt cx="0" cy="0"/>
        </a:xfrm>
      </p:grpSpPr>
      <p:sp>
        <p:nvSpPr>
          <p:cNvPr id="170" name="Google Shape;170;p56"/>
          <p:cNvSpPr/>
          <p:nvPr/>
        </p:nvSpPr>
        <p:spPr>
          <a:xfrm>
            <a:off x="360" y="176040"/>
            <a:ext cx="12188520" cy="164556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6"/>
          <p:cNvSpPr txBox="1">
            <a:spLocks noGrp="1"/>
          </p:cNvSpPr>
          <p:nvPr>
            <p:ph type="title"/>
          </p:nvPr>
        </p:nvSpPr>
        <p:spPr>
          <a:xfrm>
            <a:off x="1202760" y="284040"/>
            <a:ext cx="9783720" cy="1508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Google Shape;172;p56"/>
          <p:cNvSpPr txBox="1">
            <a:spLocks noGrp="1"/>
          </p:cNvSpPr>
          <p:nvPr>
            <p:ph type="body" idx="1"/>
          </p:nvPr>
        </p:nvSpPr>
        <p:spPr>
          <a:xfrm>
            <a:off x="1202760" y="2011680"/>
            <a:ext cx="9783720" cy="42058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3" name="Google Shape;173;p56"/>
          <p:cNvSpPr txBox="1">
            <a:spLocks noGrp="1"/>
          </p:cNvSpPr>
          <p:nvPr>
            <p:ph type="dt" idx="10"/>
          </p:nvPr>
        </p:nvSpPr>
        <p:spPr>
          <a:xfrm>
            <a:off x="1202400" y="6422760"/>
            <a:ext cx="3000600" cy="36468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4" name="Google Shape;174;p56"/>
          <p:cNvSpPr txBox="1">
            <a:spLocks noGrp="1"/>
          </p:cNvSpPr>
          <p:nvPr>
            <p:ph type="ftr" idx="11"/>
          </p:nvPr>
        </p:nvSpPr>
        <p:spPr>
          <a:xfrm>
            <a:off x="5596560" y="6422760"/>
            <a:ext cx="504396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5" name="Google Shape;175;p56"/>
          <p:cNvSpPr txBox="1">
            <a:spLocks noGrp="1"/>
          </p:cNvSpPr>
          <p:nvPr>
            <p:ph type="sldNum" idx="12"/>
          </p:nvPr>
        </p:nvSpPr>
        <p:spPr>
          <a:xfrm>
            <a:off x="10658880" y="6422760"/>
            <a:ext cx="946080" cy="364680"/>
          </a:xfrm>
          <a:prstGeom prst="rect">
            <a:avLst/>
          </a:prstGeom>
          <a:noFill/>
          <a:ln>
            <a:noFill/>
          </a:ln>
        </p:spPr>
        <p:txBody>
          <a:bodyPr spcFirstLastPara="1" wrap="square" lIns="45700"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lang="zh-TW" altLang="en-US" dirty="0">
              <a:latin typeface="Arial" panose="020B0604020202020204" pitchFamily="34" charset="0"/>
              <a:cs typeface="Arial" panose="020B0604020202020204" pitchFamily="34" charset="0"/>
            </a:endParaRPr>
          </a:p>
          <a:p>
            <a:pPr algn="l">
              <a:buClr>
                <a:srgbClr val="FFFFFF"/>
              </a:buClr>
            </a:pPr>
            <a:r>
              <a:rPr lang="zh-TW" altLang="en-US" dirty="0">
                <a:solidFill>
                  <a:srgbClr val="FFFFFF"/>
                </a:solidFill>
                <a:latin typeface="Arial"/>
                <a:ea typeface="Arial"/>
                <a:cs typeface="Arial"/>
                <a:sym typeface="Arial"/>
              </a:rPr>
              <a:t>            </a:t>
            </a:r>
            <a:fld id="{00000000-1234-1234-1234-123412341234}" type="slidenum">
              <a:rPr lang="zh-TW" smtClean="0">
                <a:solidFill>
                  <a:srgbClr val="FFFFFF"/>
                </a:solidFill>
                <a:latin typeface="Arial"/>
                <a:ea typeface="Arial"/>
                <a:cs typeface="Arial"/>
                <a:sym typeface="Arial"/>
              </a:rPr>
              <a:pPr algn="l">
                <a:buClr>
                  <a:srgbClr val="FFFFFF"/>
                </a:buClr>
              </a:pPr>
              <a:t>‹#›</a:t>
            </a:fld>
            <a:endParaRPr dirty="0">
              <a:latin typeface="Arial" panose="020B0604020202020204" pitchFamily="34" charset="0"/>
              <a:cs typeface="Arial" panose="020B0604020202020204" pitchFamily="34" charset="0"/>
            </a:endParaRPr>
          </a:p>
          <a:p>
            <a:pPr algn="l">
              <a:buClr>
                <a:srgbClr val="FFFFFF"/>
              </a:buClr>
            </a:pPr>
            <a:r>
              <a:rPr lang="zh-TW" dirty="0">
                <a:solidFill>
                  <a:srgbClr val="FFFFFF"/>
                </a:solidFill>
                <a:latin typeface="Arial"/>
                <a:ea typeface="Arial"/>
                <a:cs typeface="Arial"/>
                <a:sym typeface="Arial"/>
              </a:rPr>
              <a:t>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36853"/>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hyperlink" Target="https://lis.ntus.edu.tw/index.php?code=list&amp;ids=369" TargetMode="External"/><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lis.ntus.edu.tw/index.php?code=list&amp;flag=detail&amp;ids=1546&amp;article_id=26926" TargetMode="External"/><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portal.ntus.edu.tw/"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drive.google.com/drive/folders/1WBP04soYt87IqfD7nQMkcPuufhh1zC3J"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s.ntus.edu.tw/index.php?code=list&amp;flag=detail&amp;ids=1043&amp;article_id=14262"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lis.ntus.edu.tw/index.php?code=list&amp;flag=detail&amp;ids=1604&amp;article_id=3837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portal.ntus.edu.t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https://lis.ntus.edu.tw/index.php?code=list&amp;flag=detail&amp;ids=819&amp;article_id=7806" TargetMode="External"/><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hyperlink" Target="http://roamingcenter.ndhu.edu.tw/?page_id=37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6.png"/><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5.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lis.ntus.edu.tw/index.php?code=list&amp;ids=1493"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hyperlink" Target="https://lis.ntus.edu.tw/index.php?code=list&amp;ids=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403920" y="876600"/>
            <a:ext cx="6366960" cy="2219040"/>
          </a:xfrm>
          <a:prstGeom prst="rect">
            <a:avLst/>
          </a:prstGeom>
          <a:noFill/>
          <a:ln>
            <a:noFill/>
          </a:ln>
        </p:spPr>
        <p:txBody>
          <a:bodyPr spcFirstLastPara="1" wrap="square" lIns="0" tIns="0" rIns="0" bIns="0" anchor="ctr" anchorCtr="0">
            <a:normAutofit fontScale="93000"/>
          </a:bodyPr>
          <a:lstStyle/>
          <a:p>
            <a:pPr marL="0" lvl="0" indent="0" algn="ctr" rtl="0">
              <a:lnSpc>
                <a:spcPct val="136386"/>
              </a:lnSpc>
              <a:spcBef>
                <a:spcPts val="0"/>
              </a:spcBef>
              <a:spcAft>
                <a:spcPts val="0"/>
              </a:spcAft>
              <a:buClr>
                <a:srgbClr val="2C2C2C"/>
              </a:buClr>
              <a:buSzPct val="100000"/>
              <a:buFont typeface="Microsoft JhengHei"/>
              <a:buNone/>
            </a:pPr>
            <a:r>
              <a:rPr lang="zh-TW" sz="4400" b="0" strike="noStrike" cap="none" dirty="0">
                <a:solidFill>
                  <a:srgbClr val="2C2C2C"/>
                </a:solidFill>
                <a:latin typeface="Microsoft JhengHei"/>
                <a:ea typeface="Microsoft JhengHei"/>
                <a:cs typeface="Microsoft JhengHei"/>
                <a:sym typeface="Microsoft JhengHei"/>
              </a:rPr>
              <a:t>11</a:t>
            </a:r>
            <a:r>
              <a:rPr lang="en-US" altLang="zh-TW" dirty="0">
                <a:solidFill>
                  <a:srgbClr val="2C2C2C"/>
                </a:solidFill>
                <a:latin typeface="Microsoft JhengHei"/>
                <a:ea typeface="Microsoft JhengHei"/>
                <a:cs typeface="Microsoft JhengHei"/>
                <a:sym typeface="Microsoft JhengHei"/>
              </a:rPr>
              <a:t>4</a:t>
            </a:r>
            <a:r>
              <a:rPr lang="zh-TW" sz="4400" b="0" strike="noStrike" cap="none" dirty="0">
                <a:solidFill>
                  <a:srgbClr val="2C2C2C"/>
                </a:solidFill>
                <a:latin typeface="Microsoft JhengHei"/>
                <a:ea typeface="Microsoft JhengHei"/>
                <a:cs typeface="Microsoft JhengHei"/>
                <a:sym typeface="Microsoft JhengHei"/>
              </a:rPr>
              <a:t>學年度第</a:t>
            </a:r>
            <a:r>
              <a:rPr lang="zh-TW" altLang="en-US" dirty="0">
                <a:solidFill>
                  <a:srgbClr val="2C2C2C"/>
                </a:solidFill>
                <a:latin typeface="Microsoft JhengHei"/>
                <a:ea typeface="Microsoft JhengHei"/>
                <a:cs typeface="Microsoft JhengHei"/>
                <a:sym typeface="Microsoft JhengHei"/>
              </a:rPr>
              <a:t>一</a:t>
            </a:r>
            <a:r>
              <a:rPr lang="zh-TW" sz="4400" b="0" strike="noStrike" cap="none" dirty="0">
                <a:solidFill>
                  <a:srgbClr val="2C2C2C"/>
                </a:solidFill>
                <a:latin typeface="Microsoft JhengHei"/>
                <a:ea typeface="Microsoft JhengHei"/>
                <a:cs typeface="Microsoft JhengHei"/>
                <a:sym typeface="Microsoft JhengHei"/>
              </a:rPr>
              <a:t>學期</a:t>
            </a:r>
            <a:br>
              <a:rPr lang="zh-TW" dirty="0"/>
            </a:br>
            <a:r>
              <a:rPr lang="zh-TW" sz="4000" b="0" strike="noStrike" cap="none" dirty="0">
                <a:solidFill>
                  <a:srgbClr val="2C2C2C"/>
                </a:solidFill>
                <a:latin typeface="Microsoft JhengHei"/>
                <a:ea typeface="Microsoft JhengHei"/>
                <a:cs typeface="Microsoft JhengHei"/>
                <a:sym typeface="Microsoft JhengHei"/>
              </a:rPr>
              <a:t>教學研究</a:t>
            </a:r>
            <a:endParaRPr sz="4000" b="0" strike="noStrike" dirty="0">
              <a:solidFill>
                <a:srgbClr val="FFFFFF"/>
              </a:solidFill>
              <a:latin typeface="Corbel"/>
              <a:ea typeface="Corbel"/>
              <a:cs typeface="Corbel"/>
              <a:sym typeface="Corbel"/>
            </a:endParaRPr>
          </a:p>
        </p:txBody>
      </p:sp>
      <p:sp>
        <p:nvSpPr>
          <p:cNvPr id="123" name="Google Shape;123;p1"/>
          <p:cNvSpPr txBox="1">
            <a:spLocks noGrp="1"/>
          </p:cNvSpPr>
          <p:nvPr>
            <p:ph type="subTitle" idx="1"/>
          </p:nvPr>
        </p:nvSpPr>
        <p:spPr>
          <a:xfrm>
            <a:off x="1490040" y="3096000"/>
            <a:ext cx="4107960" cy="661320"/>
          </a:xfrm>
          <a:prstGeom prst="rect">
            <a:avLst/>
          </a:prstGeom>
          <a:noFill/>
          <a:ln>
            <a:noFill/>
          </a:ln>
        </p:spPr>
        <p:txBody>
          <a:bodyPr spcFirstLastPara="1" wrap="square" lIns="0" tIns="0" rIns="0" bIns="0" anchor="t" anchorCtr="0">
            <a:normAutofit/>
          </a:bodyPr>
          <a:lstStyle/>
          <a:p>
            <a:pPr marL="0" marR="0" lvl="0" indent="0" algn="r" rtl="0">
              <a:lnSpc>
                <a:spcPct val="90000"/>
              </a:lnSpc>
              <a:spcBef>
                <a:spcPts val="0"/>
              </a:spcBef>
              <a:spcAft>
                <a:spcPts val="0"/>
              </a:spcAft>
              <a:buClr>
                <a:srgbClr val="2C2C2C"/>
              </a:buClr>
              <a:buSzPts val="3200"/>
              <a:buFont typeface="Microsoft JhengHei"/>
              <a:buNone/>
            </a:pPr>
            <a:r>
              <a:rPr lang="zh-TW" sz="3200" b="0" i="0" u="none" strike="noStrike" cap="none" dirty="0">
                <a:solidFill>
                  <a:srgbClr val="2C2C2C"/>
                </a:solidFill>
                <a:latin typeface="Microsoft JhengHei"/>
                <a:ea typeface="Microsoft JhengHei"/>
                <a:cs typeface="Microsoft JhengHei"/>
                <a:sym typeface="Microsoft JhengHei"/>
              </a:rPr>
              <a:t>圖書資訊處業務宣導 </a:t>
            </a:r>
            <a:endParaRPr sz="3200" b="0" i="0" u="none" strike="noStrike" cap="none" dirty="0">
              <a:solidFill>
                <a:schemeClr val="dk1"/>
              </a:solidFill>
              <a:latin typeface="Arial"/>
              <a:ea typeface="Arial"/>
              <a:cs typeface="Arial"/>
              <a:sym typeface="Arial"/>
            </a:endParaRPr>
          </a:p>
        </p:txBody>
      </p:sp>
      <p:pic>
        <p:nvPicPr>
          <p:cNvPr id="124" name="Google Shape;124;p1"/>
          <p:cNvPicPr preferRelativeResize="0"/>
          <p:nvPr/>
        </p:nvPicPr>
        <p:blipFill rotWithShape="1">
          <a:blip r:embed="rId3">
            <a:alphaModFix/>
          </a:blip>
          <a:srcRect/>
          <a:stretch/>
        </p:blipFill>
        <p:spPr>
          <a:xfrm rot="5400000">
            <a:off x="6191520" y="855000"/>
            <a:ext cx="6857640" cy="5143320"/>
          </a:xfrm>
          <a:prstGeom prst="rect">
            <a:avLst/>
          </a:prstGeom>
          <a:noFill/>
          <a:ln>
            <a:noFill/>
          </a:ln>
        </p:spPr>
      </p:pic>
      <p:pic>
        <p:nvPicPr>
          <p:cNvPr id="3" name="圖片 2">
            <a:extLst>
              <a:ext uri="{FF2B5EF4-FFF2-40B4-BE49-F238E27FC236}">
                <a16:creationId xmlns:a16="http://schemas.microsoft.com/office/drawing/2014/main" id="{695026C5-7311-43AC-A6C2-4CF68627F03B}"/>
              </a:ext>
            </a:extLst>
          </p:cNvPr>
          <p:cNvPicPr>
            <a:picLocks noChangeAspect="1"/>
          </p:cNvPicPr>
          <p:nvPr/>
        </p:nvPicPr>
        <p:blipFill>
          <a:blip r:embed="rId4"/>
          <a:stretch>
            <a:fillRect/>
          </a:stretch>
        </p:blipFill>
        <p:spPr>
          <a:xfrm>
            <a:off x="2398734" y="3849928"/>
            <a:ext cx="2807217" cy="2807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二</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endParaRPr>
          </a:p>
        </p:txBody>
      </p:sp>
      <p:sp>
        <p:nvSpPr>
          <p:cNvPr id="368" name="Google Shape;368;p5"/>
          <p:cNvSpPr txBox="1"/>
          <p:nvPr/>
        </p:nvSpPr>
        <p:spPr>
          <a:xfrm>
            <a:off x="1179025" y="1769315"/>
            <a:ext cx="6336703" cy="794202"/>
          </a:xfrm>
          <a:prstGeom prst="rect">
            <a:avLst/>
          </a:prstGeom>
          <a:noFill/>
          <a:ln>
            <a:noFill/>
          </a:ln>
        </p:spPr>
        <p:txBody>
          <a:bodyPr spcFirstLastPara="1" wrap="square" lIns="91425" tIns="45700" rIns="91425" bIns="45700" anchor="ctr" anchorCtr="0">
            <a:noAutofit/>
          </a:bodyPr>
          <a:lstStyle/>
          <a:p>
            <a:pPr marL="457200" marR="0" lvl="0" indent="-279400" algn="l" defTabSz="914400" rtl="0" eaLnBrk="1" fontAlgn="auto" latinLnBrk="0" hangingPunct="1">
              <a:lnSpc>
                <a:spcPct val="85000"/>
              </a:lnSpc>
              <a:spcBef>
                <a:spcPts val="0"/>
              </a:spcBef>
              <a:spcAft>
                <a:spcPts val="0"/>
              </a:spcAft>
              <a:buClr>
                <a:srgbClr val="EEECE1"/>
              </a:buClr>
              <a:buSzPts val="2800"/>
              <a:buFont typeface="Noto Sans Symbols"/>
              <a:buNone/>
              <a:tabLst/>
              <a:defRPr/>
            </a:pPr>
            <a:endParaRPr kumimoji="0" sz="28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69" name="Google Shape;369;p5"/>
          <p:cNvSpPr txBox="1"/>
          <p:nvPr/>
        </p:nvSpPr>
        <p:spPr>
          <a:xfrm>
            <a:off x="1575703" y="2027684"/>
            <a:ext cx="3432304" cy="67548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數位學習平台系統</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5"/>
          <p:cNvSpPr txBox="1"/>
          <p:nvPr/>
        </p:nvSpPr>
        <p:spPr>
          <a:xfrm>
            <a:off x="1575703" y="2721594"/>
            <a:ext cx="10133618" cy="1872454"/>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90000"/>
              </a:lnSpc>
              <a:spcBef>
                <a:spcPts val="0"/>
              </a:spcBef>
              <a:spcAft>
                <a:spcPts val="0"/>
              </a:spcAft>
              <a:buClr>
                <a:srgbClr val="FFC000"/>
              </a:buClr>
              <a:buSzPts val="2800"/>
              <a:buFont typeface="Noto Sans Symbols"/>
              <a:buChar char="●"/>
              <a:tabLst/>
              <a:defRPr/>
            </a:pPr>
            <a:r>
              <a:rPr kumimoji="0" lang="zh-TW" altLang="en-US"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本校數位學習平台系統各學期提供給師生教學活動使用。專任教師與學生帳號，及各課程選課名單，均與校務系統自動同步，不須申請即可使用。兼任教師帳號部分，請洽本處資訊服務組提出申請，取得校園入口網登入帳密。</a:t>
            </a:r>
            <a:endParaRPr kumimoji="0"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228600" marR="0" lvl="0" indent="-228600" algn="l" defTabSz="914400" rtl="0" eaLnBrk="1" fontAlgn="auto" latinLnBrk="0" hangingPunct="1">
              <a:lnSpc>
                <a:spcPct val="90000"/>
              </a:lnSpc>
              <a:spcBef>
                <a:spcPts val="1100"/>
              </a:spcBef>
              <a:spcAft>
                <a:spcPts val="0"/>
              </a:spcAft>
              <a:buClr>
                <a:srgbClr val="FFC000"/>
              </a:buClr>
              <a:buSzPts val="2800"/>
              <a:buFont typeface="Noto Sans Symbols"/>
              <a:buChar char="●"/>
              <a:tabLst/>
              <a:defRPr/>
            </a:pPr>
            <a:r>
              <a:rPr kumimoji="0" lang="zh-TW" altLang="en-US"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連結方式：至本校官網首頁</a:t>
            </a:r>
            <a:r>
              <a:rPr kumimoji="0" lang="en-US" altLang="zh-TW"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資訊服務</a:t>
            </a:r>
            <a:r>
              <a:rPr kumimoji="0" lang="en-US" altLang="zh-TW"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校園入口網登入，登入成功後點選應用系統</a:t>
            </a:r>
            <a:r>
              <a:rPr kumimoji="0" lang="en-US" altLang="zh-TW"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8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數位學習平台。</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2" name="Google Shape;372;p5"/>
          <p:cNvSpPr/>
          <p:nvPr/>
        </p:nvSpPr>
        <p:spPr>
          <a:xfrm>
            <a:off x="11625448" y="6402775"/>
            <a:ext cx="5667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10</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三</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endParaRPr>
          </a:p>
        </p:txBody>
      </p:sp>
      <p:sp>
        <p:nvSpPr>
          <p:cNvPr id="378" name="Google Shape;378;p18"/>
          <p:cNvSpPr txBox="1"/>
          <p:nvPr/>
        </p:nvSpPr>
        <p:spPr>
          <a:xfrm>
            <a:off x="1087584" y="2892957"/>
            <a:ext cx="10281743" cy="1179037"/>
          </a:xfrm>
          <a:prstGeom prst="rect">
            <a:avLst/>
          </a:prstGeom>
          <a:noFill/>
          <a:ln>
            <a:noFill/>
          </a:ln>
        </p:spPr>
        <p:txBody>
          <a:bodyPr spcFirstLastPara="1" wrap="square" lIns="91425" tIns="45700" rIns="91425" bIns="45700" anchor="t" anchorCtr="0">
            <a:normAutofit/>
          </a:bodyPr>
          <a:lstStyle/>
          <a:p>
            <a:pPr marL="109728"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79" name="Google Shape;379;p18"/>
          <p:cNvSpPr txBox="1"/>
          <p:nvPr/>
        </p:nvSpPr>
        <p:spPr>
          <a:xfrm>
            <a:off x="1179025" y="2098755"/>
            <a:ext cx="10530296" cy="117903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FFC000"/>
              </a:buClr>
              <a:buSzPts val="2400"/>
              <a:buFont typeface="Noto Sans Symbols"/>
              <a:buNone/>
              <a:tabLst/>
              <a:defRPr/>
            </a:pP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80" name="Google Shape;380;p18"/>
          <p:cNvSpPr txBox="1"/>
          <p:nvPr/>
        </p:nvSpPr>
        <p:spPr>
          <a:xfrm>
            <a:off x="1105815" y="4724257"/>
            <a:ext cx="4213437" cy="404334"/>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公務使用電腦設備維護</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1" name="Google Shape;381;p18"/>
          <p:cNvSpPr txBox="1"/>
          <p:nvPr/>
        </p:nvSpPr>
        <p:spPr>
          <a:xfrm>
            <a:off x="1179025" y="2810764"/>
            <a:ext cx="10530296" cy="1840750"/>
          </a:xfrm>
          <a:prstGeom prst="rect">
            <a:avLst/>
          </a:prstGeom>
          <a:noFill/>
          <a:ln>
            <a:noFill/>
          </a:ln>
        </p:spPr>
        <p:txBody>
          <a:bodyPr spcFirstLastPara="1" wrap="square" lIns="91425" tIns="45700" rIns="91425" bIns="45700" anchor="t" anchorCtr="0">
            <a:normAutofit/>
          </a:bodyPr>
          <a:lstStyle/>
          <a:p>
            <a:pPr marL="182880" marR="0" lvl="0" indent="-182880" algn="l" defTabSz="914400" rtl="0" eaLnBrk="1" fontAlgn="auto" latinLnBrk="0" hangingPunct="1">
              <a:lnSpc>
                <a:spcPct val="90000"/>
              </a:lnSpc>
              <a:spcBef>
                <a:spcPts val="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各教室之資訊講桌及連接之週邊設備維護，包含電腦、單槍投影機等設備維護，其餘教室一般設備</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如</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電燈、冷氣、桌椅等</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非屬教室之電子教學設備，則由教務處課務組維護。</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marR="0" lvl="0" indent="-182880" algn="l" defTabSz="914400" rtl="0" eaLnBrk="1" fontAlgn="auto" latinLnBrk="0" hangingPunct="1">
              <a:lnSpc>
                <a:spcPct val="90000"/>
              </a:lnSpc>
              <a:spcBef>
                <a:spcPts val="140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本校各教室電子講桌已設有</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QR-Code</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線上報修服務， 若該教室電子講桌、電腦及投影布幕發生故障時，可多利用智慧型手機掃描</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QR-Code</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進行報修。</a:t>
            </a:r>
            <a:endParaRPr kumimoji="0"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382" name="Google Shape;382;p18"/>
          <p:cNvSpPr txBox="1"/>
          <p:nvPr/>
        </p:nvSpPr>
        <p:spPr>
          <a:xfrm>
            <a:off x="1105815" y="2160664"/>
            <a:ext cx="3829980" cy="79420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一般教室</a:t>
            </a:r>
            <a:r>
              <a:rPr kumimoji="0" lang="en-US" altLang="zh-TW"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3C</a:t>
            </a: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設備維護</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3" name="Google Shape;383;p18"/>
          <p:cNvSpPr txBox="1"/>
          <p:nvPr/>
        </p:nvSpPr>
        <p:spPr>
          <a:xfrm>
            <a:off x="1179025" y="5301614"/>
            <a:ext cx="10530296" cy="1091236"/>
          </a:xfrm>
          <a:prstGeom prst="rect">
            <a:avLst/>
          </a:prstGeom>
          <a:noFill/>
          <a:ln>
            <a:noFill/>
          </a:ln>
        </p:spPr>
        <p:txBody>
          <a:bodyPr spcFirstLastPara="1" wrap="square" lIns="91425" tIns="45700" rIns="91425" bIns="45700" anchor="t" anchorCtr="0">
            <a:normAutofit/>
          </a:bodyPr>
          <a:lstStyle/>
          <a:p>
            <a:pPr marL="182880" marR="0" lvl="0" indent="-182880" algn="l" defTabSz="914400" rtl="0" eaLnBrk="1" fontAlgn="auto" latinLnBrk="0" hangingPunct="1">
              <a:lnSpc>
                <a:spcPct val="90000"/>
              </a:lnSpc>
              <a:spcBef>
                <a:spcPts val="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有張貼本校財產管理標籤之非保固期公務電腦設備，如桌上型電腦、筆記型電腦其相關之內外連接之設備</a:t>
            </a:r>
            <a:r>
              <a:rPr kumimoji="0" lang="en-US" altLang="zh-TW"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如</a:t>
            </a:r>
            <a:r>
              <a:rPr kumimoji="0" lang="en-US" altLang="zh-TW"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 </a:t>
            </a:r>
            <a:r>
              <a:rPr kumimoji="0" lang="zh-TW" altLang="en-US"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螢幕、硬碟、螢幕、滑鼠、鍵盤</a:t>
            </a:r>
            <a:r>
              <a:rPr kumimoji="0" lang="en-US" altLang="zh-TW"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等</a:t>
            </a:r>
            <a:r>
              <a:rPr kumimoji="0" lang="en-US" altLang="zh-TW"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維護，網路或網路設備則請聯繫本處資訊服務組維護。</a:t>
            </a:r>
            <a:endParaRPr kumimoji="0" sz="24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90000"/>
              </a:lnSpc>
              <a:spcBef>
                <a:spcPts val="1400"/>
              </a:spcBef>
              <a:spcAft>
                <a:spcPts val="0"/>
              </a:spcAft>
              <a:buClr>
                <a:srgbClr val="FFC000"/>
              </a:buClr>
              <a:buSzPts val="2400"/>
              <a:buFont typeface="Noto Sans Symbols"/>
              <a:buNone/>
              <a:tabLst/>
              <a:defRPr/>
            </a:pPr>
            <a:endParaRPr kumimoji="0" sz="24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85" name="Google Shape;385;p18"/>
          <p:cNvSpPr/>
          <p:nvPr/>
        </p:nvSpPr>
        <p:spPr>
          <a:xfrm>
            <a:off x="11625448" y="6402775"/>
            <a:ext cx="5664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11</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四</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endParaRPr>
          </a:p>
        </p:txBody>
      </p:sp>
      <p:sp>
        <p:nvSpPr>
          <p:cNvPr id="391" name="Google Shape;391;p19"/>
          <p:cNvSpPr txBox="1"/>
          <p:nvPr/>
        </p:nvSpPr>
        <p:spPr>
          <a:xfrm>
            <a:off x="1427578" y="1798835"/>
            <a:ext cx="6336703" cy="794202"/>
          </a:xfrm>
          <a:prstGeom prst="rect">
            <a:avLst/>
          </a:prstGeom>
          <a:noFill/>
          <a:ln>
            <a:noFill/>
          </a:ln>
        </p:spPr>
        <p:txBody>
          <a:bodyPr spcFirstLastPara="1" wrap="square" lIns="91425" tIns="45700" rIns="91425" bIns="45700" anchor="ctr" anchorCtr="0">
            <a:noAutofit/>
          </a:bodyPr>
          <a:lstStyle/>
          <a:p>
            <a:pPr marL="457200" marR="0" lvl="0" indent="-279400" algn="l" defTabSz="914400" rtl="0" eaLnBrk="1" fontAlgn="auto" latinLnBrk="0" hangingPunct="1">
              <a:lnSpc>
                <a:spcPct val="85000"/>
              </a:lnSpc>
              <a:spcBef>
                <a:spcPts val="0"/>
              </a:spcBef>
              <a:spcAft>
                <a:spcPts val="0"/>
              </a:spcAft>
              <a:buClr>
                <a:srgbClr val="EEECE1"/>
              </a:buClr>
              <a:buSzPts val="2800"/>
              <a:buFont typeface="Noto Sans Symbols"/>
              <a:buNone/>
              <a:tabLst/>
              <a:defRPr/>
            </a:pPr>
            <a:endParaRPr kumimoji="0" sz="28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92" name="Google Shape;392;p19"/>
          <p:cNvSpPr txBox="1"/>
          <p:nvPr/>
        </p:nvSpPr>
        <p:spPr>
          <a:xfrm>
            <a:off x="1427578" y="2362409"/>
            <a:ext cx="10281743" cy="1179037"/>
          </a:xfrm>
          <a:prstGeom prst="rect">
            <a:avLst/>
          </a:prstGeom>
          <a:noFill/>
          <a:ln>
            <a:noFill/>
          </a:ln>
        </p:spPr>
        <p:txBody>
          <a:bodyPr spcFirstLastPara="1" wrap="square" lIns="91425" tIns="45700" rIns="91425" bIns="45700" anchor="t" anchorCtr="0">
            <a:normAutofit/>
          </a:bodyPr>
          <a:lstStyle/>
          <a:p>
            <a:pPr marL="109728"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93" name="Google Shape;393;p19"/>
          <p:cNvSpPr txBox="1"/>
          <p:nvPr/>
        </p:nvSpPr>
        <p:spPr>
          <a:xfrm>
            <a:off x="1427578" y="4053665"/>
            <a:ext cx="10530296" cy="1179037"/>
          </a:xfrm>
          <a:prstGeom prst="rect">
            <a:avLst/>
          </a:prstGeom>
          <a:noFill/>
          <a:ln>
            <a:noFill/>
          </a:ln>
        </p:spPr>
        <p:txBody>
          <a:bodyPr spcFirstLastPara="1" wrap="square" lIns="91425" tIns="45700" rIns="91425" bIns="45700" anchor="t" anchorCtr="0">
            <a:normAutofit/>
          </a:bodyPr>
          <a:lstStyle/>
          <a:p>
            <a:pPr marL="182880" marR="0" lvl="0" indent="-30476" algn="l" defTabSz="914400" rtl="0" eaLnBrk="1" fontAlgn="auto" latinLnBrk="0" hangingPunct="1">
              <a:lnSpc>
                <a:spcPct val="90000"/>
              </a:lnSpc>
              <a:spcBef>
                <a:spcPts val="0"/>
              </a:spcBef>
              <a:spcAft>
                <a:spcPts val="0"/>
              </a:spcAft>
              <a:buClr>
                <a:srgbClr val="FFC000"/>
              </a:buClr>
              <a:buSzPts val="2400"/>
              <a:buFont typeface="Noto Sans Symbols"/>
              <a:buNone/>
              <a:tabLst/>
              <a:defRPr/>
            </a:pP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94" name="Google Shape;394;p19"/>
          <p:cNvSpPr txBox="1"/>
          <p:nvPr/>
        </p:nvSpPr>
        <p:spPr>
          <a:xfrm>
            <a:off x="1179025" y="2098755"/>
            <a:ext cx="10530296" cy="117903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FFC000"/>
              </a:buClr>
              <a:buSzPts val="2400"/>
              <a:buFont typeface="Noto Sans Symbols"/>
              <a:buNone/>
              <a:tabLst/>
              <a:defRPr/>
            </a:pP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95" name="Google Shape;395;p19"/>
          <p:cNvSpPr txBox="1"/>
          <p:nvPr/>
        </p:nvSpPr>
        <p:spPr>
          <a:xfrm>
            <a:off x="383458" y="1920299"/>
            <a:ext cx="11722678" cy="53488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    開放文件格式</a:t>
            </a:r>
            <a:r>
              <a:rPr kumimoji="0" lang="en-US" altLang="zh-TW" sz="32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(OPEN DOCUMENT FORMAT</a:t>
            </a:r>
            <a:r>
              <a:rPr kumimoji="0" lang="zh-TW" altLang="en-US" sz="32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，簡稱</a:t>
            </a:r>
            <a:r>
              <a:rPr kumimoji="0" lang="en-US" altLang="zh-TW" sz="32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ODF) </a:t>
            </a:r>
            <a:r>
              <a:rPr kumimoji="0" lang="zh-TW" altLang="en-US" sz="32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推廣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6" name="Google Shape;396;p19"/>
          <p:cNvSpPr txBox="1"/>
          <p:nvPr/>
        </p:nvSpPr>
        <p:spPr>
          <a:xfrm>
            <a:off x="802505" y="2455181"/>
            <a:ext cx="10586989" cy="433279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defTabSz="914400" rtl="0" eaLnBrk="1" fontAlgn="auto" latinLnBrk="0" hangingPunct="1">
              <a:lnSpc>
                <a:spcPct val="90000"/>
              </a:lnSpc>
              <a:spcBef>
                <a:spcPts val="0"/>
              </a:spcBef>
              <a:spcAft>
                <a:spcPts val="0"/>
              </a:spcAft>
              <a:buClr>
                <a:srgbClr val="FFC000"/>
              </a:buClr>
              <a:buSzPct val="100000"/>
              <a:buFont typeface="Noto Sans Symbols"/>
              <a:buNone/>
              <a:tabLst/>
              <a:defRPr/>
            </a:pPr>
            <a:r>
              <a:rPr kumimoji="0" lang="zh-TW" altLang="en-US"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推動</a:t>
            </a:r>
            <a:r>
              <a:rPr kumimoji="0" lang="en-US" altLang="zh-TW"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ODF-CNS15251</a:t>
            </a:r>
            <a:r>
              <a:rPr kumimoji="0" lang="zh-TW" altLang="en-US"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政府文件標準格式為行政院重要政策之一，期扎根基礎教育與學研領域，營造友善文件流通環境，落實文件以</a:t>
            </a:r>
            <a:r>
              <a:rPr kumimoji="0" lang="en-US" altLang="zh-TW"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文件格式流通保存，配合事項如下：</a:t>
            </a:r>
            <a:endParaRPr kumimoji="0"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0" marR="0" lvl="0" indent="0" algn="just" defTabSz="914400" rtl="0" eaLnBrk="1" fontAlgn="auto" latinLnBrk="0" hangingPunct="1">
              <a:lnSpc>
                <a:spcPct val="90000"/>
              </a:lnSpc>
              <a:spcBef>
                <a:spcPts val="1400"/>
              </a:spcBef>
              <a:spcAft>
                <a:spcPts val="0"/>
              </a:spcAft>
              <a:buClr>
                <a:srgbClr val="FFC000"/>
              </a:buClr>
              <a:buSzPct val="100000"/>
              <a:buFont typeface="Noto Sans Symbols"/>
              <a:buNone/>
              <a:tabLst/>
              <a:defRPr/>
            </a:pPr>
            <a:endParaRPr kumimoji="0" sz="13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411480" marR="0" lvl="1" indent="-182880" algn="just" defTabSz="914400" rtl="0" eaLnBrk="1" fontAlgn="auto" latinLnBrk="0" hangingPunct="1">
              <a:lnSpc>
                <a:spcPct val="90000"/>
              </a:lnSpc>
              <a:spcBef>
                <a:spcPts val="400"/>
              </a:spcBef>
              <a:spcAft>
                <a:spcPts val="0"/>
              </a:spcAft>
              <a:buClr>
                <a:srgbClr val="FFC000"/>
              </a:buClr>
              <a:buSzPct val="1000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電子公文之附件為可編輯文件，請以</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文件格式檔案提供。</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411480" marR="0" lvl="1" indent="-182880" algn="just" defTabSz="914400" rtl="0" eaLnBrk="1" fontAlgn="auto" latinLnBrk="0" hangingPunct="1">
              <a:lnSpc>
                <a:spcPct val="90000"/>
              </a:lnSpc>
              <a:spcBef>
                <a:spcPts val="600"/>
              </a:spcBef>
              <a:spcAft>
                <a:spcPts val="0"/>
              </a:spcAft>
              <a:buClr>
                <a:srgbClr val="FFC000"/>
              </a:buClr>
              <a:buSzPct val="1000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本校網站（含校園公告）、資訊系統提供下載及匯出匯入的可編輯文件，應提供</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文件格式，非可編輯文件則採用</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PDF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文件格式提供。</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411480" marR="0" lvl="1" indent="-182880" algn="just" defTabSz="914400" rtl="0" eaLnBrk="1" fontAlgn="auto" latinLnBrk="0" hangingPunct="1">
              <a:lnSpc>
                <a:spcPct val="90000"/>
              </a:lnSpc>
              <a:spcBef>
                <a:spcPts val="600"/>
              </a:spcBef>
              <a:spcAft>
                <a:spcPts val="0"/>
              </a:spcAft>
              <a:buClr>
                <a:srgbClr val="FFC000"/>
              </a:buClr>
              <a:buSzPct val="1000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學研計畫文件、表單及成果等相關文件範本優先以</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文件格式製作，學校行政作業以</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文件格式流通。</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411480" marR="0" lvl="1" indent="-182880" algn="just" defTabSz="914400" rtl="0" eaLnBrk="1" fontAlgn="auto" latinLnBrk="0" hangingPunct="1">
              <a:lnSpc>
                <a:spcPct val="90000"/>
              </a:lnSpc>
              <a:spcBef>
                <a:spcPts val="600"/>
              </a:spcBef>
              <a:spcAft>
                <a:spcPts val="0"/>
              </a:spcAft>
              <a:buClr>
                <a:srgbClr val="FFC000"/>
              </a:buClr>
              <a:buSzPct val="1000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鼓勵師生採用標準</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文件軟體作為基礎教育應用工具，相關學研計畫之文件、表格與成果等資料以</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文件格式流通，共同推動</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Open Document Format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）文書格式，響應政府開放文件標準格式，提升我國軟實力。</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411480" marR="0" lvl="1" indent="-182880" algn="just" defTabSz="914400" rtl="0" eaLnBrk="1" fontAlgn="auto" latinLnBrk="0" hangingPunct="1">
              <a:lnSpc>
                <a:spcPct val="90000"/>
              </a:lnSpc>
              <a:spcBef>
                <a:spcPts val="600"/>
              </a:spcBef>
              <a:spcAft>
                <a:spcPts val="0"/>
              </a:spcAft>
              <a:buClr>
                <a:srgbClr val="FFC000"/>
              </a:buClr>
              <a:buSzPct val="1000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學研計畫之文件、表格與成果等相關文件範本，優先以</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文件格式提供；相關競賽、補助辦法及規定，應接受</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文件格式之使用。</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411480" marR="0" lvl="1" indent="-182880" algn="l" defTabSz="914400" rtl="0" eaLnBrk="1" fontAlgn="auto" latinLnBrk="0" hangingPunct="1">
              <a:lnSpc>
                <a:spcPct val="90000"/>
              </a:lnSpc>
              <a:spcBef>
                <a:spcPts val="600"/>
              </a:spcBef>
              <a:spcAft>
                <a:spcPts val="0"/>
              </a:spcAft>
              <a:buClr>
                <a:srgbClr val="FFC000"/>
              </a:buClr>
              <a:buSzPct val="1000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本校推動</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 </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政府文件標準格式網址</a:t>
            </a:r>
            <a:b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b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前往</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-&gt;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本校官網首頁／圖書資訊／學習科技服務／</a:t>
            </a:r>
            <a:r>
              <a:rPr kumimoji="0" lang="zh-TW" altLang="en-US" sz="2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DFKai-SB"/>
                <a:sym typeface="DFKai-SB"/>
              </a:rPr>
              <a:t> </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ODF </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政府文件標準格式。 </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398" name="Google Shape;398;p19"/>
          <p:cNvSpPr/>
          <p:nvPr/>
        </p:nvSpPr>
        <p:spPr>
          <a:xfrm>
            <a:off x="11625448" y="6402775"/>
            <a:ext cx="5667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12</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0"/>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五</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endParaRPr>
          </a:p>
        </p:txBody>
      </p:sp>
      <p:sp>
        <p:nvSpPr>
          <p:cNvPr id="404" name="Google Shape;404;p20"/>
          <p:cNvSpPr txBox="1"/>
          <p:nvPr/>
        </p:nvSpPr>
        <p:spPr>
          <a:xfrm>
            <a:off x="1087584" y="2892957"/>
            <a:ext cx="10281743" cy="1179037"/>
          </a:xfrm>
          <a:prstGeom prst="rect">
            <a:avLst/>
          </a:prstGeom>
          <a:noFill/>
          <a:ln>
            <a:noFill/>
          </a:ln>
        </p:spPr>
        <p:txBody>
          <a:bodyPr spcFirstLastPara="1" wrap="square" lIns="91425" tIns="45700" rIns="91425" bIns="45700" anchor="t" anchorCtr="0">
            <a:normAutofit/>
          </a:bodyPr>
          <a:lstStyle/>
          <a:p>
            <a:pPr marL="109728"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405" name="Google Shape;405;p20"/>
          <p:cNvSpPr txBox="1"/>
          <p:nvPr/>
        </p:nvSpPr>
        <p:spPr>
          <a:xfrm>
            <a:off x="1274396" y="2098755"/>
            <a:ext cx="6336703" cy="79420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電腦教室軟硬體設備維護</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6" name="Google Shape;406;p20"/>
          <p:cNvSpPr txBox="1"/>
          <p:nvPr/>
        </p:nvSpPr>
        <p:spPr>
          <a:xfrm>
            <a:off x="1409463" y="2998027"/>
            <a:ext cx="10207853" cy="3638747"/>
          </a:xfrm>
          <a:prstGeom prst="rect">
            <a:avLst/>
          </a:prstGeom>
          <a:noFill/>
          <a:ln>
            <a:noFill/>
          </a:ln>
        </p:spPr>
        <p:txBody>
          <a:bodyPr spcFirstLastPara="1" wrap="square" lIns="91425" tIns="45700" rIns="91425" bIns="45700" anchor="t" anchorCtr="0">
            <a:normAutofit/>
          </a:bodyPr>
          <a:lstStyle/>
          <a:p>
            <a:pPr marL="182880" marR="0" lvl="0" indent="-182880" algn="just" defTabSz="914400" rtl="0" eaLnBrk="1" fontAlgn="auto" latinLnBrk="0" hangingPunct="1">
              <a:lnSpc>
                <a:spcPct val="90000"/>
              </a:lnSpc>
              <a:spcBef>
                <a:spcPts val="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為使各位老師教學順利，如因應教學需安裝合法軟體於授課教室，請填列「本處電腦教室軟體安裝申請表」簽章用印並繳交至本處</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學習科技組</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彙整，將依本處業務及各教室課表空堂排程辦理安裝作業。</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marR="0" lvl="0" indent="-182880" algn="just" defTabSz="914400" rtl="0" eaLnBrk="1" fontAlgn="auto" latinLnBrk="0" hangingPunct="1">
              <a:lnSpc>
                <a:spcPct val="90000"/>
              </a:lnSpc>
              <a:spcBef>
                <a:spcPts val="1400"/>
              </a:spcBef>
              <a:spcAft>
                <a:spcPts val="0"/>
              </a:spcAft>
              <a:buClr>
                <a:srgbClr val="FFC000"/>
              </a:buClr>
              <a:buSzPts val="2200"/>
              <a:buFont typeface="Noto Sans Symbols"/>
              <a:buChar char="●"/>
              <a:tabLst/>
              <a:defRPr/>
            </a:pP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108</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年</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3</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月</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6</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日起本校電腦教室提供外單位場地借用服務，如教學上需使用電腦教室，請先至圖資處網站</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學習科技服務</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電腦教室使用</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長啓樓電腦教室借用說明 查詢電腦教室使用情況，再至本校新一代校務資訊系統之場地系統 填申請單 </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-&gt; </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列印申請單 </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-&gt; </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核章後送至圖書資訊處 學習科技組辦理審核，另外如計畫活動等請上簽陳核並附申請表，會簽學習科技組。</a:t>
            </a:r>
            <a:endPar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indent="-182880" algn="just">
              <a:lnSpc>
                <a:spcPct val="90000"/>
              </a:lnSpc>
              <a:spcBef>
                <a:spcPts val="1400"/>
              </a:spcBef>
              <a:buClr>
                <a:srgbClr val="FFC000"/>
              </a:buClr>
              <a:buSzPts val="2200"/>
              <a:buFont typeface="Noto Sans Symbols"/>
              <a:buChar char="●"/>
              <a:defRPr/>
            </a:pPr>
            <a:r>
              <a:rPr lang="zh-TW" altLang="en-US" sz="2200" b="1" i="0" u="none" strike="noStrike" cap="none" dirty="0">
                <a:solidFill>
                  <a:srgbClr val="000000"/>
                </a:solidFill>
                <a:latin typeface="Microsoft JhengHei"/>
                <a:ea typeface="Microsoft JhengHei"/>
                <a:cs typeface="Microsoft JhengHei"/>
                <a:sym typeface="Microsoft JhengHei"/>
              </a:rPr>
              <a:t>為維持教學環境品質，電腦教室內不得飲食</a:t>
            </a:r>
            <a:r>
              <a:rPr lang="en-US" altLang="zh-TW" sz="2200" b="1" i="0" u="none" strike="noStrike" cap="none" dirty="0">
                <a:solidFill>
                  <a:srgbClr val="000000"/>
                </a:solidFill>
                <a:latin typeface="Microsoft JhengHei"/>
                <a:ea typeface="Microsoft JhengHei"/>
                <a:cs typeface="Microsoft JhengHei"/>
                <a:sym typeface="Microsoft JhengHei"/>
              </a:rPr>
              <a:t>(</a:t>
            </a:r>
            <a:r>
              <a:rPr lang="zh-TW" altLang="en-US" sz="2200" b="1" i="0" u="none" strike="noStrike" cap="none" dirty="0">
                <a:solidFill>
                  <a:srgbClr val="000000"/>
                </a:solidFill>
                <a:latin typeface="Microsoft JhengHei"/>
                <a:ea typeface="Microsoft JhengHei"/>
                <a:cs typeface="Microsoft JhengHei"/>
                <a:sym typeface="Microsoft JhengHei"/>
              </a:rPr>
              <a:t>不含飲用水</a:t>
            </a:r>
            <a:r>
              <a:rPr lang="en-US" altLang="zh-TW" sz="2200" b="1" i="0" u="none" strike="noStrike" cap="none" dirty="0">
                <a:solidFill>
                  <a:srgbClr val="000000"/>
                </a:solidFill>
                <a:latin typeface="Microsoft JhengHei"/>
                <a:ea typeface="Microsoft JhengHei"/>
                <a:cs typeface="Microsoft JhengHei"/>
                <a:sym typeface="Microsoft JhengHei"/>
              </a:rPr>
              <a:t>)</a:t>
            </a:r>
            <a:r>
              <a:rPr lang="zh-TW" altLang="en-US" sz="2200" b="1" i="0" u="none" strike="noStrike" cap="none" dirty="0">
                <a:solidFill>
                  <a:srgbClr val="000000"/>
                </a:solidFill>
                <a:latin typeface="Microsoft JhengHei"/>
                <a:ea typeface="Microsoft JhengHei"/>
                <a:cs typeface="Microsoft JhengHei"/>
                <a:sym typeface="Microsoft JhengHei"/>
              </a:rPr>
              <a:t> ，宣傳文件張貼請使用無痕膠帶進行場佈，上述請老師們協助加強宣導。</a:t>
            </a:r>
          </a:p>
        </p:txBody>
      </p:sp>
      <p:sp>
        <p:nvSpPr>
          <p:cNvPr id="408" name="Google Shape;408;p20"/>
          <p:cNvSpPr/>
          <p:nvPr/>
        </p:nvSpPr>
        <p:spPr>
          <a:xfrm>
            <a:off x="11625448" y="6402775"/>
            <a:ext cx="5667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13</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1"/>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六</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endParaRPr>
          </a:p>
        </p:txBody>
      </p:sp>
      <p:sp>
        <p:nvSpPr>
          <p:cNvPr id="414" name="Google Shape;414;p21"/>
          <p:cNvSpPr txBox="1"/>
          <p:nvPr/>
        </p:nvSpPr>
        <p:spPr>
          <a:xfrm>
            <a:off x="1087584" y="2892957"/>
            <a:ext cx="10281743" cy="1179037"/>
          </a:xfrm>
          <a:prstGeom prst="rect">
            <a:avLst/>
          </a:prstGeom>
          <a:noFill/>
          <a:ln>
            <a:noFill/>
          </a:ln>
        </p:spPr>
        <p:txBody>
          <a:bodyPr spcFirstLastPara="1" wrap="square" lIns="91425" tIns="45700" rIns="91425" bIns="45700" anchor="t" anchorCtr="0">
            <a:normAutofit/>
          </a:bodyPr>
          <a:lstStyle/>
          <a:p>
            <a:pPr marL="109728"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415" name="Google Shape;415;p21"/>
          <p:cNvSpPr txBox="1"/>
          <p:nvPr/>
        </p:nvSpPr>
        <p:spPr>
          <a:xfrm>
            <a:off x="1323558" y="2098755"/>
            <a:ext cx="6336703" cy="79420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免費數位教學資源資訊</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6" name="Google Shape;416;p21"/>
          <p:cNvSpPr txBox="1"/>
          <p:nvPr/>
        </p:nvSpPr>
        <p:spPr>
          <a:xfrm>
            <a:off x="1409463" y="2998028"/>
            <a:ext cx="10207853" cy="2680308"/>
          </a:xfrm>
          <a:prstGeom prst="rect">
            <a:avLst/>
          </a:prstGeom>
          <a:noFill/>
          <a:ln>
            <a:noFill/>
          </a:ln>
        </p:spPr>
        <p:txBody>
          <a:bodyPr spcFirstLastPara="1" wrap="square" lIns="91425" tIns="45700" rIns="91425" bIns="45700" anchor="t" anchorCtr="0">
            <a:normAutofit/>
          </a:bodyPr>
          <a:lstStyle/>
          <a:p>
            <a:pPr marL="182880" lvl="0" indent="-182880" algn="just">
              <a:lnSpc>
                <a:spcPct val="90000"/>
              </a:lnSpc>
              <a:buClr>
                <a:srgbClr val="FFC000"/>
              </a:buClr>
              <a:buSzPts val="2200"/>
              <a:buFont typeface="Noto Sans Symbols"/>
              <a:buChar char="●"/>
              <a:defRPr/>
            </a:pPr>
            <a:r>
              <a:rPr lang="zh-TW" altLang="en-US" sz="2200" dirty="0">
                <a:latin typeface="Microsoft JhengHei"/>
                <a:ea typeface="Microsoft JhengHei"/>
                <a:cs typeface="Microsoft JhengHei"/>
                <a:sym typeface="Microsoft JhengHei"/>
              </a:rPr>
              <a:t>為提供師生善用數位免費相關資源，除圖資處網站</a:t>
            </a:r>
            <a:r>
              <a:rPr lang="en-US" altLang="zh-TW" sz="2200" dirty="0">
                <a:latin typeface="Microsoft JhengHei"/>
                <a:ea typeface="Microsoft JhengHei"/>
                <a:cs typeface="Microsoft JhengHei"/>
                <a:sym typeface="Microsoft JhengHei"/>
              </a:rPr>
              <a:t>/</a:t>
            </a:r>
            <a:r>
              <a:rPr lang="zh-TW" altLang="en-US" sz="2200" dirty="0">
                <a:latin typeface="Microsoft JhengHei"/>
                <a:ea typeface="Microsoft JhengHei"/>
                <a:cs typeface="Microsoft JhengHei"/>
                <a:sym typeface="Microsoft JhengHei"/>
              </a:rPr>
              <a:t>學習科技服務</a:t>
            </a:r>
            <a:r>
              <a:rPr lang="en-US" altLang="zh-TW" sz="2200" dirty="0">
                <a:latin typeface="Microsoft JhengHei"/>
                <a:ea typeface="Microsoft JhengHei"/>
                <a:cs typeface="Microsoft JhengHei"/>
                <a:sym typeface="Microsoft JhengHei"/>
              </a:rPr>
              <a:t>/</a:t>
            </a:r>
            <a:r>
              <a:rPr lang="zh-TW" altLang="en-US" sz="2200" dirty="0">
                <a:latin typeface="Microsoft JhengHei"/>
                <a:ea typeface="Microsoft JhengHei"/>
                <a:cs typeface="Microsoft JhengHei"/>
                <a:sym typeface="Microsoft JhengHei"/>
              </a:rPr>
              <a:t>校園授權軟體，列軟體使用資訊外，本組建置遠距教學專區，不定期更新及整理相關研習課程連結及線上免費教學資源</a:t>
            </a:r>
            <a:r>
              <a:rPr lang="en-US" altLang="zh-TW" sz="2200" dirty="0">
                <a:latin typeface="Microsoft JhengHei"/>
                <a:ea typeface="Microsoft JhengHei"/>
                <a:cs typeface="Microsoft JhengHei"/>
                <a:sym typeface="Microsoft JhengHei"/>
              </a:rPr>
              <a:t>…</a:t>
            </a:r>
            <a:r>
              <a:rPr lang="zh-TW" altLang="en-US" sz="2200" dirty="0">
                <a:latin typeface="Microsoft JhengHei"/>
                <a:ea typeface="Microsoft JhengHei"/>
                <a:cs typeface="Microsoft JhengHei"/>
                <a:sym typeface="Microsoft JhengHei"/>
              </a:rPr>
              <a:t>等資訊，提供師生課餘間學習運用。</a:t>
            </a:r>
          </a:p>
          <a:p>
            <a:pPr marL="182880" marR="0" lvl="0" indent="-182880" algn="just" defTabSz="914400" rtl="0" eaLnBrk="1" fontAlgn="auto" latinLnBrk="0" hangingPunct="1">
              <a:lnSpc>
                <a:spcPct val="90000"/>
              </a:lnSpc>
              <a:spcBef>
                <a:spcPts val="0"/>
              </a:spcBef>
              <a:spcAft>
                <a:spcPts val="0"/>
              </a:spcAft>
              <a:buClr>
                <a:srgbClr val="FFC000"/>
              </a:buClr>
              <a:buSzPts val="2200"/>
              <a:buFont typeface="Noto Sans Symbols"/>
              <a:buChar char="●"/>
              <a:tabLst/>
              <a:defRPr/>
            </a:pP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marR="0" lvl="0" indent="-182880" algn="l" defTabSz="914400" rtl="0" eaLnBrk="1" fontAlgn="auto" latinLnBrk="0" hangingPunct="1">
              <a:lnSpc>
                <a:spcPct val="90000"/>
              </a:lnSpc>
              <a:spcBef>
                <a:spcPts val="140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更多課後學習資源請詳閱本校「遠距教學專區」（</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https://sites.google.com/gm.ntus.edu.tw/2021el/</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b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b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或至「數位學習平台」（</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https://el.ntus.edu.tw/ </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）課後查詢。</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418" name="Google Shape;418;p21"/>
          <p:cNvSpPr/>
          <p:nvPr/>
        </p:nvSpPr>
        <p:spPr>
          <a:xfrm>
            <a:off x="11605192" y="6402770"/>
            <a:ext cx="44429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14</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2"/>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七</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endParaRPr>
          </a:p>
        </p:txBody>
      </p:sp>
      <p:sp>
        <p:nvSpPr>
          <p:cNvPr id="424" name="Google Shape;424;p22"/>
          <p:cNvSpPr txBox="1"/>
          <p:nvPr/>
        </p:nvSpPr>
        <p:spPr>
          <a:xfrm>
            <a:off x="953729" y="1792936"/>
            <a:ext cx="10458221" cy="79420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  群組通訊電子郵件系統</a:t>
            </a:r>
            <a:r>
              <a:rPr kumimoji="0" lang="en-US" altLang="zh-TW" sz="28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en-US" altLang="zh-TW" sz="2800" b="0" i="0" u="none" strike="noStrike" kern="0" cap="none" spc="0" normalizeH="0" baseline="0" noProof="0" dirty="0">
                <a:ln>
                  <a:noFill/>
                </a:ln>
                <a:solidFill>
                  <a:srgbClr val="000000"/>
                </a:solidFill>
                <a:effectLst/>
                <a:uLnTx/>
                <a:uFillTx/>
                <a:latin typeface="Arial"/>
                <a:ea typeface="Arial"/>
                <a:cs typeface="Arial"/>
                <a:sym typeface="Arial"/>
              </a:rPr>
              <a:t> C</a:t>
            </a:r>
            <a:r>
              <a:rPr kumimoji="0" lang="zh-TW" altLang="en-US" sz="2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en-US" altLang="zh-TW" sz="2800" b="0" i="0" u="none" strike="noStrike" kern="0" cap="none" spc="0" normalizeH="0" baseline="0" noProof="0" dirty="0">
                <a:ln>
                  <a:noFill/>
                </a:ln>
                <a:solidFill>
                  <a:srgbClr val="000000"/>
                </a:solidFill>
                <a:effectLst/>
                <a:uLnTx/>
                <a:uFillTx/>
                <a:latin typeface="Arial"/>
                <a:ea typeface="Arial"/>
                <a:cs typeface="Arial"/>
                <a:sym typeface="Arial"/>
              </a:rPr>
              <a:t>C</a:t>
            </a:r>
            <a:r>
              <a:rPr kumimoji="0" lang="zh-TW" altLang="en-US" sz="2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en-US" altLang="zh-TW" sz="2800" b="0" i="0" u="none" strike="noStrike" kern="0" cap="none" spc="0" normalizeH="0" baseline="0" noProof="0" dirty="0">
                <a:ln>
                  <a:noFill/>
                </a:ln>
                <a:solidFill>
                  <a:srgbClr val="000000"/>
                </a:solidFill>
                <a:effectLst/>
                <a:uLnTx/>
                <a:uFillTx/>
                <a:latin typeface="Arial"/>
                <a:ea typeface="Arial"/>
                <a:cs typeface="Arial"/>
                <a:sym typeface="Arial"/>
              </a:rPr>
              <a:t>mail </a:t>
            </a:r>
            <a:r>
              <a:rPr kumimoji="0" lang="zh-TW" altLang="en-US" sz="28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（公務信箱）</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6" name="Google Shape;426;p22"/>
          <p:cNvSpPr txBox="1"/>
          <p:nvPr/>
        </p:nvSpPr>
        <p:spPr>
          <a:xfrm>
            <a:off x="1273061" y="2719048"/>
            <a:ext cx="9639582" cy="1217692"/>
          </a:xfrm>
          <a:prstGeom prst="rect">
            <a:avLst/>
          </a:prstGeom>
          <a:noFill/>
          <a:ln>
            <a:noFill/>
          </a:ln>
        </p:spPr>
        <p:txBody>
          <a:bodyPr spcFirstLastPara="1" wrap="square" lIns="91425" tIns="45700" rIns="91425" bIns="45700" anchor="t" anchorCtr="0">
            <a:noAutofit/>
          </a:bodyPr>
          <a:lstStyle/>
          <a:p>
            <a:pPr marL="182880" marR="0" lvl="0" indent="-182880" algn="l" defTabSz="914400" rtl="0" eaLnBrk="1" fontAlgn="auto" latinLnBrk="0" hangingPunct="1">
              <a:lnSpc>
                <a:spcPct val="90000"/>
              </a:lnSpc>
              <a:spcBef>
                <a:spcPts val="0"/>
              </a:spcBef>
              <a:spcAft>
                <a:spcPts val="0"/>
              </a:spcAft>
              <a:buClr>
                <a:srgbClr val="FFC000"/>
              </a:buClr>
              <a:buSzPct val="142856"/>
              <a:buFont typeface="Noto Sans Symbols"/>
              <a:buChar char="●"/>
              <a:tabLst/>
              <a:defRPr/>
            </a:pPr>
            <a:r>
              <a:rPr lang="zh-TW" altLang="en-US" sz="2400" dirty="0">
                <a:latin typeface="Microsoft JhengHei"/>
                <a:ea typeface="Microsoft JhengHei"/>
                <a:sym typeface="Microsoft JhengHei"/>
              </a:rPr>
              <a:t>全校教職員工使用。</a:t>
            </a:r>
            <a:endParaRPr sz="2400" dirty="0">
              <a:latin typeface="Microsoft JhengHei"/>
              <a:ea typeface="Microsoft JhengHei"/>
              <a:sym typeface="Microsoft JhengHei"/>
            </a:endParaRPr>
          </a:p>
          <a:p>
            <a:pPr marL="182880" marR="0" lvl="0" indent="-182880" algn="l" defTabSz="914400" rtl="0" eaLnBrk="1" fontAlgn="auto" latinLnBrk="0" hangingPunct="1">
              <a:lnSpc>
                <a:spcPct val="90000"/>
              </a:lnSpc>
              <a:spcBef>
                <a:spcPts val="1400"/>
              </a:spcBef>
              <a:spcAft>
                <a:spcPts val="0"/>
              </a:spcAft>
              <a:buClr>
                <a:srgbClr val="FFC000"/>
              </a:buClr>
              <a:buSzPct val="142856"/>
              <a:buFont typeface="Noto Sans Symbols"/>
              <a:buChar char="●"/>
              <a:tabLst/>
              <a:defRPr/>
            </a:pPr>
            <a:r>
              <a:rPr lang="zh-TW" altLang="en-US" sz="2400" dirty="0">
                <a:latin typeface="Microsoft JhengHei"/>
                <a:ea typeface="Microsoft JhengHei"/>
                <a:sym typeface="Microsoft JhengHei"/>
              </a:rPr>
              <a:t>本校群組通訊電子郵件系統除基本的電子郵件收發功能外，並具有群組通訊錄、廣告信過濾及備份信箱等功能。 </a:t>
            </a:r>
            <a:endParaRPr sz="2400" dirty="0">
              <a:latin typeface="Microsoft JhengHei"/>
              <a:ea typeface="Microsoft JhengHei"/>
              <a:sym typeface="Microsoft JhengHei"/>
            </a:endParaRPr>
          </a:p>
        </p:txBody>
      </p:sp>
      <p:sp>
        <p:nvSpPr>
          <p:cNvPr id="428" name="Google Shape;428;p22"/>
          <p:cNvSpPr/>
          <p:nvPr/>
        </p:nvSpPr>
        <p:spPr>
          <a:xfrm>
            <a:off x="11625449" y="6402775"/>
            <a:ext cx="4692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15</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 name="圖片 2">
            <a:extLst>
              <a:ext uri="{FF2B5EF4-FFF2-40B4-BE49-F238E27FC236}">
                <a16:creationId xmlns:a16="http://schemas.microsoft.com/office/drawing/2014/main" id="{DA2E4DDA-CF00-4D64-929F-DD8FE1D6C7FB}"/>
              </a:ext>
            </a:extLst>
          </p:cNvPr>
          <p:cNvPicPr>
            <a:picLocks noChangeAspect="1"/>
          </p:cNvPicPr>
          <p:nvPr/>
        </p:nvPicPr>
        <p:blipFill>
          <a:blip r:embed="rId3"/>
          <a:stretch>
            <a:fillRect/>
          </a:stretch>
        </p:blipFill>
        <p:spPr>
          <a:xfrm>
            <a:off x="1218228" y="4301865"/>
            <a:ext cx="9544448" cy="212098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3"/>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八</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endParaRPr>
          </a:p>
        </p:txBody>
      </p:sp>
      <p:sp>
        <p:nvSpPr>
          <p:cNvPr id="435" name="Google Shape;435;p23"/>
          <p:cNvSpPr txBox="1"/>
          <p:nvPr/>
        </p:nvSpPr>
        <p:spPr>
          <a:xfrm>
            <a:off x="1155923" y="1763439"/>
            <a:ext cx="10633985" cy="79420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en-US" altLang="zh-TW"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GOOGLE WORKSPACE FOR EDUCATION</a:t>
            </a: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服務</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6" name="Google Shape;436;p23"/>
          <p:cNvSpPr txBox="1"/>
          <p:nvPr/>
        </p:nvSpPr>
        <p:spPr>
          <a:xfrm>
            <a:off x="1038459" y="2557641"/>
            <a:ext cx="10586989" cy="4240450"/>
          </a:xfrm>
          <a:prstGeom prst="rect">
            <a:avLst/>
          </a:prstGeom>
          <a:noFill/>
          <a:ln>
            <a:noFill/>
          </a:ln>
        </p:spPr>
        <p:txBody>
          <a:bodyPr spcFirstLastPara="1" wrap="square" lIns="91425" tIns="45700" rIns="91425" bIns="45700" anchor="t" anchorCtr="0">
            <a:normAutofit/>
          </a:bodyPr>
          <a:lstStyle/>
          <a:p>
            <a:pPr marL="182880" marR="0" lvl="0" indent="-182880" algn="l" defTabSz="914400" rtl="0" eaLnBrk="1" fontAlgn="auto" latinLnBrk="0" hangingPunct="1">
              <a:lnSpc>
                <a:spcPct val="90000"/>
              </a:lnSpc>
              <a:spcBef>
                <a:spcPts val="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全校教職員工生皆可使用。</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marR="0" lvl="0" indent="-182880" algn="l" defTabSz="914400" rtl="0" eaLnBrk="1" fontAlgn="auto" latinLnBrk="0" hangingPunct="1">
              <a:lnSpc>
                <a:spcPct val="90000"/>
              </a:lnSpc>
              <a:spcBef>
                <a:spcPts val="140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提供</a:t>
            </a:r>
            <a:r>
              <a:rPr kumimoji="0" lang="en-US" altLang="zh-TW"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Gmail</a:t>
            </a:r>
            <a:r>
              <a:rPr kumimoji="0" lang="zh-TW" altLang="en-US"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、雲端硬碟、</a:t>
            </a:r>
            <a:r>
              <a:rPr kumimoji="0" lang="en-US" altLang="zh-TW"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Google Meet</a:t>
            </a:r>
            <a:r>
              <a:rPr kumimoji="0" lang="zh-TW" altLang="en-US"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、日曆、協作平台等功能服務。</a:t>
            </a:r>
            <a:endParaRPr kumimoji="0"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marR="0" lvl="0" indent="-182880" algn="l" defTabSz="914400" rtl="0" eaLnBrk="1" fontAlgn="auto" latinLnBrk="0" hangingPunct="1">
              <a:lnSpc>
                <a:spcPct val="90000"/>
              </a:lnSpc>
              <a:spcBef>
                <a:spcPts val="140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相關最新資訊，請詳圖書資訊處→學習科技組→</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Google Workspace</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服務說明</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90000"/>
              </a:lnSpc>
              <a:spcBef>
                <a:spcPts val="200"/>
              </a:spcBef>
              <a:spcAft>
                <a:spcPts val="0"/>
              </a:spcAft>
              <a:buClr>
                <a:srgbClr val="FFC000"/>
              </a:buClr>
              <a:buSzPts val="2200"/>
              <a:buFont typeface="Noto Sans Symbols"/>
              <a:buNone/>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  </a:t>
            </a:r>
            <a:r>
              <a:rPr kumimoji="0" lang="en-US" altLang="zh-TW" sz="2200" b="0" i="0" u="sng"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t>https://lis.ntus.edu.tw/index.php?code=list&amp;ids=369</a:t>
            </a:r>
            <a:br>
              <a:rPr kumimoji="0" lang="zh-TW" altLang="en-US"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br>
            <a:endParaRPr kumimoji="0"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438" name="Google Shape;438;p23"/>
          <p:cNvSpPr/>
          <p:nvPr/>
        </p:nvSpPr>
        <p:spPr>
          <a:xfrm>
            <a:off x="11625448" y="6402775"/>
            <a:ext cx="5664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16</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 name="圖片 1">
            <a:extLst>
              <a:ext uri="{FF2B5EF4-FFF2-40B4-BE49-F238E27FC236}">
                <a16:creationId xmlns:a16="http://schemas.microsoft.com/office/drawing/2014/main" id="{1772DDA2-1729-43E8-BA46-893E0129C096}"/>
              </a:ext>
            </a:extLst>
          </p:cNvPr>
          <p:cNvPicPr>
            <a:picLocks noChangeAspect="1"/>
          </p:cNvPicPr>
          <p:nvPr/>
        </p:nvPicPr>
        <p:blipFill>
          <a:blip r:embed="rId4"/>
          <a:stretch>
            <a:fillRect/>
          </a:stretch>
        </p:blipFill>
        <p:spPr>
          <a:xfrm>
            <a:off x="1155923" y="4575707"/>
            <a:ext cx="9583743" cy="11522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4"/>
          <p:cNvSpPr txBox="1"/>
          <p:nvPr/>
        </p:nvSpPr>
        <p:spPr>
          <a:xfrm>
            <a:off x="1179025" y="611087"/>
            <a:ext cx="9622855"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九</a:t>
            </a:r>
            <a:r>
              <a:rPr kumimoji="0" lang="en-US" altLang="zh-TW"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a:ln>
                <a:noFill/>
              </a:ln>
              <a:solidFill>
                <a:srgbClr val="0000FF"/>
              </a:solidFill>
              <a:effectLst/>
              <a:uLnTx/>
              <a:uFillTx/>
              <a:latin typeface="Microsoft JhengHei"/>
              <a:ea typeface="Microsoft JhengHei"/>
              <a:cs typeface="Microsoft JhengHei"/>
              <a:sym typeface="Microsoft JhengHei"/>
            </a:endParaRPr>
          </a:p>
        </p:txBody>
      </p:sp>
      <p:sp>
        <p:nvSpPr>
          <p:cNvPr id="445" name="Google Shape;445;p24"/>
          <p:cNvSpPr txBox="1"/>
          <p:nvPr/>
        </p:nvSpPr>
        <p:spPr>
          <a:xfrm>
            <a:off x="1179025" y="1753607"/>
            <a:ext cx="10633985" cy="79420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本校</a:t>
            </a:r>
            <a:r>
              <a:rPr kumimoji="0" lang="en-US" altLang="zh-TW"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OFFICE 365</a:t>
            </a:r>
            <a:r>
              <a:rPr kumimoji="0" lang="zh-TW" altLang="en-US"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服務</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6" name="Google Shape;446;p24"/>
          <p:cNvSpPr txBox="1"/>
          <p:nvPr/>
        </p:nvSpPr>
        <p:spPr>
          <a:xfrm>
            <a:off x="1130074" y="2460877"/>
            <a:ext cx="10919412" cy="3827011"/>
          </a:xfrm>
          <a:prstGeom prst="rect">
            <a:avLst/>
          </a:prstGeom>
          <a:noFill/>
          <a:ln>
            <a:noFill/>
          </a:ln>
        </p:spPr>
        <p:txBody>
          <a:bodyPr spcFirstLastPara="1" wrap="square" lIns="91425" tIns="45700" rIns="91425" bIns="45700" anchor="t" anchorCtr="0">
            <a:normAutofit/>
          </a:bodyPr>
          <a:lstStyle/>
          <a:p>
            <a:pPr marL="182880" marR="0" lvl="0" indent="-182880" algn="l" defTabSz="914400" rtl="0" eaLnBrk="1" fontAlgn="auto" latinLnBrk="0" hangingPunct="1">
              <a:lnSpc>
                <a:spcPct val="90000"/>
              </a:lnSpc>
              <a:spcBef>
                <a:spcPts val="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全校教職員工生皆可使用。</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marR="0" lvl="0" indent="-182880" algn="l" defTabSz="914400" rtl="0" eaLnBrk="1" fontAlgn="auto" latinLnBrk="0" hangingPunct="1">
              <a:lnSpc>
                <a:spcPct val="90000"/>
              </a:lnSpc>
              <a:spcBef>
                <a:spcPts val="140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提供</a:t>
            </a:r>
            <a:r>
              <a:rPr kumimoji="0" lang="en-US" altLang="zh-TW"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mail</a:t>
            </a:r>
            <a:r>
              <a:rPr kumimoji="0" lang="zh-TW" altLang="en-US"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、雲端硬碟、</a:t>
            </a:r>
            <a:r>
              <a:rPr kumimoji="0" lang="en-US" altLang="zh-TW"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teams</a:t>
            </a:r>
            <a:r>
              <a:rPr kumimoji="0" lang="zh-TW" altLang="en-US"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、線上</a:t>
            </a:r>
            <a:r>
              <a:rPr kumimoji="0" lang="en-US" altLang="zh-TW"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office</a:t>
            </a:r>
            <a:r>
              <a:rPr kumimoji="0" lang="zh-TW" altLang="en-US"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等功能服務。</a:t>
            </a:r>
            <a:endParaRPr kumimoji="0" sz="2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2880" marR="0" lvl="0" indent="-182880" algn="l" defTabSz="914400" rtl="0" eaLnBrk="1" fontAlgn="auto" latinLnBrk="0" hangingPunct="1">
              <a:lnSpc>
                <a:spcPct val="90000"/>
              </a:lnSpc>
              <a:spcBef>
                <a:spcPts val="1400"/>
              </a:spcBef>
              <a:spcAft>
                <a:spcPts val="0"/>
              </a:spcAft>
              <a:buClr>
                <a:srgbClr val="FFC000"/>
              </a:buClr>
              <a:buSzPts val="220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相關最新資訊，請詳圖書資訊處→學習科技組→校園授權軟體→</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Office 365</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服務說明</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90000"/>
              </a:lnSpc>
              <a:spcBef>
                <a:spcPts val="200"/>
              </a:spcBef>
              <a:spcAft>
                <a:spcPts val="0"/>
              </a:spcAft>
              <a:buClr>
                <a:srgbClr val="FFC000"/>
              </a:buClr>
              <a:buSzPts val="2000"/>
              <a:buFont typeface="Noto Sans Symbols"/>
              <a:buNone/>
              <a:tabLst/>
              <a:defRPr/>
            </a:pPr>
            <a:r>
              <a:rPr kumimoji="0" lang="en-US" altLang="zh-TW" sz="2000" b="0" i="0" u="sng"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t>https://lis.ntus.edu.tw/index.php?code=list&amp;flag=detail&amp;ids=1546&amp;article_id=26926 </a:t>
            </a:r>
            <a:br>
              <a:rPr kumimoji="0" lang="zh-TW" altLang="en-US" sz="2200" b="1" i="0" u="sng"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br>
            <a:br>
              <a:rPr kumimoji="0" lang="zh-TW" altLang="en-US" sz="2200" b="1" i="0" u="sng"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br>
            <a:endParaRPr kumimoji="0" sz="22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448" name="Google Shape;448;p24"/>
          <p:cNvSpPr/>
          <p:nvPr/>
        </p:nvSpPr>
        <p:spPr>
          <a:xfrm>
            <a:off x="11605192" y="6402770"/>
            <a:ext cx="44429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17</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 name="圖片 2">
            <a:extLst>
              <a:ext uri="{FF2B5EF4-FFF2-40B4-BE49-F238E27FC236}">
                <a16:creationId xmlns:a16="http://schemas.microsoft.com/office/drawing/2014/main" id="{00935EA7-9491-4BB3-BFCE-6426B46153F4}"/>
              </a:ext>
            </a:extLst>
          </p:cNvPr>
          <p:cNvPicPr>
            <a:picLocks noChangeAspect="1"/>
          </p:cNvPicPr>
          <p:nvPr/>
        </p:nvPicPr>
        <p:blipFill>
          <a:blip r:embed="rId4"/>
          <a:stretch>
            <a:fillRect/>
          </a:stretch>
        </p:blipFill>
        <p:spPr>
          <a:xfrm>
            <a:off x="1179025" y="4606921"/>
            <a:ext cx="10571380" cy="115224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a:solidFill>
                  <a:srgbClr val="0000FF"/>
                </a:solidFill>
                <a:latin typeface="Microsoft JhengHei"/>
                <a:ea typeface="Microsoft JhengHei"/>
                <a:cs typeface="Microsoft JhengHei"/>
                <a:sym typeface="Microsoft JhengHei"/>
              </a:rPr>
              <a:t>業務宣導-資訊服務組(一)</a:t>
            </a:r>
            <a:endParaRPr sz="3200">
              <a:solidFill>
                <a:srgbClr val="0000FF"/>
              </a:solidFill>
              <a:latin typeface="Microsoft JhengHei"/>
              <a:ea typeface="Microsoft JhengHei"/>
              <a:cs typeface="Microsoft JhengHei"/>
              <a:sym typeface="Microsoft JhengHei"/>
            </a:endParaRPr>
          </a:p>
        </p:txBody>
      </p:sp>
      <p:sp>
        <p:nvSpPr>
          <p:cNvPr id="208" name="Google Shape;208;p9"/>
          <p:cNvSpPr/>
          <p:nvPr/>
        </p:nvSpPr>
        <p:spPr>
          <a:xfrm>
            <a:off x="366944" y="1875577"/>
            <a:ext cx="23391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a:ln>
                  <a:noFill/>
                </a:ln>
                <a:solidFill>
                  <a:srgbClr val="000000"/>
                </a:solidFill>
                <a:effectLst/>
                <a:uLnTx/>
                <a:uFillTx/>
                <a:latin typeface="Arial"/>
                <a:ea typeface="Arial"/>
                <a:cs typeface="Arial"/>
                <a:sym typeface="Arial"/>
              </a:rPr>
              <a:t>新一代校務系統</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9" name="Google Shape;209;p9"/>
          <p:cNvSpPr/>
          <p:nvPr/>
        </p:nvSpPr>
        <p:spPr>
          <a:xfrm>
            <a:off x="9398785" y="4564106"/>
            <a:ext cx="1826141"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教育訓練資料網址</a:t>
            </a:r>
            <a:endParaRPr kumimoji="0" sz="16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210" name="Google Shape;210;p9"/>
          <p:cNvSpPr txBox="1"/>
          <p:nvPr/>
        </p:nvSpPr>
        <p:spPr>
          <a:xfrm>
            <a:off x="371690" y="2398797"/>
            <a:ext cx="8061110" cy="433630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r>
              <a:rPr kumimoji="0" lang="zh-TW" altLang="en-US" sz="2400" b="0" i="0" u="none" strike="noStrike" kern="0" cap="none" spc="0" normalizeH="0" baseline="0" noProof="0" dirty="0">
                <a:ln>
                  <a:noFill/>
                </a:ln>
                <a:solidFill>
                  <a:srgbClr val="000000"/>
                </a:solidFill>
                <a:effectLst/>
                <a:uLnTx/>
                <a:uFillTx/>
                <a:latin typeface="Arial"/>
                <a:ea typeface="Arial"/>
                <a:cs typeface="Arial"/>
                <a:sym typeface="Arial"/>
              </a:rPr>
              <a:t>「新一代校務系統」</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a:p>
            <a:pPr marL="685800" marR="0" lvl="1" indent="-228600" algn="l" defTabSz="914400" rtl="0" eaLnBrk="1" fontAlgn="auto" latinLnBrk="0" hangingPunct="1">
              <a:lnSpc>
                <a:spcPct val="170000"/>
              </a:lnSpc>
              <a:spcBef>
                <a:spcPts val="0"/>
              </a:spcBef>
              <a:spcAft>
                <a:spcPts val="0"/>
              </a:spcAft>
              <a:buClr>
                <a:srgbClr val="000000"/>
              </a:buClr>
              <a:buSzPts val="20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Arial"/>
                <a:ea typeface="Arial"/>
                <a:cs typeface="Arial"/>
                <a:sym typeface="Arial"/>
              </a:rPr>
              <a:t>請優先由「校園入口網」登入</a:t>
            </a:r>
            <a:r>
              <a:rPr kumimoji="0" lang="en-US" altLang="zh-TW" sz="2000" b="0" i="0" u="sng" strike="noStrike" kern="0" cap="none" spc="0" normalizeH="0" baseline="0" noProof="0" dirty="0">
                <a:ln>
                  <a:noFill/>
                </a:ln>
                <a:solidFill>
                  <a:srgbClr val="0070C0"/>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https://portal.ntus.edu.tw/</a:t>
            </a:r>
            <a:endParaRPr kumimoji="0" sz="2000" b="0" i="0" u="none" strike="noStrike" kern="0" cap="none" spc="0" normalizeH="0" baseline="0" noProof="0" dirty="0">
              <a:ln>
                <a:noFill/>
              </a:ln>
              <a:solidFill>
                <a:srgbClr val="0070C0"/>
              </a:solidFill>
              <a:effectLst/>
              <a:uLnTx/>
              <a:uFillTx/>
              <a:latin typeface="Arial"/>
              <a:ea typeface="Arial"/>
              <a:cs typeface="Arial"/>
              <a:sym typeface="Arial"/>
            </a:endParaRPr>
          </a:p>
          <a:p>
            <a:pPr marL="685800" marR="0" lvl="1" indent="-228600" algn="l" defTabSz="914400" rtl="0" eaLnBrk="1" fontAlgn="auto" latinLnBrk="0" hangingPunct="1">
              <a:lnSpc>
                <a:spcPct val="170000"/>
              </a:lnSpc>
              <a:spcBef>
                <a:spcPts val="0"/>
              </a:spcBef>
              <a:spcAft>
                <a:spcPts val="0"/>
              </a:spcAft>
              <a:buClr>
                <a:srgbClr val="000000"/>
              </a:buClr>
              <a:buSzPts val="20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Arial"/>
                <a:ea typeface="Arial"/>
                <a:cs typeface="Arial"/>
                <a:sym typeface="Arial"/>
              </a:rPr>
              <a:t>登入後，請自「應用系統</a:t>
            </a:r>
            <a:r>
              <a:rPr kumimoji="0" lang="en-US" altLang="zh-TW" sz="20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zh-TW" altLang="en-US" sz="2000" b="0" i="0" u="none" strike="noStrike" kern="0" cap="none" spc="0" normalizeH="0" baseline="0" noProof="0" dirty="0">
                <a:ln>
                  <a:noFill/>
                </a:ln>
                <a:solidFill>
                  <a:srgbClr val="000000"/>
                </a:solidFill>
                <a:effectLst/>
                <a:uLnTx/>
                <a:uFillTx/>
                <a:latin typeface="Arial"/>
                <a:ea typeface="Arial"/>
                <a:cs typeface="Arial"/>
                <a:sym typeface="Arial"/>
              </a:rPr>
              <a:t>常用系統」中，點選「新一代校務</a:t>
            </a:r>
            <a:endParaRPr kumimoji="0" lang="en-US" altLang="zh-TW" sz="20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1" indent="0" algn="l" defTabSz="914400" rtl="0" eaLnBrk="1" fontAlgn="auto" latinLnBrk="0" hangingPunct="1">
              <a:lnSpc>
                <a:spcPct val="170000"/>
              </a:lnSpc>
              <a:spcBef>
                <a:spcPts val="0"/>
              </a:spcBef>
              <a:spcAft>
                <a:spcPts val="0"/>
              </a:spcAft>
              <a:buClr>
                <a:srgbClr val="000000"/>
              </a:buClr>
              <a:buSzPts val="2000"/>
              <a:buFont typeface="Arial"/>
              <a:buNone/>
              <a:tabLst/>
              <a:defRPr/>
            </a:pPr>
            <a:r>
              <a:rPr kumimoji="0" lang="zh-TW" altLang="en-US" sz="2000" b="0" i="0" u="none" strike="noStrike" kern="0" cap="none" spc="0" normalizeH="0" baseline="0" noProof="0" dirty="0">
                <a:ln>
                  <a:noFill/>
                </a:ln>
                <a:solidFill>
                  <a:srgbClr val="000000"/>
                </a:solidFill>
                <a:effectLst/>
                <a:uLnTx/>
                <a:uFillTx/>
                <a:latin typeface="Arial"/>
                <a:cs typeface="Arial"/>
                <a:sym typeface="Arial"/>
              </a:rPr>
              <a:t>   </a:t>
            </a:r>
            <a:r>
              <a:rPr kumimoji="0" lang="zh-TW" altLang="en-US" sz="2000" b="0" i="0" u="none" strike="noStrike" kern="0" cap="none" spc="0" normalizeH="0" baseline="0" noProof="0" dirty="0">
                <a:ln>
                  <a:noFill/>
                </a:ln>
                <a:solidFill>
                  <a:srgbClr val="000000"/>
                </a:solidFill>
                <a:effectLst/>
                <a:uLnTx/>
                <a:uFillTx/>
                <a:latin typeface="Arial"/>
                <a:ea typeface="Arial"/>
                <a:cs typeface="Arial"/>
                <a:sym typeface="Arial"/>
              </a:rPr>
              <a:t>資訊系統」</a:t>
            </a:r>
            <a:endParaRPr kumimoji="0" sz="2000" b="0" i="0" u="none" strike="noStrike" kern="0" cap="none" spc="0" normalizeH="0" baseline="0" noProof="0" dirty="0">
              <a:ln>
                <a:noFill/>
              </a:ln>
              <a:solidFill>
                <a:srgbClr val="000000"/>
              </a:solidFill>
              <a:effectLst/>
              <a:uLnTx/>
              <a:uFillTx/>
              <a:latin typeface="Arial"/>
              <a:ea typeface="Arial"/>
              <a:cs typeface="Arial"/>
              <a:sym typeface="Arial"/>
            </a:endParaRPr>
          </a:p>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Arial"/>
                <a:ea typeface="Arial"/>
                <a:cs typeface="Arial"/>
                <a:sym typeface="Arial"/>
              </a:rPr>
              <a:t>教育訓練資料網址： </a:t>
            </a:r>
            <a:r>
              <a:rPr kumimoji="0" lang="en-US" altLang="zh-TW" sz="1600" b="0" i="0" u="none" strike="noStrike" kern="0" cap="none" spc="0" normalizeH="0" baseline="0" noProof="0" dirty="0">
                <a:ln>
                  <a:noFill/>
                </a:ln>
                <a:solidFill>
                  <a:srgbClr val="000000"/>
                </a:solidFill>
                <a:effectLst/>
                <a:uLnTx/>
                <a:uFillTx/>
                <a:latin typeface="Arial"/>
                <a:cs typeface="Arial"/>
                <a:sym typeface="Arial"/>
                <a:hlinkClick r:id="rId4"/>
              </a:rPr>
              <a:t>https://drive.google.com/drive/folders/1WBP04soYt87IqfD7nQMkcPuufhh1zC3J</a:t>
            </a:r>
            <a:endParaRPr kumimoji="0" lang="en-US" altLang="zh-TW" sz="1600" b="0" i="0" u="none" strike="noStrike" kern="0" cap="none" spc="0" normalizeH="0" baseline="0" noProof="0" dirty="0">
              <a:ln>
                <a:noFill/>
              </a:ln>
              <a:solidFill>
                <a:srgbClr val="000000"/>
              </a:solidFill>
              <a:effectLst/>
              <a:uLnTx/>
              <a:uFillTx/>
              <a:latin typeface="Arial"/>
              <a:cs typeface="Arial"/>
              <a:sym typeface="Arial"/>
            </a:endParaRPr>
          </a:p>
          <a:p>
            <a:pPr marL="428625" marR="0" lvl="0" indent="-342900" algn="l" defTabSz="914400" rtl="0" eaLnBrk="1" fontAlgn="auto" latinLnBrk="0" hangingPunct="1">
              <a:lnSpc>
                <a:spcPct val="141666"/>
              </a:lnSpc>
              <a:spcBef>
                <a:spcPts val="0"/>
              </a:spcBef>
              <a:spcAft>
                <a:spcPts val="0"/>
              </a:spcAft>
              <a:buClr>
                <a:srgbClr val="000000"/>
              </a:buClr>
              <a:buSzPts val="2400"/>
              <a:buFont typeface="Wingdings" panose="05000000000000000000" pitchFamily="2" charset="2"/>
              <a:buChar char="Ø"/>
              <a:tabLst/>
              <a:defRPr/>
            </a:pPr>
            <a:r>
              <a:rPr kumimoji="0" lang="zh-TW" altLang="en-US" sz="2400" b="0" i="0" u="none" strike="noStrike" kern="0" cap="none" spc="0" normalizeH="0" baseline="0" noProof="0" dirty="0">
                <a:ln>
                  <a:noFill/>
                </a:ln>
                <a:solidFill>
                  <a:srgbClr val="000000"/>
                </a:solidFill>
                <a:effectLst/>
                <a:uLnTx/>
                <a:uFillTx/>
                <a:latin typeface="Arial"/>
                <a:ea typeface="Arial"/>
                <a:cs typeface="Arial"/>
                <a:sym typeface="Arial"/>
              </a:rPr>
              <a:t>  可掃描</a:t>
            </a:r>
            <a:r>
              <a:rPr kumimoji="0" lang="en-US" altLang="zh-TW" sz="2400" b="0" i="0" u="none" strike="noStrike" kern="0" cap="none" spc="0" normalizeH="0" baseline="0" noProof="0" dirty="0">
                <a:ln>
                  <a:noFill/>
                </a:ln>
                <a:solidFill>
                  <a:srgbClr val="000000"/>
                </a:solidFill>
                <a:effectLst/>
                <a:uLnTx/>
                <a:uFillTx/>
                <a:latin typeface="Arial"/>
                <a:ea typeface="Arial"/>
                <a:cs typeface="Arial"/>
                <a:sym typeface="Arial"/>
              </a:rPr>
              <a:t>QR code</a:t>
            </a:r>
            <a:r>
              <a:rPr kumimoji="0" lang="zh-TW" altLang="en-US" sz="2400" b="0" i="0" u="none" strike="noStrike" kern="0" cap="none" spc="0" normalizeH="0" baseline="0" noProof="0" dirty="0">
                <a:ln>
                  <a:noFill/>
                </a:ln>
                <a:solidFill>
                  <a:srgbClr val="000000"/>
                </a:solidFill>
                <a:effectLst/>
                <a:uLnTx/>
                <a:uFillTx/>
                <a:latin typeface="Arial"/>
                <a:ea typeface="Arial"/>
                <a:cs typeface="Arial"/>
                <a:sym typeface="Arial"/>
              </a:rPr>
              <a:t>進入雲端</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a:p>
            <a:pPr marL="85725" marR="0" lvl="0" indent="0" algn="l" defTabSz="914400" rtl="0" eaLnBrk="1" fontAlgn="auto" latinLnBrk="0" hangingPunct="1">
              <a:lnSpc>
                <a:spcPct val="141666"/>
              </a:lnSpc>
              <a:spcBef>
                <a:spcPts val="0"/>
              </a:spcBef>
              <a:spcAft>
                <a:spcPts val="0"/>
              </a:spcAft>
              <a:buClr>
                <a:srgbClr val="000000"/>
              </a:buClr>
              <a:buSzPts val="2400"/>
              <a:buFont typeface="Arial"/>
              <a:buNone/>
              <a:tabLst/>
              <a:defRPr/>
            </a:pPr>
            <a:r>
              <a:rPr kumimoji="0" lang="zh-TW" altLang="en-US" sz="2400" b="0" i="0" u="none" strike="noStrike" kern="0" cap="none" spc="0" normalizeH="0" baseline="0" noProof="0" dirty="0">
                <a:ln>
                  <a:noFill/>
                </a:ln>
                <a:solidFill>
                  <a:srgbClr val="000000"/>
                </a:solidFill>
                <a:effectLst/>
                <a:uLnTx/>
                <a:uFillTx/>
                <a:latin typeface="Arial"/>
                <a:cs typeface="Arial"/>
                <a:sym typeface="Arial"/>
              </a:rPr>
              <a:t>      </a:t>
            </a:r>
            <a:r>
              <a:rPr kumimoji="0" lang="zh-TW" altLang="en-US" sz="2400" b="0" i="0" u="none" strike="noStrike" kern="0" cap="none" spc="0" normalizeH="0" baseline="0" noProof="0" dirty="0">
                <a:ln>
                  <a:noFill/>
                </a:ln>
                <a:solidFill>
                  <a:srgbClr val="000000"/>
                </a:solidFill>
                <a:effectLst/>
                <a:uLnTx/>
                <a:uFillTx/>
                <a:latin typeface="Arial"/>
                <a:ea typeface="Arial"/>
                <a:cs typeface="Arial"/>
                <a:sym typeface="Arial"/>
              </a:rPr>
              <a:t>查看操作手冊</a:t>
            </a:r>
            <a:r>
              <a:rPr kumimoji="0" lang="zh-TW" alt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2400" b="0" i="0" u="none" strike="noStrike" kern="0" cap="none" spc="0" normalizeH="0" baseline="0" noProof="0" dirty="0">
                <a:ln>
                  <a:noFill/>
                </a:ln>
                <a:solidFill>
                  <a:srgbClr val="000000"/>
                </a:solidFill>
                <a:effectLst/>
                <a:uLnTx/>
                <a:uFillTx/>
                <a:latin typeface="Arial"/>
                <a:cs typeface="Arial"/>
                <a:sym typeface="Arial"/>
              </a:rPr>
              <a:t>(</a:t>
            </a:r>
            <a:r>
              <a:rPr kumimoji="0" lang="zh-TW" altLang="en-US" sz="2400" b="0" i="0" u="none" strike="noStrike" kern="0" cap="none" spc="0" normalizeH="0" baseline="0" noProof="0" dirty="0">
                <a:ln>
                  <a:noFill/>
                </a:ln>
                <a:solidFill>
                  <a:srgbClr val="000000"/>
                </a:solidFill>
                <a:effectLst/>
                <a:uLnTx/>
                <a:uFillTx/>
                <a:latin typeface="Arial"/>
                <a:cs typeface="Arial"/>
                <a:sym typeface="Arial"/>
              </a:rPr>
              <a:t>需登入本校</a:t>
            </a:r>
            <a:r>
              <a:rPr kumimoji="0" lang="en-US" altLang="zh-TW" sz="2400" b="0" i="0" u="none" strike="noStrike" kern="0" cap="none" spc="0" normalizeH="0" baseline="0" noProof="0" dirty="0">
                <a:ln>
                  <a:noFill/>
                </a:ln>
                <a:solidFill>
                  <a:srgbClr val="000000"/>
                </a:solidFill>
                <a:effectLst/>
                <a:uLnTx/>
                <a:uFillTx/>
                <a:latin typeface="Arial"/>
                <a:cs typeface="Arial"/>
                <a:sym typeface="Arial"/>
              </a:rPr>
              <a:t>Gmail</a:t>
            </a:r>
            <a:r>
              <a:rPr kumimoji="0" lang="zh-TW" altLang="en-US" sz="2400" b="0" i="0" u="none" strike="noStrike" kern="0" cap="none" spc="0" normalizeH="0" baseline="0" noProof="0" dirty="0">
                <a:ln>
                  <a:noFill/>
                </a:ln>
                <a:solidFill>
                  <a:srgbClr val="000000"/>
                </a:solidFill>
                <a:effectLst/>
                <a:uLnTx/>
                <a:uFillTx/>
                <a:latin typeface="Arial"/>
                <a:cs typeface="Arial"/>
                <a:sym typeface="Arial"/>
              </a:rPr>
              <a:t>帳號</a:t>
            </a:r>
            <a:r>
              <a:rPr kumimoji="0" lang="en-US" altLang="zh-TW" sz="2400" b="0" i="0" u="none" strike="noStrike" kern="0" cap="none" spc="0" normalizeH="0" baseline="0" noProof="0" dirty="0">
                <a:ln>
                  <a:noFill/>
                </a:ln>
                <a:solidFill>
                  <a:srgbClr val="000000"/>
                </a:solidFill>
                <a:effectLst/>
                <a:uLnTx/>
                <a:uFillTx/>
                <a:latin typeface="Arial"/>
                <a:cs typeface="Arial"/>
                <a:sym typeface="Arial"/>
              </a:rPr>
              <a:t>)</a:t>
            </a:r>
            <a:r>
              <a:rPr kumimoji="0" lang="zh-TW" altLang="en-US" sz="2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1" name="Google Shape;211;p9"/>
          <p:cNvSpPr/>
          <p:nvPr/>
        </p:nvSpPr>
        <p:spPr>
          <a:xfrm>
            <a:off x="6324471" y="6519300"/>
            <a:ext cx="18261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教育訓練資料網址</a:t>
            </a:r>
            <a:endParaRPr kumimoji="0"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pic>
        <p:nvPicPr>
          <p:cNvPr id="212" name="Google Shape;212;p9"/>
          <p:cNvPicPr preferRelativeResize="0"/>
          <p:nvPr/>
        </p:nvPicPr>
        <p:blipFill rotWithShape="1">
          <a:blip r:embed="rId5">
            <a:alphaModFix/>
          </a:blip>
          <a:srcRect r="58977"/>
          <a:stretch/>
        </p:blipFill>
        <p:spPr>
          <a:xfrm>
            <a:off x="8150571" y="2106409"/>
            <a:ext cx="3757117" cy="4201898"/>
          </a:xfrm>
          <a:prstGeom prst="rect">
            <a:avLst/>
          </a:prstGeom>
          <a:noFill/>
          <a:ln>
            <a:noFill/>
          </a:ln>
        </p:spPr>
      </p:pic>
      <p:sp>
        <p:nvSpPr>
          <p:cNvPr id="214" name="Google Shape;214;p9"/>
          <p:cNvSpPr/>
          <p:nvPr/>
        </p:nvSpPr>
        <p:spPr>
          <a:xfrm>
            <a:off x="11625458" y="6402770"/>
            <a:ext cx="48341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0" name="圖片 9">
            <a:extLst>
              <a:ext uri="{FF2B5EF4-FFF2-40B4-BE49-F238E27FC236}">
                <a16:creationId xmlns:a16="http://schemas.microsoft.com/office/drawing/2014/main" id="{024AB1F5-1504-4CE3-BC79-D5BAC4A90391}"/>
              </a:ext>
            </a:extLst>
          </p:cNvPr>
          <p:cNvPicPr>
            <a:picLocks noChangeAspect="1"/>
          </p:cNvPicPr>
          <p:nvPr/>
        </p:nvPicPr>
        <p:blipFill>
          <a:blip r:embed="rId6"/>
          <a:stretch>
            <a:fillRect/>
          </a:stretch>
        </p:blipFill>
        <p:spPr>
          <a:xfrm>
            <a:off x="6698146" y="5433784"/>
            <a:ext cx="1078750" cy="107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09"/>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500"/>
                                  </p:stCondLst>
                                  <p:childTnLst>
                                    <p:set>
                                      <p:cBhvr>
                                        <p:cTn id="9"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a:solidFill>
                  <a:srgbClr val="0000FF"/>
                </a:solidFill>
                <a:latin typeface="Microsoft JhengHei"/>
                <a:ea typeface="Microsoft JhengHei"/>
                <a:cs typeface="Microsoft JhengHei"/>
                <a:sym typeface="Microsoft JhengHei"/>
              </a:rPr>
              <a:t>業務宣導-資訊服務組(二)</a:t>
            </a:r>
            <a:endParaRPr sz="3200">
              <a:solidFill>
                <a:srgbClr val="0000FF"/>
              </a:solidFill>
              <a:latin typeface="Microsoft JhengHei"/>
              <a:ea typeface="Microsoft JhengHei"/>
              <a:cs typeface="Microsoft JhengHei"/>
              <a:sym typeface="Microsoft JhengHei"/>
            </a:endParaRPr>
          </a:p>
        </p:txBody>
      </p:sp>
      <p:sp>
        <p:nvSpPr>
          <p:cNvPr id="229" name="Google Shape;229;p10"/>
          <p:cNvSpPr txBox="1"/>
          <p:nvPr/>
        </p:nvSpPr>
        <p:spPr>
          <a:xfrm>
            <a:off x="10386885" y="6397432"/>
            <a:ext cx="946264"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br>
            <a: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t>            </a:t>
            </a:r>
            <a:b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br>
            <a: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10"/>
          <p:cNvSpPr/>
          <p:nvPr/>
        </p:nvSpPr>
        <p:spPr>
          <a:xfrm>
            <a:off x="11625458" y="6402770"/>
            <a:ext cx="5665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208;p9">
            <a:extLst>
              <a:ext uri="{FF2B5EF4-FFF2-40B4-BE49-F238E27FC236}">
                <a16:creationId xmlns:a16="http://schemas.microsoft.com/office/drawing/2014/main" id="{EFACF3D5-EFB3-43CB-8BC1-DF6B9DC6F6E9}"/>
              </a:ext>
            </a:extLst>
          </p:cNvPr>
          <p:cNvSpPr/>
          <p:nvPr/>
        </p:nvSpPr>
        <p:spPr>
          <a:xfrm>
            <a:off x="366944" y="1875577"/>
            <a:ext cx="315095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新一代校務系統（續）</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 name="Google Shape;210;p9">
            <a:extLst>
              <a:ext uri="{FF2B5EF4-FFF2-40B4-BE49-F238E27FC236}">
                <a16:creationId xmlns:a16="http://schemas.microsoft.com/office/drawing/2014/main" id="{78B78749-6CF5-4550-8DEE-C4EEE59DF10B}"/>
              </a:ext>
            </a:extLst>
          </p:cNvPr>
          <p:cNvSpPr txBox="1"/>
          <p:nvPr/>
        </p:nvSpPr>
        <p:spPr>
          <a:xfrm>
            <a:off x="371691" y="2398797"/>
            <a:ext cx="7165922" cy="4336300"/>
          </a:xfrm>
          <a:prstGeom prst="rect">
            <a:avLst/>
          </a:prstGeom>
          <a:noFill/>
          <a:ln>
            <a:noFill/>
          </a:ln>
        </p:spPr>
        <p:txBody>
          <a:bodyPr spcFirstLastPara="1" wrap="square" lIns="91425" tIns="45700" rIns="91425" bIns="45700" anchor="t" anchorCtr="0">
            <a:noAutofit/>
          </a:bodyPr>
          <a:lstStyle/>
          <a:p>
            <a:pPr marL="228600" lvl="0" indent="-228600">
              <a:lnSpc>
                <a:spcPct val="141666"/>
              </a:lnSpc>
              <a:buSzPts val="2400"/>
              <a:buFont typeface="Noto Sans Symbols"/>
              <a:buChar char="●"/>
              <a:defRPr/>
            </a:pPr>
            <a:r>
              <a:rPr lang="zh-TW" altLang="en-US" sz="2000" dirty="0"/>
              <a:t>教職員到職及離退均需填寫「資訊系統使用權限申請單」，如下</a:t>
            </a:r>
            <a:r>
              <a:rPr lang="en-US" altLang="zh-TW" sz="2000" dirty="0"/>
              <a:t>ISMS</a:t>
            </a:r>
            <a:r>
              <a:rPr lang="zh-TW" altLang="en-US" sz="2000" dirty="0"/>
              <a:t>表單連結：</a:t>
            </a:r>
            <a:endParaRPr lang="en-US" altLang="zh-TW" sz="1800" dirty="0">
              <a:solidFill>
                <a:srgbClr val="0070C0"/>
              </a:solidFill>
            </a:endParaRPr>
          </a:p>
          <a:p>
            <a:pPr marL="685800" lvl="1" indent="-228600">
              <a:lnSpc>
                <a:spcPct val="170000"/>
              </a:lnSpc>
              <a:buSzPts val="2000"/>
              <a:buFont typeface="Noto Sans Symbols"/>
              <a:buChar char="⮚"/>
              <a:defRPr/>
            </a:pPr>
            <a:r>
              <a:rPr lang="en-US" altLang="zh-TW" sz="1800" dirty="0">
                <a:hlinkClick r:id="rId3"/>
              </a:rPr>
              <a:t>https://lis.ntus.edu.tw/index.php?code=list&amp;flag=detail&amp;ids=1043&amp;article_id=14262</a:t>
            </a:r>
            <a:endParaRPr lang="en-US" altLang="zh-TW" sz="1800" dirty="0"/>
          </a:p>
          <a:p>
            <a:pPr marL="228600" indent="-228600">
              <a:lnSpc>
                <a:spcPct val="141666"/>
              </a:lnSpc>
              <a:buSzPts val="2400"/>
              <a:buFont typeface="Noto Sans Symbols"/>
              <a:buChar char="●"/>
              <a:defRPr/>
            </a:pPr>
            <a:r>
              <a:rPr lang="zh-TW" altLang="en-US" sz="2000" dirty="0"/>
              <a:t>在職期間帳號之異動，或系統使用問題，請逕至校務資訊系統填寫「系統需求單」，系統需求單操作說明如下連結：</a:t>
            </a:r>
            <a:endParaRPr lang="en-US" altLang="zh-TW" sz="2000" dirty="0"/>
          </a:p>
          <a:p>
            <a:pPr marL="685800" lvl="1" indent="-228600">
              <a:lnSpc>
                <a:spcPct val="170000"/>
              </a:lnSpc>
              <a:buSzPts val="2000"/>
              <a:buFont typeface="Noto Sans Symbols"/>
              <a:buChar char="⮚"/>
              <a:defRPr/>
            </a:pPr>
            <a:r>
              <a:rPr lang="en-US" altLang="zh-TW" sz="1800" dirty="0">
                <a:solidFill>
                  <a:srgbClr val="0000FF"/>
                </a:solidFill>
                <a:hlinkClick r:id="rId4">
                  <a:extLst>
                    <a:ext uri="{A12FA001-AC4F-418D-AE19-62706E023703}">
                      <ahyp:hlinkClr xmlns:ahyp="http://schemas.microsoft.com/office/drawing/2018/hyperlinkcolor" val="tx"/>
                    </a:ext>
                  </a:extLst>
                </a:hlinkClick>
              </a:rPr>
              <a:t>https://lis.ntus.edu.tw/index.php?code=list&amp;flag=detail&amp;ids=1604&amp;article_id=38375</a:t>
            </a:r>
            <a:endParaRPr lang="en-US" altLang="zh-TW" sz="1800" dirty="0">
              <a:solidFill>
                <a:srgbClr val="0000FF"/>
              </a:solidFill>
            </a:endParaRPr>
          </a:p>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endParaRPr kumimoji="0" lang="en-US" altLang="zh-TW" sz="2000" b="0" i="0" u="none" strike="noStrike" kern="0" cap="none" spc="0" normalizeH="0" baseline="0" noProof="0" dirty="0">
              <a:ln>
                <a:noFill/>
              </a:ln>
              <a:solidFill>
                <a:srgbClr val="000000"/>
              </a:solidFill>
              <a:effectLst/>
              <a:uLnTx/>
              <a:uFillTx/>
              <a:latin typeface="Arial"/>
              <a:ea typeface="Arial"/>
              <a:cs typeface="Arial"/>
              <a:sym typeface="Arial"/>
            </a:endParaRPr>
          </a:p>
          <a:p>
            <a:pPr lvl="8">
              <a:lnSpc>
                <a:spcPct val="141666"/>
              </a:lnSpc>
              <a:buSzPts val="2400"/>
              <a:defRPr/>
            </a:pPr>
            <a:endParaRPr kumimoji="0" lang="en-US" altLang="zh-TW" sz="2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5" name="Picture 2" descr="QR 碼​影像">
            <a:extLst>
              <a:ext uri="{FF2B5EF4-FFF2-40B4-BE49-F238E27FC236}">
                <a16:creationId xmlns:a16="http://schemas.microsoft.com/office/drawing/2014/main" id="{8D80A916-629A-41B6-8CB1-967B84779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2987" y="2071967"/>
            <a:ext cx="1792942" cy="17929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QR 碼​影像">
            <a:extLst>
              <a:ext uri="{FF2B5EF4-FFF2-40B4-BE49-F238E27FC236}">
                <a16:creationId xmlns:a16="http://schemas.microsoft.com/office/drawing/2014/main" id="{1D181EEB-5D1F-40A9-87D9-DCA88AB7F7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2987" y="4419599"/>
            <a:ext cx="1792942" cy="1792942"/>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a:extLst>
              <a:ext uri="{FF2B5EF4-FFF2-40B4-BE49-F238E27FC236}">
                <a16:creationId xmlns:a16="http://schemas.microsoft.com/office/drawing/2014/main" id="{84DFFD71-C811-4D4D-880D-9F5CF981D970}"/>
              </a:ext>
            </a:extLst>
          </p:cNvPr>
          <p:cNvSpPr txBox="1"/>
          <p:nvPr/>
        </p:nvSpPr>
        <p:spPr>
          <a:xfrm>
            <a:off x="7806203" y="3864909"/>
            <a:ext cx="3673447" cy="338554"/>
          </a:xfrm>
          <a:prstGeom prst="rect">
            <a:avLst/>
          </a:prstGeom>
          <a:noFill/>
        </p:spPr>
        <p:txBody>
          <a:bodyPr wrap="square">
            <a:spAutoFit/>
          </a:bodyPr>
          <a:lstStyle/>
          <a:p>
            <a:r>
              <a:rPr lang="zh-TW" altLang="en-US" sz="1600" dirty="0"/>
              <a:t>「資訊系統使用權限申請單」下載網頁</a:t>
            </a:r>
          </a:p>
        </p:txBody>
      </p:sp>
      <p:sp>
        <p:nvSpPr>
          <p:cNvPr id="19" name="文字方塊 18">
            <a:extLst>
              <a:ext uri="{FF2B5EF4-FFF2-40B4-BE49-F238E27FC236}">
                <a16:creationId xmlns:a16="http://schemas.microsoft.com/office/drawing/2014/main" id="{B34484A7-60CC-49C2-93D8-4676A1AE64AE}"/>
              </a:ext>
            </a:extLst>
          </p:cNvPr>
          <p:cNvSpPr txBox="1"/>
          <p:nvPr/>
        </p:nvSpPr>
        <p:spPr>
          <a:xfrm>
            <a:off x="8331334" y="6276570"/>
            <a:ext cx="2916247" cy="338554"/>
          </a:xfrm>
          <a:prstGeom prst="rect">
            <a:avLst/>
          </a:prstGeom>
          <a:noFill/>
        </p:spPr>
        <p:txBody>
          <a:bodyPr wrap="square">
            <a:spAutoFit/>
          </a:bodyPr>
          <a:lstStyle/>
          <a:p>
            <a:r>
              <a:rPr lang="zh-TW" altLang="en-US" sz="1600" dirty="0"/>
              <a:t>「系統需求單」操作說明連結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
          <p:cNvPicPr preferRelativeResize="0"/>
          <p:nvPr/>
        </p:nvPicPr>
        <p:blipFill rotWithShape="1">
          <a:blip r:embed="rId3">
            <a:alphaModFix/>
          </a:blip>
          <a:srcRect/>
          <a:stretch/>
        </p:blipFill>
        <p:spPr>
          <a:xfrm>
            <a:off x="9871560" y="185040"/>
            <a:ext cx="1714320" cy="1714320"/>
          </a:xfrm>
          <a:prstGeom prst="rect">
            <a:avLst/>
          </a:prstGeom>
          <a:noFill/>
          <a:ln>
            <a:noFill/>
          </a:ln>
        </p:spPr>
      </p:pic>
      <p:sp>
        <p:nvSpPr>
          <p:cNvPr id="131" name="Google Shape;131;p2"/>
          <p:cNvSpPr/>
          <p:nvPr/>
        </p:nvSpPr>
        <p:spPr>
          <a:xfrm>
            <a:off x="514800" y="493920"/>
            <a:ext cx="6145200" cy="675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業務報告</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讀者服務組</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一</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32" name="Google Shape;132;p2"/>
          <p:cNvSpPr/>
          <p:nvPr/>
        </p:nvSpPr>
        <p:spPr>
          <a:xfrm>
            <a:off x="414592" y="686118"/>
            <a:ext cx="9787680" cy="965603"/>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85000"/>
              </a:lnSpc>
              <a:spcBef>
                <a:spcPts val="0"/>
              </a:spcBef>
              <a:spcAft>
                <a:spcPts val="0"/>
              </a:spcAft>
              <a:buClr>
                <a:srgbClr val="000000"/>
              </a:buClr>
              <a:buSzPts val="2400"/>
              <a:buFont typeface="Arial"/>
              <a:buNone/>
              <a:tabLst/>
              <a:defRPr/>
            </a:pPr>
            <a:b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br>
            <a:r>
              <a:rPr kumimoji="0" lang="zh-TW" altLang="en-US" sz="2400" b="1" i="0" u="none" strike="noStrike" kern="0" cap="none" spc="0" normalizeH="0" baseline="0" noProof="0" dirty="0">
                <a:ln>
                  <a:noFill/>
                </a:ln>
                <a:solidFill>
                  <a:srgbClr val="2C2C2C"/>
                </a:solidFill>
                <a:effectLst/>
                <a:uLnTx/>
                <a:uFillTx/>
                <a:latin typeface="Arial"/>
                <a:ea typeface="Arial"/>
                <a:cs typeface="Arial"/>
                <a:sym typeface="Arial"/>
              </a:rPr>
              <a:t> </a:t>
            </a:r>
            <a:r>
              <a:rPr kumimoji="0" lang="en-US" altLang="zh-TW" sz="2400" b="1" i="0" u="none" strike="noStrike" kern="0" cap="none" spc="0" normalizeH="0" baseline="0" noProof="0" dirty="0">
                <a:ln>
                  <a:noFill/>
                </a:ln>
                <a:solidFill>
                  <a:srgbClr val="000000"/>
                </a:solidFill>
                <a:effectLst/>
                <a:uLnTx/>
                <a:uFillTx/>
                <a:latin typeface="Arial"/>
                <a:ea typeface="Arial"/>
                <a:cs typeface="Arial"/>
                <a:sym typeface="Arial"/>
              </a:rPr>
              <a:t>114</a:t>
            </a: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年度</a:t>
            </a:r>
            <a:r>
              <a:rPr kumimoji="0" lang="en-US" altLang="zh-TW" sz="2400" b="1" i="0" u="none" strike="noStrike" kern="0" cap="none" spc="0" normalizeH="0" baseline="0" noProof="0" dirty="0">
                <a:ln>
                  <a:noFill/>
                </a:ln>
                <a:solidFill>
                  <a:srgbClr val="000000"/>
                </a:solidFill>
                <a:effectLst/>
                <a:uLnTx/>
                <a:uFillTx/>
                <a:latin typeface="Arial"/>
                <a:ea typeface="Arial"/>
                <a:cs typeface="Arial"/>
                <a:sym typeface="Arial"/>
              </a:rPr>
              <a:t>1</a:t>
            </a:r>
            <a:r>
              <a:rPr lang="en-US" altLang="zh-TW" sz="2400" b="1" dirty="0"/>
              <a:t>-7</a:t>
            </a: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月各系所單位借書量              </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33" name="Google Shape;133;p2"/>
          <p:cNvSpPr/>
          <p:nvPr/>
        </p:nvSpPr>
        <p:spPr>
          <a:xfrm>
            <a:off x="11585880" y="6415440"/>
            <a:ext cx="4240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2</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7" name="圖表 6">
            <a:extLst>
              <a:ext uri="{FF2B5EF4-FFF2-40B4-BE49-F238E27FC236}">
                <a16:creationId xmlns:a16="http://schemas.microsoft.com/office/drawing/2014/main" id="{A6515BCC-7F55-4E5A-B446-53EF56493E1D}"/>
              </a:ext>
            </a:extLst>
          </p:cNvPr>
          <p:cNvGraphicFramePr>
            <a:graphicFrameLocks/>
          </p:cNvGraphicFramePr>
          <p:nvPr>
            <p:extLst>
              <p:ext uri="{D42A27DB-BD31-4B8C-83A1-F6EECF244321}">
                <p14:modId xmlns:p14="http://schemas.microsoft.com/office/powerpoint/2010/main" val="844511818"/>
              </p:ext>
            </p:extLst>
          </p:nvPr>
        </p:nvGraphicFramePr>
        <p:xfrm>
          <a:off x="2233613" y="1981200"/>
          <a:ext cx="7502058" cy="48035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0" name="Google Shape;225;p10">
            <a:extLst>
              <a:ext uri="{FF2B5EF4-FFF2-40B4-BE49-F238E27FC236}">
                <a16:creationId xmlns:a16="http://schemas.microsoft.com/office/drawing/2014/main" id="{183E9C25-D798-4AEF-9551-4531F95E4CD5}"/>
              </a:ext>
            </a:extLst>
          </p:cNvPr>
          <p:cNvPicPr preferRelativeResize="0"/>
          <p:nvPr/>
        </p:nvPicPr>
        <p:blipFill rotWithShape="1">
          <a:blip r:embed="rId3">
            <a:alphaModFix/>
          </a:blip>
          <a:srcRect l="2612"/>
          <a:stretch/>
        </p:blipFill>
        <p:spPr>
          <a:xfrm>
            <a:off x="7676133" y="3590204"/>
            <a:ext cx="4202669" cy="2807228"/>
          </a:xfrm>
          <a:prstGeom prst="rect">
            <a:avLst/>
          </a:prstGeom>
          <a:noFill/>
          <a:ln>
            <a:noFill/>
          </a:ln>
        </p:spPr>
      </p:pic>
      <p:sp>
        <p:nvSpPr>
          <p:cNvPr id="237" name="Google Shape;237;p11"/>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業務宣導-資訊服務組(三)</a:t>
            </a:r>
            <a:endParaRPr sz="3200" dirty="0">
              <a:solidFill>
                <a:srgbClr val="0000FF"/>
              </a:solidFill>
              <a:latin typeface="Microsoft JhengHei"/>
              <a:ea typeface="Microsoft JhengHei"/>
              <a:cs typeface="Microsoft JhengHei"/>
              <a:sym typeface="Microsoft JhengHei"/>
            </a:endParaRPr>
          </a:p>
        </p:txBody>
      </p:sp>
      <p:sp>
        <p:nvSpPr>
          <p:cNvPr id="243" name="Google Shape;243;p11"/>
          <p:cNvSpPr/>
          <p:nvPr/>
        </p:nvSpPr>
        <p:spPr>
          <a:xfrm>
            <a:off x="11625458" y="6402770"/>
            <a:ext cx="5665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220;p10">
            <a:extLst>
              <a:ext uri="{FF2B5EF4-FFF2-40B4-BE49-F238E27FC236}">
                <a16:creationId xmlns:a16="http://schemas.microsoft.com/office/drawing/2014/main" id="{AC562827-DAB6-4883-9352-78EFCD5E6AF9}"/>
              </a:ext>
            </a:extLst>
          </p:cNvPr>
          <p:cNvSpPr txBox="1"/>
          <p:nvPr/>
        </p:nvSpPr>
        <p:spPr>
          <a:xfrm>
            <a:off x="440120" y="1949366"/>
            <a:ext cx="3832583" cy="419980"/>
          </a:xfrm>
          <a:prstGeom prst="rect">
            <a:avLst/>
          </a:prstGeom>
          <a:noFill/>
          <a:ln>
            <a:noFill/>
          </a:ln>
        </p:spPr>
        <p:txBody>
          <a:bodyPr spcFirstLastPara="1" wrap="square" lIns="0" tIns="0" rIns="0" bIns="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Microsoft JhengHei"/>
              <a:buNone/>
              <a:tabLst/>
              <a:defRPr/>
            </a:pPr>
            <a:r>
              <a:rPr kumimoji="0" lang="zh-TW" altLang="en-US"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校園入口網站系統服務</a:t>
            </a:r>
            <a:endParaRPr kumimoji="0"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10" name="Google Shape;221;p10">
            <a:extLst>
              <a:ext uri="{FF2B5EF4-FFF2-40B4-BE49-F238E27FC236}">
                <a16:creationId xmlns:a16="http://schemas.microsoft.com/office/drawing/2014/main" id="{72CBFB41-0905-48B2-B9CE-1B10DE614505}"/>
              </a:ext>
            </a:extLst>
          </p:cNvPr>
          <p:cNvSpPr txBox="1"/>
          <p:nvPr/>
        </p:nvSpPr>
        <p:spPr>
          <a:xfrm>
            <a:off x="7940780" y="3124522"/>
            <a:ext cx="203132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0" i="0" u="none" strike="noStrike" kern="0" cap="none" spc="0" normalizeH="0" baseline="0" noProof="0">
                <a:ln>
                  <a:noFill/>
                </a:ln>
                <a:solidFill>
                  <a:srgbClr val="FF0000"/>
                </a:solidFill>
                <a:effectLst/>
                <a:uLnTx/>
                <a:uFillTx/>
                <a:latin typeface="Arial"/>
                <a:ea typeface="Arial"/>
                <a:cs typeface="Arial"/>
                <a:sym typeface="Arial"/>
              </a:rPr>
              <a:t>忘記密碼怎麼辦？</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2;p10">
            <a:extLst>
              <a:ext uri="{FF2B5EF4-FFF2-40B4-BE49-F238E27FC236}">
                <a16:creationId xmlns:a16="http://schemas.microsoft.com/office/drawing/2014/main" id="{AFEB5021-30C2-4E0E-A073-7ED56759071F}"/>
              </a:ext>
            </a:extLst>
          </p:cNvPr>
          <p:cNvSpPr/>
          <p:nvPr/>
        </p:nvSpPr>
        <p:spPr>
          <a:xfrm>
            <a:off x="440120" y="2383203"/>
            <a:ext cx="10053024" cy="923330"/>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本校校園入口網服務整合現行的各項資訊服務</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如：數位學習平台、圖書館查詢系統、悠遊卡掛失系統、</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C</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C</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mail</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、電子公文系統等</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，全校教職員工生可利用整合後的單一帳號密碼存取這些資訊服務，無須記憶多組帳號密碼且不需重覆登入。</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Google Shape;223;p10">
            <a:extLst>
              <a:ext uri="{FF2B5EF4-FFF2-40B4-BE49-F238E27FC236}">
                <a16:creationId xmlns:a16="http://schemas.microsoft.com/office/drawing/2014/main" id="{CD928DB3-D3A8-4B20-841C-FC7577E46320}"/>
              </a:ext>
            </a:extLst>
          </p:cNvPr>
          <p:cNvSpPr/>
          <p:nvPr/>
        </p:nvSpPr>
        <p:spPr>
          <a:xfrm>
            <a:off x="4913838" y="5647223"/>
            <a:ext cx="2762295"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1800" b="0" i="0" u="sng" strike="noStrike" kern="0" cap="none" spc="0" normalizeH="0" baseline="0" noProof="0">
                <a:ln>
                  <a:noFill/>
                </a:ln>
                <a:solidFill>
                  <a:srgbClr val="0070C0"/>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https://portal.ntus.edu.tw/</a:t>
            </a:r>
            <a:endParaRPr kumimoji="0" sz="1800" b="0" i="0" u="none" strike="noStrike" kern="0" cap="none" spc="0" normalizeH="0" baseline="0" noProof="0">
              <a:ln>
                <a:noFill/>
              </a:ln>
              <a:solidFill>
                <a:srgbClr val="0070C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224;p10">
            <a:extLst>
              <a:ext uri="{FF2B5EF4-FFF2-40B4-BE49-F238E27FC236}">
                <a16:creationId xmlns:a16="http://schemas.microsoft.com/office/drawing/2014/main" id="{1DFAA765-9DA2-4984-A7C4-840D342B9D3C}"/>
              </a:ext>
            </a:extLst>
          </p:cNvPr>
          <p:cNvSpPr/>
          <p:nvPr/>
        </p:nvSpPr>
        <p:spPr>
          <a:xfrm>
            <a:off x="5233120" y="5203316"/>
            <a:ext cx="203132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0" i="0" u="none" strike="noStrike" kern="0" cap="none" spc="0" normalizeH="0" baseline="0" noProof="0">
                <a:ln>
                  <a:noFill/>
                </a:ln>
                <a:solidFill>
                  <a:srgbClr val="0033CC"/>
                </a:solidFill>
                <a:effectLst/>
                <a:uLnTx/>
                <a:uFillTx/>
                <a:latin typeface="Arial"/>
                <a:ea typeface="Arial"/>
                <a:cs typeface="Arial"/>
                <a:sym typeface="Arial"/>
              </a:rPr>
              <a:t>校園入口網站網址</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6;p10">
            <a:extLst>
              <a:ext uri="{FF2B5EF4-FFF2-40B4-BE49-F238E27FC236}">
                <a16:creationId xmlns:a16="http://schemas.microsoft.com/office/drawing/2014/main" id="{6E1D59D2-52F3-4C60-91E7-EB80069EA29B}"/>
              </a:ext>
            </a:extLst>
          </p:cNvPr>
          <p:cNvSpPr/>
          <p:nvPr/>
        </p:nvSpPr>
        <p:spPr>
          <a:xfrm>
            <a:off x="8192336" y="5467156"/>
            <a:ext cx="747584" cy="186245"/>
          </a:xfrm>
          <a:prstGeom prst="rect">
            <a:avLst/>
          </a:prstGeom>
          <a:noFill/>
          <a:ln w="2857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227;p10">
            <a:extLst>
              <a:ext uri="{FF2B5EF4-FFF2-40B4-BE49-F238E27FC236}">
                <a16:creationId xmlns:a16="http://schemas.microsoft.com/office/drawing/2014/main" id="{D2A33A0F-633F-4CAC-9983-8B4586D80518}"/>
              </a:ext>
            </a:extLst>
          </p:cNvPr>
          <p:cNvSpPr/>
          <p:nvPr/>
        </p:nvSpPr>
        <p:spPr>
          <a:xfrm>
            <a:off x="9320919" y="3602723"/>
            <a:ext cx="1917357" cy="1802650"/>
          </a:xfrm>
          <a:prstGeom prst="rect">
            <a:avLst/>
          </a:prstGeom>
          <a:noFill/>
          <a:ln w="2857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228;p10">
            <a:extLst>
              <a:ext uri="{FF2B5EF4-FFF2-40B4-BE49-F238E27FC236}">
                <a16:creationId xmlns:a16="http://schemas.microsoft.com/office/drawing/2014/main" id="{93781E99-A3B4-4C6D-AB35-84B23920EAF0}"/>
              </a:ext>
            </a:extLst>
          </p:cNvPr>
          <p:cNvSpPr/>
          <p:nvPr/>
        </p:nvSpPr>
        <p:spPr>
          <a:xfrm rot="-7226288">
            <a:off x="9059196" y="5086830"/>
            <a:ext cx="277733" cy="469557"/>
          </a:xfrm>
          <a:prstGeom prst="downArrow">
            <a:avLst>
              <a:gd name="adj1" fmla="val 50000"/>
              <a:gd name="adj2" fmla="val 50000"/>
            </a:avLst>
          </a:prstGeom>
          <a:solidFill>
            <a:srgbClr val="FF0000"/>
          </a:solid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229;p10">
            <a:extLst>
              <a:ext uri="{FF2B5EF4-FFF2-40B4-BE49-F238E27FC236}">
                <a16:creationId xmlns:a16="http://schemas.microsoft.com/office/drawing/2014/main" id="{E24005D5-B8E7-4CC5-9AB2-F1075FB873CC}"/>
              </a:ext>
            </a:extLst>
          </p:cNvPr>
          <p:cNvSpPr txBox="1"/>
          <p:nvPr/>
        </p:nvSpPr>
        <p:spPr>
          <a:xfrm>
            <a:off x="10386885" y="6397432"/>
            <a:ext cx="946264"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br>
            <a: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t>            </a:t>
            </a:r>
            <a:b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br>
            <a:r>
              <a:rPr kumimoji="0" lang="zh-TW" altLang="en-US"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8" name="Google Shape;230;p10">
            <a:extLst>
              <a:ext uri="{FF2B5EF4-FFF2-40B4-BE49-F238E27FC236}">
                <a16:creationId xmlns:a16="http://schemas.microsoft.com/office/drawing/2014/main" id="{86290FF5-CF43-4945-8D70-9A6662F3F85E}"/>
              </a:ext>
            </a:extLst>
          </p:cNvPr>
          <p:cNvPicPr preferRelativeResize="0"/>
          <p:nvPr/>
        </p:nvPicPr>
        <p:blipFill rotWithShape="1">
          <a:blip r:embed="rId5">
            <a:alphaModFix/>
          </a:blip>
          <a:srcRect/>
          <a:stretch/>
        </p:blipFill>
        <p:spPr>
          <a:xfrm>
            <a:off x="5404466" y="3421364"/>
            <a:ext cx="1707377" cy="1707377"/>
          </a:xfrm>
          <a:prstGeom prst="rect">
            <a:avLst/>
          </a:prstGeom>
          <a:noFill/>
          <a:ln>
            <a:noFill/>
          </a:ln>
        </p:spPr>
      </p:pic>
      <p:pic>
        <p:nvPicPr>
          <p:cNvPr id="19" name="Google Shape;232;p10">
            <a:extLst>
              <a:ext uri="{FF2B5EF4-FFF2-40B4-BE49-F238E27FC236}">
                <a16:creationId xmlns:a16="http://schemas.microsoft.com/office/drawing/2014/main" id="{A03FB3F9-BA21-4E23-97BA-8DD90B4BCFE8}"/>
              </a:ext>
            </a:extLst>
          </p:cNvPr>
          <p:cNvPicPr preferRelativeResize="0"/>
          <p:nvPr/>
        </p:nvPicPr>
        <p:blipFill>
          <a:blip r:embed="rId6">
            <a:alphaModFix/>
          </a:blip>
          <a:stretch>
            <a:fillRect/>
          </a:stretch>
        </p:blipFill>
        <p:spPr>
          <a:xfrm>
            <a:off x="212400" y="3590208"/>
            <a:ext cx="4609038" cy="2560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4" name="Google Shape;254;p12"/>
          <p:cNvSpPr/>
          <p:nvPr/>
        </p:nvSpPr>
        <p:spPr>
          <a:xfrm>
            <a:off x="11625458" y="6402770"/>
            <a:ext cx="5665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237;p11">
            <a:extLst>
              <a:ext uri="{FF2B5EF4-FFF2-40B4-BE49-F238E27FC236}">
                <a16:creationId xmlns:a16="http://schemas.microsoft.com/office/drawing/2014/main" id="{AD2CF488-DCB3-4EB5-80CB-F815492F1356}"/>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四</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9" name="Google Shape;238;p11">
            <a:extLst>
              <a:ext uri="{FF2B5EF4-FFF2-40B4-BE49-F238E27FC236}">
                <a16:creationId xmlns:a16="http://schemas.microsoft.com/office/drawing/2014/main" id="{979933F0-4D24-4388-9E0D-0FF4D0CB147A}"/>
              </a:ext>
            </a:extLst>
          </p:cNvPr>
          <p:cNvSpPr txBox="1"/>
          <p:nvPr/>
        </p:nvSpPr>
        <p:spPr>
          <a:xfrm>
            <a:off x="707637" y="2015552"/>
            <a:ext cx="3907478" cy="51261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Noto Sans Symbols"/>
              <a:buNone/>
              <a:tabLst/>
              <a:defRPr/>
            </a:pPr>
            <a:r>
              <a:rPr kumimoji="0"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rPr>
              <a:t>校園入口網站系統服務</a:t>
            </a:r>
            <a:r>
              <a:rPr kumimoji="0" lang="en-US" altLang="zh-TW"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rPr>
              <a:t>(</a:t>
            </a:r>
            <a:r>
              <a:rPr kumimoji="0"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rPr>
              <a:t>續</a:t>
            </a:r>
            <a:r>
              <a:rPr kumimoji="0" lang="en-US" altLang="zh-TW"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rPr>
              <a:t>)</a:t>
            </a:r>
            <a:endParaRPr kumimoji="0"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p:txBody>
      </p:sp>
      <p:sp>
        <p:nvSpPr>
          <p:cNvPr id="10" name="Google Shape;239;p11">
            <a:extLst>
              <a:ext uri="{FF2B5EF4-FFF2-40B4-BE49-F238E27FC236}">
                <a16:creationId xmlns:a16="http://schemas.microsoft.com/office/drawing/2014/main" id="{F4E73689-237B-4D68-B613-1D8B73DABCB8}"/>
              </a:ext>
            </a:extLst>
          </p:cNvPr>
          <p:cNvSpPr txBox="1"/>
          <p:nvPr/>
        </p:nvSpPr>
        <p:spPr>
          <a:xfrm>
            <a:off x="762000" y="2405605"/>
            <a:ext cx="7953763" cy="3910839"/>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教職員帳號為</a:t>
            </a:r>
            <a:r>
              <a:rPr kumimoji="0" lang="zh-TW" altLang="en-US" sz="2000" b="1" i="0" u="none" strike="noStrike" kern="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sym typeface="Arial"/>
              </a:rPr>
              <a:t>本校郵件</a:t>
            </a:r>
            <a:r>
              <a:rPr kumimoji="0" lang="en-US" altLang="zh-TW"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前帳號（</a:t>
            </a:r>
            <a:r>
              <a:rPr kumimoji="0" lang="zh-TW" altLang="en-US" sz="2000" b="0"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sym typeface="Arial"/>
              </a:rPr>
              <a:t>本校</a:t>
            </a:r>
            <a:r>
              <a:rPr kumimoji="0" lang="en-US" altLang="zh-TW" sz="2000" b="0"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sym typeface="Arial"/>
              </a:rPr>
              <a:t>Gmail</a:t>
            </a:r>
            <a:r>
              <a:rPr kumimoji="0" lang="zh-TW" altLang="en-US" sz="2000" b="0"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sym typeface="Arial"/>
              </a:rPr>
              <a:t>帳號</a:t>
            </a: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），若尚無信箱帳號者請先用職員編號</a:t>
            </a:r>
            <a:r>
              <a:rPr kumimoji="0" lang="en-US" altLang="zh-TW"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數字</a:t>
            </a:r>
            <a:r>
              <a:rPr kumimoji="0" lang="en-US" altLang="zh-TW"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登入，密碼預設為</a:t>
            </a:r>
            <a:r>
              <a:rPr kumimoji="0" lang="zh-TW" altLang="en-US"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身分證後</a:t>
            </a:r>
            <a:r>
              <a:rPr kumimoji="0" lang="en-US" altLang="zh-TW"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6</a:t>
            </a:r>
            <a:r>
              <a:rPr kumimoji="0" lang="zh-TW" altLang="en-US"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碼</a:t>
            </a:r>
            <a:r>
              <a:rPr kumimoji="0" lang="en-US" altLang="zh-TW"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@NTUS</a:t>
            </a: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endParaRPr kumimoji="0"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學生帳號為學號，密碼預設為</a:t>
            </a:r>
            <a:r>
              <a:rPr kumimoji="0" lang="zh-TW" altLang="en-US"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西曆生日</a:t>
            </a:r>
            <a:r>
              <a:rPr kumimoji="0" lang="en-US" altLang="zh-TW"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8</a:t>
            </a:r>
            <a:r>
              <a:rPr kumimoji="0" lang="zh-TW" altLang="en-US"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碼</a:t>
            </a:r>
            <a:r>
              <a:rPr kumimoji="0" lang="en-US" altLang="zh-TW" sz="2000" b="1"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rPr>
              <a:t>@NTUS </a:t>
            </a: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endParaRPr kumimoji="0"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首次登入後，系統將要求強制更改密碼。</a:t>
            </a:r>
            <a:endParaRPr kumimoji="0" lang="en-US" altLang="zh-TW"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如無法登入入口網，請確認已開啟且未阻擋</a:t>
            </a:r>
            <a:r>
              <a:rPr kumimoji="0" lang="en-US" altLang="zh-TW"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Cookie</a:t>
            </a: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功能</a:t>
            </a:r>
            <a:endParaRPr lang="en-US" altLang="zh-TW" sz="2000" dirty="0">
              <a:latin typeface="微軟正黑體" panose="020B0604030504040204" pitchFamily="34" charset="-120"/>
              <a:ea typeface="微軟正黑體" panose="020B0604030504040204" pitchFamily="34" charset="-120"/>
            </a:endParaRPr>
          </a:p>
          <a:p>
            <a:pPr marL="622300" lvl="8" indent="-342900">
              <a:lnSpc>
                <a:spcPct val="141666"/>
              </a:lnSpc>
              <a:buSzPts val="2400"/>
              <a:buFont typeface="Wingdings" panose="05000000000000000000" pitchFamily="2" charset="2"/>
              <a:buChar char="Ø"/>
              <a:defRPr/>
            </a:pPr>
            <a:r>
              <a:rPr lang="zh-TW" altLang="en-US" sz="1600" dirty="0">
                <a:latin typeface="微軟正黑體" panose="020B0604030504040204" pitchFamily="34" charset="-120"/>
                <a:ea typeface="微軟正黑體" panose="020B0604030504040204" pitchFamily="34" charset="-120"/>
              </a:rPr>
              <a:t>以</a:t>
            </a:r>
            <a:r>
              <a:rPr lang="en-US" altLang="zh-TW" sz="1600" dirty="0">
                <a:latin typeface="微軟正黑體" panose="020B0604030504040204" pitchFamily="34" charset="-120"/>
                <a:ea typeface="微軟正黑體" panose="020B0604030504040204" pitchFamily="34" charset="-120"/>
              </a:rPr>
              <a:t>iPhone</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Safari</a:t>
            </a:r>
            <a:r>
              <a:rPr lang="zh-TW" altLang="en-US" sz="1600" dirty="0">
                <a:latin typeface="微軟正黑體" panose="020B0604030504040204" pitchFamily="34" charset="-120"/>
                <a:ea typeface="微軟正黑體" panose="020B0604030504040204" pitchFamily="34" charset="-120"/>
              </a:rPr>
              <a:t>為例，進入路徑</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設定</a:t>
            </a:r>
            <a:r>
              <a:rPr lang="en-US" altLang="zh-TW" sz="1600" dirty="0">
                <a:latin typeface="微軟正黑體" panose="020B0604030504040204" pitchFamily="34" charset="-120"/>
                <a:ea typeface="微軟正黑體" panose="020B0604030504040204" pitchFamily="34" charset="-120"/>
              </a:rPr>
              <a:t>&gt;App&gt;Safari&gt;</a:t>
            </a:r>
            <a:r>
              <a:rPr lang="zh-TW" altLang="en-US" sz="1600" dirty="0">
                <a:latin typeface="微軟正黑體" panose="020B0604030504040204" pitchFamily="34" charset="-120"/>
                <a:ea typeface="微軟正黑體" panose="020B0604030504040204" pitchFamily="34" charset="-120"/>
              </a:rPr>
              <a:t>進階</a:t>
            </a:r>
            <a:r>
              <a:rPr lang="en-US" altLang="zh-TW" sz="1600" dirty="0">
                <a:latin typeface="微軟正黑體" panose="020B0604030504040204" pitchFamily="34" charset="-120"/>
                <a:ea typeface="微軟正黑體" panose="020B0604030504040204" pitchFamily="34" charset="-120"/>
              </a:rPr>
              <a:t>】 </a:t>
            </a:r>
          </a:p>
          <a:p>
            <a:pPr marL="622300" lvl="8" indent="-342900">
              <a:lnSpc>
                <a:spcPct val="141666"/>
              </a:lnSpc>
              <a:buSzPts val="2400"/>
              <a:buFont typeface="Wingdings" panose="05000000000000000000" pitchFamily="2" charset="2"/>
              <a:buChar char="Ø"/>
              <a:defRPr/>
            </a:pPr>
            <a:r>
              <a:rPr lang="zh-TW" altLang="en-US" sz="1600" dirty="0">
                <a:latin typeface="微軟正黑體" panose="020B0604030504040204" pitchFamily="34" charset="-120"/>
                <a:ea typeface="微軟正黑體" panose="020B0604030504040204" pitchFamily="34" charset="-120"/>
              </a:rPr>
              <a:t>選擇關閉「阻擋所有</a:t>
            </a:r>
            <a:r>
              <a:rPr lang="en-US" altLang="zh-TW" sz="1600" dirty="0">
                <a:latin typeface="微軟正黑體" panose="020B0604030504040204" pitchFamily="34" charset="-120"/>
                <a:ea typeface="微軟正黑體" panose="020B0604030504040204" pitchFamily="34" charset="-120"/>
              </a:rPr>
              <a:t>Cookie</a:t>
            </a:r>
            <a:r>
              <a:rPr lang="zh-TW" altLang="en-US" sz="1600" dirty="0">
                <a:latin typeface="微軟正黑體" panose="020B0604030504040204" pitchFamily="34" charset="-120"/>
                <a:ea typeface="微軟正黑體" panose="020B0604030504040204" pitchFamily="34" charset="-120"/>
              </a:rPr>
              <a:t>」設定</a:t>
            </a:r>
            <a:endParaRPr kumimoji="0" sz="16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a:p>
            <a:pPr marL="228600" marR="0" lvl="0" indent="-228600" algn="l" defTabSz="914400" rtl="0" eaLnBrk="1" fontAlgn="auto" latinLnBrk="0" hangingPunct="1">
              <a:lnSpc>
                <a:spcPct val="141666"/>
              </a:lnSpc>
              <a:spcBef>
                <a:spcPts val="0"/>
              </a:spcBef>
              <a:spcAft>
                <a:spcPts val="0"/>
              </a:spcAft>
              <a:buClr>
                <a:srgbClr val="000000"/>
              </a:buClr>
              <a:buSzPts val="24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如有任何校園入口網的問題，請填寫問題提報單如右邊之</a:t>
            </a:r>
            <a:r>
              <a:rPr kumimoji="0" lang="en-US" altLang="zh-TW"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QR code</a:t>
            </a:r>
            <a:endParaRPr kumimoji="0"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p:txBody>
      </p:sp>
      <p:sp>
        <p:nvSpPr>
          <p:cNvPr id="15" name="Google Shape;241;p11">
            <a:extLst>
              <a:ext uri="{FF2B5EF4-FFF2-40B4-BE49-F238E27FC236}">
                <a16:creationId xmlns:a16="http://schemas.microsoft.com/office/drawing/2014/main" id="{B0070C9C-FAE4-437B-8B8A-0A8AB7D3DA62}"/>
              </a:ext>
            </a:extLst>
          </p:cNvPr>
          <p:cNvSpPr/>
          <p:nvPr/>
        </p:nvSpPr>
        <p:spPr>
          <a:xfrm>
            <a:off x="8851900" y="5947153"/>
            <a:ext cx="2578099"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校園入口網問題提報單</a:t>
            </a:r>
            <a:endParaRPr kumimoji="0"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p:txBody>
      </p:sp>
      <p:pic>
        <p:nvPicPr>
          <p:cNvPr id="16" name="圖片 15">
            <a:extLst>
              <a:ext uri="{FF2B5EF4-FFF2-40B4-BE49-F238E27FC236}">
                <a16:creationId xmlns:a16="http://schemas.microsoft.com/office/drawing/2014/main" id="{D7670613-ABB2-4087-A9FD-00D1AFBD1E00}"/>
              </a:ext>
            </a:extLst>
          </p:cNvPr>
          <p:cNvPicPr>
            <a:picLocks noChangeAspect="1"/>
          </p:cNvPicPr>
          <p:nvPr/>
        </p:nvPicPr>
        <p:blipFill>
          <a:blip r:embed="rId3"/>
          <a:stretch>
            <a:fillRect/>
          </a:stretch>
        </p:blipFill>
        <p:spPr>
          <a:xfrm>
            <a:off x="8851900" y="3263900"/>
            <a:ext cx="2578100" cy="2578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8" name="Google Shape;288;p14"/>
          <p:cNvSpPr/>
          <p:nvPr/>
        </p:nvSpPr>
        <p:spPr>
          <a:xfrm>
            <a:off x="11625458" y="6402770"/>
            <a:ext cx="5665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237;p11">
            <a:extLst>
              <a:ext uri="{FF2B5EF4-FFF2-40B4-BE49-F238E27FC236}">
                <a16:creationId xmlns:a16="http://schemas.microsoft.com/office/drawing/2014/main" id="{FE1550AD-AAC0-4B36-99B8-37989042E884}"/>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五</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10" name="Google Shape;249;p12">
            <a:extLst>
              <a:ext uri="{FF2B5EF4-FFF2-40B4-BE49-F238E27FC236}">
                <a16:creationId xmlns:a16="http://schemas.microsoft.com/office/drawing/2014/main" id="{D2BEF2F7-A915-4149-8FDD-DC90E8B5D69E}"/>
              </a:ext>
            </a:extLst>
          </p:cNvPr>
          <p:cNvSpPr txBox="1"/>
          <p:nvPr/>
        </p:nvSpPr>
        <p:spPr>
          <a:xfrm>
            <a:off x="712162" y="1793726"/>
            <a:ext cx="3832583" cy="419980"/>
          </a:xfrm>
          <a:prstGeom prst="rect">
            <a:avLst/>
          </a:prstGeom>
          <a:noFill/>
          <a:ln>
            <a:noFill/>
          </a:ln>
        </p:spPr>
        <p:txBody>
          <a:bodyPr spcFirstLastPara="1" wrap="square" lIns="0" tIns="0" rIns="0" bIns="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Microsoft JhengHei"/>
              <a:buNone/>
              <a:tabLst/>
              <a:defRPr/>
            </a:pPr>
            <a:r>
              <a:rPr kumimoji="0" lang="zh-TW" altLang="en-US"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無線網路環境介紹</a:t>
            </a:r>
            <a:endParaRPr kumimoji="0"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13" name="Google Shape;250;p12">
            <a:extLst>
              <a:ext uri="{FF2B5EF4-FFF2-40B4-BE49-F238E27FC236}">
                <a16:creationId xmlns:a16="http://schemas.microsoft.com/office/drawing/2014/main" id="{03AB4B2E-70AF-4765-B9E2-B76273BE6B27}"/>
              </a:ext>
            </a:extLst>
          </p:cNvPr>
          <p:cNvSpPr/>
          <p:nvPr/>
        </p:nvSpPr>
        <p:spPr>
          <a:xfrm>
            <a:off x="712162" y="2126958"/>
            <a:ext cx="10053024" cy="1200329"/>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本校無線網路服務對象限本校教職員生及學術網路漫遊使用者。</a:t>
            </a:r>
            <a:endParaRPr kumimoji="0"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若其它訪客或工程人員欲使用無線上網，請另洽資訊服務組。</a:t>
            </a:r>
            <a:endParaRPr kumimoji="0"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本校無線網路使用者需遵守教育部校園網路使用規範及本校</a:t>
            </a:r>
            <a:r>
              <a:rPr kumimoji="0" lang="zh-TW" altLang="en-US" sz="1800" b="0" i="0" u="sng"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sym typeface="Arial"/>
                <a:hlinkClick r:id="rId3">
                  <a:extLst>
                    <a:ext uri="{A12FA001-AC4F-418D-AE19-62706E023703}">
                      <ahyp:hlinkClr xmlns:ahyp="http://schemas.microsoft.com/office/drawing/2018/hyperlinkcolor" val="tx"/>
                    </a:ext>
                  </a:extLst>
                </a:hlinkClick>
              </a:rPr>
              <a:t>網路流量規範</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endParaRPr kumimoji="0"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rPr>
              <a:t>本校提供</a:t>
            </a:r>
            <a:r>
              <a:rPr kumimoji="0" lang="en-US" altLang="zh-TW"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rPr>
              <a:t>2</a:t>
            </a:r>
            <a:r>
              <a:rPr kumimoji="0" lang="zh-TW" altLang="en-US"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rPr>
              <a:t>種無線上網方式：</a:t>
            </a:r>
            <a:endParaRPr kumimoji="0" sz="1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JhengHei"/>
              <a:sym typeface="Microsoft JhengHei"/>
            </a:endParaRPr>
          </a:p>
        </p:txBody>
      </p:sp>
      <p:graphicFrame>
        <p:nvGraphicFramePr>
          <p:cNvPr id="14" name="Google Shape;252;p12">
            <a:extLst>
              <a:ext uri="{FF2B5EF4-FFF2-40B4-BE49-F238E27FC236}">
                <a16:creationId xmlns:a16="http://schemas.microsoft.com/office/drawing/2014/main" id="{13FCD80D-23FD-4757-85B6-373646B783B5}"/>
              </a:ext>
            </a:extLst>
          </p:cNvPr>
          <p:cNvGraphicFramePr/>
          <p:nvPr>
            <p:extLst>
              <p:ext uri="{D42A27DB-BD31-4B8C-83A1-F6EECF244321}">
                <p14:modId xmlns:p14="http://schemas.microsoft.com/office/powerpoint/2010/main" val="1439053459"/>
              </p:ext>
            </p:extLst>
          </p:nvPr>
        </p:nvGraphicFramePr>
        <p:xfrm>
          <a:off x="1075937" y="3265230"/>
          <a:ext cx="9583000" cy="3508068"/>
        </p:xfrm>
        <a:graphic>
          <a:graphicData uri="http://schemas.openxmlformats.org/drawingml/2006/table">
            <a:tbl>
              <a:tblPr firstRow="1" firstCol="1" bandRow="1">
                <a:noFill/>
              </a:tblPr>
              <a:tblGrid>
                <a:gridCol w="2032900">
                  <a:extLst>
                    <a:ext uri="{9D8B030D-6E8A-4147-A177-3AD203B41FA5}">
                      <a16:colId xmlns:a16="http://schemas.microsoft.com/office/drawing/2014/main" val="20000"/>
                    </a:ext>
                  </a:extLst>
                </a:gridCol>
                <a:gridCol w="2125875">
                  <a:extLst>
                    <a:ext uri="{9D8B030D-6E8A-4147-A177-3AD203B41FA5}">
                      <a16:colId xmlns:a16="http://schemas.microsoft.com/office/drawing/2014/main" val="20001"/>
                    </a:ext>
                  </a:extLst>
                </a:gridCol>
                <a:gridCol w="1825900">
                  <a:extLst>
                    <a:ext uri="{9D8B030D-6E8A-4147-A177-3AD203B41FA5}">
                      <a16:colId xmlns:a16="http://schemas.microsoft.com/office/drawing/2014/main" val="20002"/>
                    </a:ext>
                  </a:extLst>
                </a:gridCol>
                <a:gridCol w="3598325">
                  <a:extLst>
                    <a:ext uri="{9D8B030D-6E8A-4147-A177-3AD203B41FA5}">
                      <a16:colId xmlns:a16="http://schemas.microsoft.com/office/drawing/2014/main" val="20003"/>
                    </a:ext>
                  </a:extLst>
                </a:gridCol>
              </a:tblGrid>
              <a:tr h="408146">
                <a:tc>
                  <a:txBody>
                    <a:bodyPr/>
                    <a:lstStyle/>
                    <a:p>
                      <a:pPr marL="0" marR="0" lvl="0" indent="0" algn="ctr" rtl="0">
                        <a:spcBef>
                          <a:spcPts val="0"/>
                        </a:spcBef>
                        <a:spcAft>
                          <a:spcPts val="0"/>
                        </a:spcAft>
                        <a:buNone/>
                      </a:pPr>
                      <a:r>
                        <a:rPr lang="zh-TW" sz="1400" u="none" strike="noStrike" cap="none" dirty="0">
                          <a:latin typeface="微軟正黑體" panose="020B0604030504040204" pitchFamily="34" charset="-120"/>
                          <a:ea typeface="微軟正黑體" panose="020B0604030504040204" pitchFamily="34" charset="-120"/>
                        </a:rPr>
                        <a:t>連線名稱</a:t>
                      </a:r>
                      <a:endParaRPr sz="1400" u="none" strike="noStrike" cap="none"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400" u="none" strike="noStrike" cap="none" dirty="0">
                          <a:latin typeface="微軟正黑體" panose="020B0604030504040204" pitchFamily="34" charset="-120"/>
                          <a:ea typeface="微軟正黑體" panose="020B0604030504040204" pitchFamily="34" charset="-120"/>
                        </a:rPr>
                        <a:t>(SSID)</a:t>
                      </a:r>
                      <a:endParaRPr sz="1400" u="none" strike="noStrike" cap="none"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400" u="none" strike="noStrike" cap="none" dirty="0">
                          <a:latin typeface="微軟正黑體" panose="020B0604030504040204" pitchFamily="34" charset="-120"/>
                          <a:ea typeface="微軟正黑體" panose="020B0604030504040204" pitchFamily="34" charset="-120"/>
                        </a:rPr>
                        <a:t>適用範圍</a:t>
                      </a:r>
                      <a:endParaRPr sz="1400" u="none" strike="noStrike" cap="none"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400" u="none" strike="noStrike" cap="none">
                          <a:latin typeface="微軟正黑體" panose="020B0604030504040204" pitchFamily="34" charset="-120"/>
                          <a:ea typeface="微軟正黑體" panose="020B0604030504040204" pitchFamily="34" charset="-120"/>
                        </a:rPr>
                        <a:t>認證方式</a:t>
                      </a:r>
                      <a:endParaRPr sz="1400" u="none" strike="noStrike" cap="none">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400" u="none" strike="noStrike" cap="none">
                          <a:latin typeface="微軟正黑體" panose="020B0604030504040204" pitchFamily="34" charset="-120"/>
                          <a:ea typeface="微軟正黑體" panose="020B0604030504040204" pitchFamily="34" charset="-120"/>
                        </a:rPr>
                        <a:t>使用方式</a:t>
                      </a:r>
                      <a:endParaRPr sz="1400" u="none" strike="noStrike" cap="none">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extLst>
                  <a:ext uri="{0D108BD9-81ED-4DB2-BD59-A6C34878D82A}">
                    <a16:rowId xmlns:a16="http://schemas.microsoft.com/office/drawing/2014/main" val="10000"/>
                  </a:ext>
                </a:extLst>
              </a:tr>
              <a:tr h="1749196">
                <a:tc>
                  <a:txBody>
                    <a:bodyPr/>
                    <a:lstStyle/>
                    <a:p>
                      <a:pPr marL="0" marR="0" lvl="0" indent="0" algn="ctr" rtl="0">
                        <a:spcBef>
                          <a:spcPts val="0"/>
                        </a:spcBef>
                        <a:spcAft>
                          <a:spcPts val="0"/>
                        </a:spcAft>
                        <a:buNone/>
                      </a:pPr>
                      <a:r>
                        <a:rPr lang="zh-TW" sz="2000" u="none" strike="noStrike" cap="none" dirty="0">
                          <a:latin typeface="微軟正黑體" panose="020B0604030504040204" pitchFamily="34" charset="-120"/>
                          <a:ea typeface="微軟正黑體" panose="020B0604030504040204" pitchFamily="34" charset="-120"/>
                        </a:rPr>
                        <a:t>eduroam</a:t>
                      </a:r>
                      <a:endParaRPr sz="1200" u="none" strike="noStrike" cap="none"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200" u="none" strike="noStrike" cap="none" dirty="0">
                          <a:latin typeface="微軟正黑體" panose="020B0604030504040204" pitchFamily="34" charset="-120"/>
                          <a:ea typeface="微軟正黑體" panose="020B0604030504040204" pitchFamily="34" charset="-120"/>
                        </a:rPr>
                        <a:t>臺灣學術網路</a:t>
                      </a:r>
                      <a:endParaRPr sz="1200" u="none" strike="noStrike" cap="none"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200" u="sng" strike="noStrike" cap="none" dirty="0">
                          <a:solidFill>
                            <a:schemeClr val="hlink"/>
                          </a:solidFill>
                          <a:latin typeface="微軟正黑體" panose="020B0604030504040204" pitchFamily="34" charset="-120"/>
                          <a:ea typeface="微軟正黑體" panose="020B0604030504040204" pitchFamily="34" charset="-120"/>
                          <a:hlinkClick r:id="rId4"/>
                        </a:rPr>
                        <a:t>eduroam漫遊</a:t>
                      </a:r>
                      <a:endParaRPr sz="1200" u="none" strike="noStrike" cap="none"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200" u="none" strike="noStrike" cap="none" dirty="0">
                          <a:latin typeface="微軟正黑體" panose="020B0604030504040204" pitchFamily="34" charset="-120"/>
                          <a:ea typeface="微軟正黑體" panose="020B0604030504040204" pitchFamily="34" charset="-120"/>
                        </a:rPr>
                        <a:t>802.1X認證</a:t>
                      </a:r>
                      <a:endParaRPr sz="1200" u="none" strike="noStrike" cap="none"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200" u="none" strike="noStrike" cap="none" dirty="0">
                          <a:latin typeface="微軟正黑體" panose="020B0604030504040204" pitchFamily="34" charset="-120"/>
                          <a:ea typeface="微軟正黑體" panose="020B0604030504040204" pitchFamily="34" charset="-120"/>
                        </a:rPr>
                        <a:t>(安全連線方式)</a:t>
                      </a:r>
                      <a:endParaRPr sz="1200" u="none" strike="noStrike" cap="none"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l" rtl="0">
                        <a:spcBef>
                          <a:spcPts val="0"/>
                        </a:spcBef>
                        <a:spcAft>
                          <a:spcPts val="0"/>
                        </a:spcAft>
                        <a:buNone/>
                      </a:pPr>
                      <a:r>
                        <a:rPr lang="zh-TW" sz="1200" u="none" strike="noStrike" cap="none" dirty="0">
                          <a:latin typeface="微軟正黑體" panose="020B0604030504040204" pitchFamily="34" charset="-120"/>
                          <a:ea typeface="微軟正黑體" panose="020B0604030504040204" pitchFamily="34" charset="-120"/>
                        </a:rPr>
                        <a:t>裝置第一次使用須設定或安裝軟體，再透過本校入口網帳號登入：</a:t>
                      </a:r>
                      <a:endParaRPr sz="1200" dirty="0">
                        <a:latin typeface="微軟正黑體" panose="020B0604030504040204" pitchFamily="34" charset="-120"/>
                        <a:ea typeface="微軟正黑體" panose="020B0604030504040204" pitchFamily="34" charset="-120"/>
                      </a:endParaRPr>
                    </a:p>
                    <a:p>
                      <a:pPr marL="0" marR="0" lvl="0" indent="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教職員帳密：</a:t>
                      </a:r>
                      <a:endParaRPr sz="1200" dirty="0">
                        <a:latin typeface="微軟正黑體" panose="020B0604030504040204" pitchFamily="34" charset="-120"/>
                        <a:ea typeface="微軟正黑體" panose="020B0604030504040204" pitchFamily="34" charset="-120"/>
                      </a:endParaRPr>
                    </a:p>
                    <a:p>
                      <a:pPr marL="0" marR="0" lvl="0" indent="152400" algn="l" rtl="0">
                        <a:spcBef>
                          <a:spcPts val="0"/>
                        </a:spcBef>
                        <a:spcAft>
                          <a:spcPts val="0"/>
                        </a:spcAft>
                        <a:buNone/>
                      </a:pPr>
                      <a:r>
                        <a:rPr lang="zh-TW" altLang="en-US" sz="1200" dirty="0">
                          <a:latin typeface="微軟正黑體" panose="020B0604030504040204" pitchFamily="34" charset="-120"/>
                          <a:ea typeface="微軟正黑體" panose="020B0604030504040204" pitchFamily="34" charset="-120"/>
                        </a:rPr>
                        <a:t>名稱</a:t>
                      </a:r>
                      <a:r>
                        <a:rPr lang="zh-TW" sz="1200" dirty="0">
                          <a:latin typeface="微軟正黑體" panose="020B0604030504040204" pitchFamily="34" charset="-120"/>
                          <a:ea typeface="微軟正黑體" panose="020B0604030504040204" pitchFamily="34" charset="-120"/>
                        </a:rPr>
                        <a:t>：申請帳號（入口網帳號）</a:t>
                      </a:r>
                      <a:endParaRPr sz="1200" dirty="0">
                        <a:latin typeface="微軟正黑體" panose="020B0604030504040204" pitchFamily="34" charset="-120"/>
                        <a:ea typeface="微軟正黑體" panose="020B0604030504040204" pitchFamily="34" charset="-120"/>
                      </a:endParaRPr>
                    </a:p>
                    <a:p>
                      <a:pPr marL="0" marR="0" lvl="0" indent="15240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密碼：預設為「身分證後6碼@NTUS」</a:t>
                      </a:r>
                      <a:br>
                        <a:rPr lang="zh-TW" sz="1200" dirty="0">
                          <a:latin typeface="微軟正黑體" panose="020B0604030504040204" pitchFamily="34" charset="-120"/>
                          <a:ea typeface="微軟正黑體" panose="020B0604030504040204" pitchFamily="34" charset="-120"/>
                        </a:rPr>
                      </a:br>
                      <a:r>
                        <a:rPr lang="zh-TW" sz="1200" dirty="0">
                          <a:latin typeface="微軟正黑體" panose="020B0604030504040204" pitchFamily="34" charset="-120"/>
                          <a:ea typeface="微軟正黑體" panose="020B0604030504040204" pitchFamily="34" charset="-120"/>
                        </a:rPr>
                        <a:t>              （或入口網帳號密碼）</a:t>
                      </a:r>
                      <a:endParaRPr sz="1200" dirty="0">
                        <a:latin typeface="微軟正黑體" panose="020B0604030504040204" pitchFamily="34" charset="-120"/>
                        <a:ea typeface="微軟正黑體" panose="020B0604030504040204" pitchFamily="34" charset="-120"/>
                      </a:endParaRPr>
                    </a:p>
                    <a:p>
                      <a:pPr marL="0" marR="0" lvl="0" indent="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學生預設帳密：</a:t>
                      </a:r>
                      <a:endParaRPr sz="1200" dirty="0">
                        <a:latin typeface="微軟正黑體" panose="020B0604030504040204" pitchFamily="34" charset="-120"/>
                        <a:ea typeface="微軟正黑體" panose="020B0604030504040204" pitchFamily="34" charset="-120"/>
                      </a:endParaRPr>
                    </a:p>
                    <a:p>
                      <a:pPr marL="0" marR="0" lvl="0" indent="15240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帳號：學號</a:t>
                      </a:r>
                      <a:endParaRPr sz="1200" dirty="0">
                        <a:latin typeface="微軟正黑體" panose="020B0604030504040204" pitchFamily="34" charset="-120"/>
                        <a:ea typeface="微軟正黑體" panose="020B0604030504040204" pitchFamily="34" charset="-120"/>
                      </a:endParaRPr>
                    </a:p>
                    <a:p>
                      <a:pPr marL="0" marR="0" lvl="0" indent="15240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密碼：預設為「西曆生日8碼@NTUS」</a:t>
                      </a:r>
                      <a:endParaRPr sz="1200" dirty="0">
                        <a:latin typeface="微軟正黑體" panose="020B0604030504040204" pitchFamily="34" charset="-120"/>
                        <a:ea typeface="微軟正黑體" panose="020B0604030504040204" pitchFamily="34" charset="-120"/>
                      </a:endParaRPr>
                    </a:p>
                    <a:p>
                      <a:pPr marL="0" marR="0" lvl="0" indent="15240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           （或入口網帳號密碼）</a:t>
                      </a:r>
                      <a:endParaRPr sz="12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extLst>
                  <a:ext uri="{0D108BD9-81ED-4DB2-BD59-A6C34878D82A}">
                    <a16:rowId xmlns:a16="http://schemas.microsoft.com/office/drawing/2014/main" val="10001"/>
                  </a:ext>
                </a:extLst>
              </a:tr>
              <a:tr h="1252548">
                <a:tc>
                  <a:txBody>
                    <a:bodyPr/>
                    <a:lstStyle/>
                    <a:p>
                      <a:pPr marL="0" marR="0" lvl="0" indent="0" algn="ctr" rtl="0">
                        <a:spcBef>
                          <a:spcPts val="0"/>
                        </a:spcBef>
                        <a:spcAft>
                          <a:spcPts val="0"/>
                        </a:spcAft>
                        <a:buNone/>
                      </a:pPr>
                      <a:r>
                        <a:rPr lang="zh-TW" sz="2000">
                          <a:latin typeface="微軟正黑體" panose="020B0604030504040204" pitchFamily="34" charset="-120"/>
                          <a:ea typeface="微軟正黑體" panose="020B0604030504040204" pitchFamily="34" charset="-120"/>
                        </a:rPr>
                        <a:t>NTUS_STAFF</a:t>
                      </a:r>
                      <a:endParaRPr sz="120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200" dirty="0">
                          <a:latin typeface="微軟正黑體" panose="020B0604030504040204" pitchFamily="34" charset="-120"/>
                          <a:ea typeface="微軟正黑體" panose="020B0604030504040204" pitchFamily="34" charset="-120"/>
                        </a:rPr>
                        <a:t>本校教職員工</a:t>
                      </a:r>
                      <a:endParaRPr sz="12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200">
                          <a:latin typeface="微軟正黑體" panose="020B0604030504040204" pitchFamily="34" charset="-120"/>
                          <a:ea typeface="微軟正黑體" panose="020B0604030504040204" pitchFamily="34" charset="-120"/>
                        </a:rPr>
                        <a:t>802.1X認證</a:t>
                      </a:r>
                      <a:endParaRPr sz="120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200">
                          <a:latin typeface="微軟正黑體" panose="020B0604030504040204" pitchFamily="34" charset="-120"/>
                          <a:ea typeface="微軟正黑體" panose="020B0604030504040204" pitchFamily="34" charset="-120"/>
                        </a:rPr>
                        <a:t>(安全連線方式)</a:t>
                      </a:r>
                      <a:endParaRPr sz="120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裝置第一次使用須設定或安裝軟體，再透過本校AD帳號登入：</a:t>
                      </a:r>
                      <a:endParaRPr sz="1200" dirty="0">
                        <a:latin typeface="微軟正黑體" panose="020B0604030504040204" pitchFamily="34" charset="-120"/>
                        <a:ea typeface="微軟正黑體" panose="020B0604030504040204" pitchFamily="34" charset="-120"/>
                      </a:endParaRPr>
                    </a:p>
                    <a:p>
                      <a:pPr marL="0" marR="0" lvl="0" indent="0" algn="l" rtl="0">
                        <a:spcBef>
                          <a:spcPts val="0"/>
                        </a:spcBef>
                        <a:spcAft>
                          <a:spcPts val="0"/>
                        </a:spcAft>
                        <a:buNone/>
                      </a:pPr>
                      <a:r>
                        <a:rPr lang="zh-TW" sz="1200" dirty="0">
                          <a:latin typeface="微軟正黑體" panose="020B0604030504040204" pitchFamily="34" charset="-120"/>
                          <a:ea typeface="微軟正黑體" panose="020B0604030504040204" pitchFamily="34" charset="-120"/>
                        </a:rPr>
                        <a:t>教職員帳密：</a:t>
                      </a:r>
                      <a:endParaRPr sz="1200" dirty="0">
                        <a:latin typeface="微軟正黑體" panose="020B0604030504040204" pitchFamily="34" charset="-120"/>
                        <a:ea typeface="微軟正黑體" panose="020B0604030504040204" pitchFamily="34" charset="-120"/>
                      </a:endParaRPr>
                    </a:p>
                    <a:p>
                      <a:pPr marL="0" marR="0" lvl="0" indent="152400" algn="l" rtl="0">
                        <a:spcBef>
                          <a:spcPts val="0"/>
                        </a:spcBef>
                        <a:spcAft>
                          <a:spcPts val="0"/>
                        </a:spcAft>
                        <a:buNone/>
                      </a:pPr>
                      <a:r>
                        <a:rPr lang="zh-TW" altLang="en-US" sz="1200" dirty="0">
                          <a:latin typeface="微軟正黑體" panose="020B0604030504040204" pitchFamily="34" charset="-120"/>
                          <a:ea typeface="微軟正黑體" panose="020B0604030504040204" pitchFamily="34" charset="-120"/>
                        </a:rPr>
                        <a:t>名稱</a:t>
                      </a:r>
                      <a:r>
                        <a:rPr lang="zh-TW" sz="1200" dirty="0">
                          <a:latin typeface="微軟正黑體" panose="020B0604030504040204" pitchFamily="34" charset="-120"/>
                          <a:ea typeface="微軟正黑體" panose="020B0604030504040204" pitchFamily="34" charset="-120"/>
                        </a:rPr>
                        <a:t>：申請帳號（入口網帳號）</a:t>
                      </a:r>
                      <a:endParaRPr sz="1200" dirty="0">
                        <a:latin typeface="微軟正黑體" panose="020B0604030504040204" pitchFamily="34" charset="-120"/>
                        <a:ea typeface="微軟正黑體" panose="020B0604030504040204" pitchFamily="34" charset="-120"/>
                      </a:endParaRPr>
                    </a:p>
                    <a:p>
                      <a:pPr marL="0" marR="0" lvl="0" indent="152400" algn="l" rtl="0">
                        <a:lnSpc>
                          <a:spcPct val="100000"/>
                        </a:lnSpc>
                        <a:spcBef>
                          <a:spcPts val="0"/>
                        </a:spcBef>
                        <a:spcAft>
                          <a:spcPts val="0"/>
                        </a:spcAft>
                        <a:buClr>
                          <a:schemeClr val="dk1"/>
                        </a:buClr>
                        <a:buSzPts val="1200"/>
                        <a:buFont typeface="Arial"/>
                        <a:buNone/>
                      </a:pPr>
                      <a:r>
                        <a:rPr lang="zh-TW" sz="1200" dirty="0">
                          <a:latin typeface="微軟正黑體" panose="020B0604030504040204" pitchFamily="34" charset="-120"/>
                          <a:ea typeface="微軟正黑體" panose="020B0604030504040204" pitchFamily="34" charset="-120"/>
                        </a:rPr>
                        <a:t>密碼：預設為「身分證後6碼@NTUS」</a:t>
                      </a:r>
                      <a:br>
                        <a:rPr lang="zh-TW" sz="1200" dirty="0">
                          <a:latin typeface="微軟正黑體" panose="020B0604030504040204" pitchFamily="34" charset="-120"/>
                          <a:ea typeface="微軟正黑體" panose="020B0604030504040204" pitchFamily="34" charset="-120"/>
                        </a:rPr>
                      </a:br>
                      <a:r>
                        <a:rPr lang="zh-TW" sz="1200" dirty="0">
                          <a:latin typeface="微軟正黑體" panose="020B0604030504040204" pitchFamily="34" charset="-120"/>
                          <a:ea typeface="微軟正黑體" panose="020B0604030504040204" pitchFamily="34" charset="-120"/>
                        </a:rPr>
                        <a:t>              （或入口網帳號密碼）</a:t>
                      </a:r>
                      <a:endParaRPr sz="12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01" name="Google Shape;301;p15"/>
          <p:cNvSpPr/>
          <p:nvPr/>
        </p:nvSpPr>
        <p:spPr>
          <a:xfrm>
            <a:off x="11625458" y="6402770"/>
            <a:ext cx="5665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237;p11">
            <a:extLst>
              <a:ext uri="{FF2B5EF4-FFF2-40B4-BE49-F238E27FC236}">
                <a16:creationId xmlns:a16="http://schemas.microsoft.com/office/drawing/2014/main" id="{9ACDC410-D38C-492A-B927-71A36E73867B}"/>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六</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13" name="Google Shape;260;p13">
            <a:extLst>
              <a:ext uri="{FF2B5EF4-FFF2-40B4-BE49-F238E27FC236}">
                <a16:creationId xmlns:a16="http://schemas.microsoft.com/office/drawing/2014/main" id="{7FF396B9-08F0-4AEC-9C1D-39D72A32AE0F}"/>
              </a:ext>
            </a:extLst>
          </p:cNvPr>
          <p:cNvSpPr txBox="1"/>
          <p:nvPr/>
        </p:nvSpPr>
        <p:spPr>
          <a:xfrm>
            <a:off x="929562" y="1915599"/>
            <a:ext cx="3832583" cy="419980"/>
          </a:xfrm>
          <a:prstGeom prst="rect">
            <a:avLst/>
          </a:prstGeom>
          <a:noFill/>
          <a:ln>
            <a:noFill/>
          </a:ln>
        </p:spPr>
        <p:txBody>
          <a:bodyPr spcFirstLastPara="1" wrap="square" lIns="0" tIns="0" rIns="0" bIns="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Microsoft JhengHei"/>
              <a:buNone/>
              <a:tabLst/>
              <a:defRPr/>
            </a:pPr>
            <a:r>
              <a:rPr kumimoji="0" lang="zh-TW" altLang="en-US"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無線網路環境設定</a:t>
            </a:r>
            <a:endParaRPr kumimoji="0"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14" name="Google Shape;261;p13">
            <a:extLst>
              <a:ext uri="{FF2B5EF4-FFF2-40B4-BE49-F238E27FC236}">
                <a16:creationId xmlns:a16="http://schemas.microsoft.com/office/drawing/2014/main" id="{5DCED0DC-C033-41A7-921C-3DFEE491DC90}"/>
              </a:ext>
            </a:extLst>
          </p:cNvPr>
          <p:cNvSpPr/>
          <p:nvPr/>
        </p:nvSpPr>
        <p:spPr>
          <a:xfrm>
            <a:off x="927764" y="2335579"/>
            <a:ext cx="10053024" cy="36933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以下以安全無線網路連線方式</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(eduroam)</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進行</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windows 10/11</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設定教學說明</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269;p13">
            <a:extLst>
              <a:ext uri="{FF2B5EF4-FFF2-40B4-BE49-F238E27FC236}">
                <a16:creationId xmlns:a16="http://schemas.microsoft.com/office/drawing/2014/main" id="{59492129-DEE9-422D-9C16-11AC8A93A795}"/>
              </a:ext>
            </a:extLst>
          </p:cNvPr>
          <p:cNvSpPr txBox="1"/>
          <p:nvPr/>
        </p:nvSpPr>
        <p:spPr>
          <a:xfrm>
            <a:off x="1075937" y="5885200"/>
            <a:ext cx="297161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學生請選擇</a:t>
            </a:r>
            <a:r>
              <a:rPr kumimoji="0" lang="en-US" altLang="zh-TW"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eduroam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教職員請選擇</a:t>
            </a:r>
            <a:r>
              <a:rPr kumimoji="0" lang="en-US" altLang="zh-TW"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NTUS_STAFF</a:t>
            </a:r>
            <a:endParaRPr kumimoji="0"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16" name="Google Shape;272;p13">
            <a:extLst>
              <a:ext uri="{FF2B5EF4-FFF2-40B4-BE49-F238E27FC236}">
                <a16:creationId xmlns:a16="http://schemas.microsoft.com/office/drawing/2014/main" id="{EC6B05AD-2CF2-45F3-BCE6-B3F2E2482FB5}"/>
              </a:ext>
            </a:extLst>
          </p:cNvPr>
          <p:cNvSpPr/>
          <p:nvPr/>
        </p:nvSpPr>
        <p:spPr>
          <a:xfrm>
            <a:off x="3975360" y="4295055"/>
            <a:ext cx="947956" cy="436228"/>
          </a:xfrm>
          <a:prstGeom prst="rightArrow">
            <a:avLst>
              <a:gd name="adj1" fmla="val 50000"/>
              <a:gd name="adj2" fmla="val 50000"/>
            </a:avLst>
          </a:prstGeom>
          <a:solidFill>
            <a:srgbClr val="FFC000"/>
          </a:solidFill>
          <a:ln w="25400" cap="flat" cmpd="sng">
            <a:solidFill>
              <a:srgbClr val="FFC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 name="Google Shape;274;p13">
            <a:extLst>
              <a:ext uri="{FF2B5EF4-FFF2-40B4-BE49-F238E27FC236}">
                <a16:creationId xmlns:a16="http://schemas.microsoft.com/office/drawing/2014/main" id="{F7EC3B07-0592-4210-B0F4-EF9E54239149}"/>
              </a:ext>
            </a:extLst>
          </p:cNvPr>
          <p:cNvPicPr preferRelativeResize="0"/>
          <p:nvPr/>
        </p:nvPicPr>
        <p:blipFill rotWithShape="1">
          <a:blip r:embed="rId3">
            <a:alphaModFix/>
          </a:blip>
          <a:srcRect/>
          <a:stretch/>
        </p:blipFill>
        <p:spPr>
          <a:xfrm>
            <a:off x="1349639" y="2828977"/>
            <a:ext cx="2155998" cy="2932157"/>
          </a:xfrm>
          <a:prstGeom prst="rect">
            <a:avLst/>
          </a:prstGeom>
          <a:noFill/>
          <a:ln>
            <a:noFill/>
          </a:ln>
        </p:spPr>
      </p:pic>
      <p:pic>
        <p:nvPicPr>
          <p:cNvPr id="18" name="圖片 17">
            <a:extLst>
              <a:ext uri="{FF2B5EF4-FFF2-40B4-BE49-F238E27FC236}">
                <a16:creationId xmlns:a16="http://schemas.microsoft.com/office/drawing/2014/main" id="{35BA81CF-4F3E-4ED8-9312-90DB0093F5ED}"/>
              </a:ext>
            </a:extLst>
          </p:cNvPr>
          <p:cNvPicPr>
            <a:picLocks noChangeAspect="1"/>
          </p:cNvPicPr>
          <p:nvPr/>
        </p:nvPicPr>
        <p:blipFill>
          <a:blip r:embed="rId4"/>
          <a:stretch>
            <a:fillRect/>
          </a:stretch>
        </p:blipFill>
        <p:spPr>
          <a:xfrm>
            <a:off x="5323571" y="2828977"/>
            <a:ext cx="3362794" cy="3448531"/>
          </a:xfrm>
          <a:prstGeom prst="rect">
            <a:avLst/>
          </a:prstGeom>
        </p:spPr>
      </p:pic>
      <p:sp>
        <p:nvSpPr>
          <p:cNvPr id="19" name="Google Shape;270;p13">
            <a:extLst>
              <a:ext uri="{FF2B5EF4-FFF2-40B4-BE49-F238E27FC236}">
                <a16:creationId xmlns:a16="http://schemas.microsoft.com/office/drawing/2014/main" id="{C1289EEA-0DA0-43B9-A3F9-F9C236EEFCA3}"/>
              </a:ext>
            </a:extLst>
          </p:cNvPr>
          <p:cNvSpPr/>
          <p:nvPr/>
        </p:nvSpPr>
        <p:spPr>
          <a:xfrm>
            <a:off x="8822966" y="3461878"/>
            <a:ext cx="3374408" cy="20313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教職員帳密：</a:t>
            </a: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15240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b="1" dirty="0">
                <a:solidFill>
                  <a:srgbClr val="FF0000"/>
                </a:solidFill>
                <a:latin typeface="Microsoft JhengHei"/>
                <a:ea typeface="Microsoft JhengHei"/>
                <a:cs typeface="Microsoft JhengHei"/>
                <a:sym typeface="Microsoft JhengHei"/>
              </a:rPr>
              <a:t>名稱</a:t>
            </a: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：申請帳號（入口網帳號）</a:t>
            </a: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152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密碼：預設為「身分證後</a:t>
            </a:r>
            <a:r>
              <a:rPr kumimoji="0" lang="en-US" altLang="zh-TW"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6</a:t>
            </a: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碼</a:t>
            </a:r>
            <a:r>
              <a:rPr kumimoji="0" lang="en-US" altLang="zh-TW"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@NTUS</a:t>
            </a: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a:t>
            </a:r>
            <a:b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b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              （或入口網帳號密碼）</a:t>
            </a: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學生預設帳密：</a:t>
            </a: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15240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b="1" dirty="0">
                <a:solidFill>
                  <a:srgbClr val="FF0000"/>
                </a:solidFill>
                <a:latin typeface="Microsoft JhengHei"/>
                <a:ea typeface="Microsoft JhengHei"/>
                <a:cs typeface="Microsoft JhengHei"/>
                <a:sym typeface="Microsoft JhengHei"/>
              </a:rPr>
              <a:t>名稱</a:t>
            </a: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：學號</a:t>
            </a: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152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密碼：預設為「西曆生日</a:t>
            </a:r>
            <a:r>
              <a:rPr kumimoji="0" lang="en-US" altLang="zh-TW"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8</a:t>
            </a: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碼</a:t>
            </a:r>
            <a:r>
              <a:rPr kumimoji="0" lang="en-US" altLang="zh-TW"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@NTUS</a:t>
            </a: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a:t>
            </a: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1524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           （或入口網帳號密碼）</a:t>
            </a:r>
            <a:endParaRPr kumimoji="0" sz="14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4" name="Google Shape;314;p16"/>
          <p:cNvSpPr/>
          <p:nvPr/>
        </p:nvSpPr>
        <p:spPr>
          <a:xfrm>
            <a:off x="11625458" y="6402770"/>
            <a:ext cx="49691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Google Shape;237;p11">
            <a:extLst>
              <a:ext uri="{FF2B5EF4-FFF2-40B4-BE49-F238E27FC236}">
                <a16:creationId xmlns:a16="http://schemas.microsoft.com/office/drawing/2014/main" id="{5EAE6140-D358-4A7F-AA55-D21064C7B96B}"/>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七</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16" name="Google Shape;283;p14">
            <a:extLst>
              <a:ext uri="{FF2B5EF4-FFF2-40B4-BE49-F238E27FC236}">
                <a16:creationId xmlns:a16="http://schemas.microsoft.com/office/drawing/2014/main" id="{E46662DF-6FBB-4FA0-9E10-9DD19103F356}"/>
              </a:ext>
            </a:extLst>
          </p:cNvPr>
          <p:cNvSpPr/>
          <p:nvPr/>
        </p:nvSpPr>
        <p:spPr>
          <a:xfrm>
            <a:off x="1075937" y="2037432"/>
            <a:ext cx="3993401"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sym typeface="Arial"/>
              </a:rPr>
              <a:t>虛擬主機租用辦法</a:t>
            </a:r>
            <a:r>
              <a:rPr kumimoji="0" lang="en-US" altLang="zh-TW" sz="28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r>
              <a:rPr kumimoji="0" lang="zh-TW" altLang="en-US" sz="28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sym typeface="Arial"/>
              </a:rPr>
              <a:t>節錄</a:t>
            </a:r>
            <a:r>
              <a:rPr kumimoji="0" lang="en-US" altLang="zh-TW" sz="28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sym typeface="Arial"/>
              </a:rPr>
              <a:t>)</a:t>
            </a:r>
            <a:endParaRPr kumimoji="0" sz="2800" b="0"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sym typeface="Arial"/>
            </a:endParaRPr>
          </a:p>
        </p:txBody>
      </p:sp>
      <p:graphicFrame>
        <p:nvGraphicFramePr>
          <p:cNvPr id="17" name="Google Shape;286;p14">
            <a:extLst>
              <a:ext uri="{FF2B5EF4-FFF2-40B4-BE49-F238E27FC236}">
                <a16:creationId xmlns:a16="http://schemas.microsoft.com/office/drawing/2014/main" id="{444D9842-E737-46DF-A1B2-AF7F370BE4D1}"/>
              </a:ext>
            </a:extLst>
          </p:cNvPr>
          <p:cNvGraphicFramePr/>
          <p:nvPr>
            <p:extLst>
              <p:ext uri="{D42A27DB-BD31-4B8C-83A1-F6EECF244321}">
                <p14:modId xmlns:p14="http://schemas.microsoft.com/office/powerpoint/2010/main" val="1440468664"/>
              </p:ext>
            </p:extLst>
          </p:nvPr>
        </p:nvGraphicFramePr>
        <p:xfrm>
          <a:off x="1161347" y="2655043"/>
          <a:ext cx="8682425" cy="3924925"/>
        </p:xfrm>
        <a:graphic>
          <a:graphicData uri="http://schemas.openxmlformats.org/drawingml/2006/table">
            <a:tbl>
              <a:tblPr firstRow="1" firstCol="1" bandRow="1">
                <a:noFill/>
              </a:tblPr>
              <a:tblGrid>
                <a:gridCol w="734575">
                  <a:extLst>
                    <a:ext uri="{9D8B030D-6E8A-4147-A177-3AD203B41FA5}">
                      <a16:colId xmlns:a16="http://schemas.microsoft.com/office/drawing/2014/main" val="20000"/>
                    </a:ext>
                  </a:extLst>
                </a:gridCol>
                <a:gridCol w="1795250">
                  <a:extLst>
                    <a:ext uri="{9D8B030D-6E8A-4147-A177-3AD203B41FA5}">
                      <a16:colId xmlns:a16="http://schemas.microsoft.com/office/drawing/2014/main" val="20001"/>
                    </a:ext>
                  </a:extLst>
                </a:gridCol>
                <a:gridCol w="1736950">
                  <a:extLst>
                    <a:ext uri="{9D8B030D-6E8A-4147-A177-3AD203B41FA5}">
                      <a16:colId xmlns:a16="http://schemas.microsoft.com/office/drawing/2014/main" val="20002"/>
                    </a:ext>
                  </a:extLst>
                </a:gridCol>
                <a:gridCol w="4415650">
                  <a:extLst>
                    <a:ext uri="{9D8B030D-6E8A-4147-A177-3AD203B41FA5}">
                      <a16:colId xmlns:a16="http://schemas.microsoft.com/office/drawing/2014/main" val="20003"/>
                    </a:ext>
                  </a:extLst>
                </a:gridCol>
              </a:tblGrid>
              <a:tr h="629000">
                <a:tc gridSpan="2">
                  <a:txBody>
                    <a:bodyPr/>
                    <a:lstStyle/>
                    <a:p>
                      <a:pPr marL="0" marR="0" lvl="0" indent="0" algn="ctr" rtl="0">
                        <a:spcBef>
                          <a:spcPts val="0"/>
                        </a:spcBef>
                        <a:spcAft>
                          <a:spcPts val="0"/>
                        </a:spcAft>
                        <a:buNone/>
                      </a:pPr>
                      <a:r>
                        <a:rPr lang="zh-TW" sz="1600" b="1" dirty="0">
                          <a:latin typeface="微軟正黑體" panose="020B0604030504040204" pitchFamily="34" charset="-120"/>
                          <a:ea typeface="微軟正黑體" panose="020B0604030504040204" pitchFamily="34" charset="-120"/>
                        </a:rPr>
                        <a:t>方案規格</a:t>
                      </a:r>
                      <a:endParaRPr sz="1600" b="1"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hMerge="1">
                  <a:txBody>
                    <a:bodyPr/>
                    <a:lstStyle/>
                    <a:p>
                      <a:endParaRPr lang="zh-TW"/>
                    </a:p>
                  </a:txBody>
                  <a:tcPr/>
                </a:tc>
                <a:tc>
                  <a:txBody>
                    <a:bodyPr/>
                    <a:lstStyle/>
                    <a:p>
                      <a:pPr marL="0" marR="0" lvl="0" indent="0" algn="ctr" rtl="0">
                        <a:spcBef>
                          <a:spcPts val="0"/>
                        </a:spcBef>
                        <a:spcAft>
                          <a:spcPts val="0"/>
                        </a:spcAft>
                        <a:buNone/>
                      </a:pPr>
                      <a:r>
                        <a:rPr lang="zh-TW" sz="1600" b="1" dirty="0">
                          <a:latin typeface="微軟正黑體" panose="020B0604030504040204" pitchFamily="34" charset="-120"/>
                          <a:ea typeface="微軟正黑體" panose="020B0604030504040204" pitchFamily="34" charset="-120"/>
                        </a:rPr>
                        <a:t>月租費</a:t>
                      </a:r>
                      <a:endParaRPr sz="1600" b="1"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rowSpan="2">
                  <a:txBody>
                    <a:bodyPr/>
                    <a:lstStyle/>
                    <a:p>
                      <a:pPr marL="0" marR="0" lvl="0" indent="0" algn="just" rtl="0">
                        <a:spcBef>
                          <a:spcPts val="0"/>
                        </a:spcBef>
                        <a:spcAft>
                          <a:spcPts val="0"/>
                        </a:spcAft>
                        <a:buNone/>
                      </a:pPr>
                      <a:endParaRPr sz="1600" dirty="0">
                        <a:latin typeface="微軟正黑體" panose="020B0604030504040204" pitchFamily="34" charset="-120"/>
                        <a:ea typeface="微軟正黑體" panose="020B0604030504040204" pitchFamily="34" charset="-120"/>
                      </a:endParaRPr>
                    </a:p>
                    <a:p>
                      <a:pPr marL="0" marR="0" lvl="0" indent="0" algn="just" rtl="0">
                        <a:spcBef>
                          <a:spcPts val="0"/>
                        </a:spcBef>
                        <a:spcAft>
                          <a:spcPts val="0"/>
                        </a:spcAft>
                        <a:buNone/>
                      </a:pPr>
                      <a:r>
                        <a:rPr lang="zh-TW" sz="1600" dirty="0">
                          <a:latin typeface="微軟正黑體" panose="020B0604030504040204" pitchFamily="34" charset="-120"/>
                          <a:ea typeface="微軟正黑體" panose="020B0604030504040204" pitchFamily="34" charset="-120"/>
                        </a:rPr>
                        <a:t>擴充選項：</a:t>
                      </a:r>
                      <a:endParaRPr dirty="0">
                        <a:latin typeface="微軟正黑體" panose="020B0604030504040204" pitchFamily="34" charset="-120"/>
                        <a:ea typeface="微軟正黑體" panose="020B0604030504040204" pitchFamily="34" charset="-120"/>
                      </a:endParaRPr>
                    </a:p>
                    <a:p>
                      <a:pPr marL="342900" marR="0" lvl="0" indent="-342900" algn="just"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1 Core CPU：600/月</a:t>
                      </a:r>
                      <a:endParaRPr dirty="0">
                        <a:latin typeface="微軟正黑體" panose="020B0604030504040204" pitchFamily="34" charset="-120"/>
                        <a:ea typeface="微軟正黑體" panose="020B0604030504040204" pitchFamily="34" charset="-120"/>
                      </a:endParaRPr>
                    </a:p>
                    <a:p>
                      <a:pPr marL="342900" marR="0" lvl="0" indent="-342900" algn="just"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1G 容量RAM：500/月</a:t>
                      </a:r>
                      <a:endParaRPr dirty="0">
                        <a:latin typeface="微軟正黑體" panose="020B0604030504040204" pitchFamily="34" charset="-120"/>
                        <a:ea typeface="微軟正黑體" panose="020B0604030504040204" pitchFamily="34" charset="-120"/>
                      </a:endParaRPr>
                    </a:p>
                    <a:p>
                      <a:pPr marL="342900" marR="0" lvl="0" indent="-342900" algn="just"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10G容量系統碟：300/月</a:t>
                      </a:r>
                      <a:endParaRPr dirty="0">
                        <a:latin typeface="微軟正黑體" panose="020B0604030504040204" pitchFamily="34" charset="-120"/>
                        <a:ea typeface="微軟正黑體" panose="020B0604030504040204" pitchFamily="34" charset="-120"/>
                      </a:endParaRPr>
                    </a:p>
                    <a:p>
                      <a:pPr marL="342900" marR="0" lvl="0" indent="-342900" algn="just"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10G容量高速資料碟(NetAPP)：300/月10G</a:t>
                      </a:r>
                      <a:endParaRPr sz="1600" dirty="0">
                        <a:latin typeface="微軟正黑體" panose="020B0604030504040204" pitchFamily="34" charset="-120"/>
                        <a:ea typeface="微軟正黑體" panose="020B0604030504040204" pitchFamily="34" charset="-120"/>
                      </a:endParaRPr>
                    </a:p>
                    <a:p>
                      <a:pPr marL="342900" marR="0" lvl="0" indent="-342900" algn="just"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容量一般資料碟(NAS)：100/月</a:t>
                      </a:r>
                      <a:endParaRPr sz="16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solidFill>
                      <a:schemeClr val="accent6">
                        <a:lumMod val="40000"/>
                        <a:lumOff val="60000"/>
                      </a:schemeClr>
                    </a:solidFill>
                  </a:tcPr>
                </a:tc>
                <a:extLst>
                  <a:ext uri="{0D108BD9-81ED-4DB2-BD59-A6C34878D82A}">
                    <a16:rowId xmlns:a16="http://schemas.microsoft.com/office/drawing/2014/main" val="10000"/>
                  </a:ext>
                </a:extLst>
              </a:tr>
              <a:tr h="1484425">
                <a:tc>
                  <a:txBody>
                    <a:bodyPr/>
                    <a:lstStyle/>
                    <a:p>
                      <a:pPr marL="0" marR="0" lvl="0" indent="0" algn="ctr" rtl="0">
                        <a:spcBef>
                          <a:spcPts val="0"/>
                        </a:spcBef>
                        <a:spcAft>
                          <a:spcPts val="0"/>
                        </a:spcAft>
                        <a:buNone/>
                      </a:pPr>
                      <a:r>
                        <a:rPr lang="zh-TW" sz="1600" b="1" dirty="0">
                          <a:latin typeface="微軟正黑體" panose="020B0604030504040204" pitchFamily="34" charset="-120"/>
                          <a:ea typeface="微軟正黑體" panose="020B0604030504040204" pitchFamily="34" charset="-120"/>
                        </a:rPr>
                        <a:t>規格一</a:t>
                      </a:r>
                      <a:endParaRPr sz="1600" b="1"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rPr>
                        <a:t>1 Core CPU</a:t>
                      </a:r>
                      <a:endParaRPr sz="1600"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rPr>
                        <a:t>4G RAM</a:t>
                      </a:r>
                      <a:endParaRPr sz="1600"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rPr>
                        <a:t>60G HD</a:t>
                      </a:r>
                      <a:endParaRPr sz="16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rPr>
                        <a:t>4,400</a:t>
                      </a:r>
                      <a:endParaRPr sz="16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vMerge="1">
                  <a:txBody>
                    <a:bodyPr/>
                    <a:lstStyle/>
                    <a:p>
                      <a:endParaRPr lang="zh-TW"/>
                    </a:p>
                  </a:txBody>
                  <a:tcPr/>
                </a:tc>
                <a:extLst>
                  <a:ext uri="{0D108BD9-81ED-4DB2-BD59-A6C34878D82A}">
                    <a16:rowId xmlns:a16="http://schemas.microsoft.com/office/drawing/2014/main" val="10001"/>
                  </a:ext>
                </a:extLst>
              </a:tr>
              <a:tr h="905750">
                <a:tc>
                  <a:txBody>
                    <a:bodyPr/>
                    <a:lstStyle/>
                    <a:p>
                      <a:pPr marL="0" marR="0" lvl="0" indent="0" algn="ctr" rtl="0">
                        <a:spcBef>
                          <a:spcPts val="0"/>
                        </a:spcBef>
                        <a:spcAft>
                          <a:spcPts val="0"/>
                        </a:spcAft>
                        <a:buNone/>
                      </a:pPr>
                      <a:r>
                        <a:rPr lang="zh-TW" sz="1600" b="1" dirty="0">
                          <a:latin typeface="微軟正黑體" panose="020B0604030504040204" pitchFamily="34" charset="-120"/>
                          <a:ea typeface="微軟正黑體" panose="020B0604030504040204" pitchFamily="34" charset="-120"/>
                        </a:rPr>
                        <a:t>規格二</a:t>
                      </a:r>
                      <a:endParaRPr sz="1600" b="1"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rPr>
                        <a:t>2 Core CPU</a:t>
                      </a:r>
                      <a:endParaRPr sz="160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rPr>
                        <a:t>8G RAM</a:t>
                      </a:r>
                      <a:endParaRPr sz="160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rPr>
                        <a:t>80G HD</a:t>
                      </a:r>
                      <a:endParaRPr sz="160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rPr>
                        <a:t>7,600</a:t>
                      </a:r>
                      <a:endParaRPr sz="16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rowSpan="2">
                  <a:txBody>
                    <a:bodyPr/>
                    <a:lstStyle/>
                    <a:p>
                      <a:pPr marL="0" marR="0" lvl="0" indent="0" algn="l" rtl="0">
                        <a:spcBef>
                          <a:spcPts val="0"/>
                        </a:spcBef>
                        <a:spcAft>
                          <a:spcPts val="0"/>
                        </a:spcAft>
                        <a:buNone/>
                      </a:pPr>
                      <a:r>
                        <a:rPr lang="zh-TW" sz="1600" dirty="0">
                          <a:latin typeface="微軟正黑體" panose="020B0604030504040204" pitchFamily="34" charset="-120"/>
                          <a:ea typeface="微軟正黑體" panose="020B0604030504040204" pitchFamily="34" charset="-120"/>
                        </a:rPr>
                        <a:t>進階服務：</a:t>
                      </a:r>
                      <a:endParaRPr dirty="0">
                        <a:latin typeface="微軟正黑體" panose="020B0604030504040204" pitchFamily="34" charset="-120"/>
                        <a:ea typeface="微軟正黑體" panose="020B0604030504040204" pitchFamily="34" charset="-120"/>
                      </a:endParaRPr>
                    </a:p>
                    <a:p>
                      <a:pPr marL="342900" marR="0" lvl="0" indent="-342900" algn="l"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負載平衡服務(一組虛擬IP)： 1,000/月</a:t>
                      </a:r>
                      <a:endParaRPr dirty="0">
                        <a:latin typeface="微軟正黑體" panose="020B0604030504040204" pitchFamily="34" charset="-120"/>
                        <a:ea typeface="微軟正黑體" panose="020B0604030504040204" pitchFamily="34" charset="-120"/>
                      </a:endParaRPr>
                    </a:p>
                    <a:p>
                      <a:pPr marL="342900" marR="0" lvl="0" indent="-342900" algn="l"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防火牆進階資安防護服務：1,000/月</a:t>
                      </a:r>
                      <a:endParaRPr dirty="0">
                        <a:latin typeface="微軟正黑體" panose="020B0604030504040204" pitchFamily="34" charset="-120"/>
                        <a:ea typeface="微軟正黑體" panose="020B0604030504040204" pitchFamily="34" charset="-120"/>
                      </a:endParaRPr>
                    </a:p>
                    <a:p>
                      <a:pPr marL="342900" marR="0" lvl="0" indent="-342900" algn="l"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Log紀錄存放服務：1,000/月</a:t>
                      </a:r>
                      <a:endParaRPr dirty="0">
                        <a:latin typeface="微軟正黑體" panose="020B0604030504040204" pitchFamily="34" charset="-120"/>
                        <a:ea typeface="微軟正黑體" panose="020B0604030504040204" pitchFamily="34" charset="-120"/>
                      </a:endParaRPr>
                    </a:p>
                    <a:p>
                      <a:pPr marL="342900" marR="0" lvl="0" indent="-342900" algn="l" rtl="0">
                        <a:spcBef>
                          <a:spcPts val="0"/>
                        </a:spcBef>
                        <a:spcAft>
                          <a:spcPts val="0"/>
                        </a:spcAft>
                        <a:buClr>
                          <a:schemeClr val="dk1"/>
                        </a:buClr>
                        <a:buSzPts val="1600"/>
                        <a:buFont typeface="Arial"/>
                        <a:buAutoNum type="arabicPeriod"/>
                      </a:pPr>
                      <a:r>
                        <a:rPr lang="zh-TW" sz="1600" dirty="0">
                          <a:latin typeface="微軟正黑體" panose="020B0604030504040204" pitchFamily="34" charset="-120"/>
                          <a:ea typeface="微軟正黑體" panose="020B0604030504040204" pitchFamily="34" charset="-120"/>
                        </a:rPr>
                        <a:t>異地備援服務： 500/月</a:t>
                      </a:r>
                      <a:endParaRPr sz="16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extLst>
                  <a:ext uri="{0D108BD9-81ED-4DB2-BD59-A6C34878D82A}">
                    <a16:rowId xmlns:a16="http://schemas.microsoft.com/office/drawing/2014/main" val="10002"/>
                  </a:ext>
                </a:extLst>
              </a:tr>
              <a:tr h="905750">
                <a:tc>
                  <a:txBody>
                    <a:bodyPr/>
                    <a:lstStyle/>
                    <a:p>
                      <a:pPr marL="0" marR="0" lvl="0" indent="0" algn="ctr" rtl="0">
                        <a:spcBef>
                          <a:spcPts val="0"/>
                        </a:spcBef>
                        <a:spcAft>
                          <a:spcPts val="0"/>
                        </a:spcAft>
                        <a:buNone/>
                      </a:pPr>
                      <a:r>
                        <a:rPr lang="zh-TW" sz="1600" b="1" dirty="0">
                          <a:latin typeface="微軟正黑體" panose="020B0604030504040204" pitchFamily="34" charset="-120"/>
                          <a:ea typeface="微軟正黑體" panose="020B0604030504040204" pitchFamily="34" charset="-120"/>
                        </a:rPr>
                        <a:t>規格三</a:t>
                      </a:r>
                      <a:endParaRPr sz="1600" b="1"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rPr>
                        <a:t>4 Core CPU</a:t>
                      </a:r>
                      <a:endParaRPr sz="160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rPr>
                        <a:t>12G RAM</a:t>
                      </a:r>
                      <a:endParaRPr sz="160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rPr>
                        <a:t>100G HD</a:t>
                      </a:r>
                      <a:endParaRPr sz="160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a:txBody>
                    <a:bodyPr/>
                    <a:lstStyle/>
                    <a:p>
                      <a:pPr marL="0" marR="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rPr>
                        <a:t>11,400</a:t>
                      </a:r>
                      <a:endParaRPr sz="1600" dirty="0">
                        <a:latin typeface="微軟正黑體" panose="020B0604030504040204" pitchFamily="34" charset="-120"/>
                        <a:ea typeface="微軟正黑體" panose="020B0604030504040204" pitchFamily="34" charset="-120"/>
                        <a:cs typeface="Microsoft JhengHei"/>
                        <a:sym typeface="Microsoft JhengHei"/>
                      </a:endParaRPr>
                    </a:p>
                  </a:txBody>
                  <a:tcPr marL="17775" marR="17775" marT="0" marB="0" anchor="ctr"/>
                </a:tc>
                <a:tc vMerge="1">
                  <a:txBody>
                    <a:bodyPr/>
                    <a:lstStyle/>
                    <a:p>
                      <a:endParaRPr lang="zh-TW"/>
                    </a:p>
                  </a:txBody>
                  <a:tcPr/>
                </a:tc>
                <a:extLst>
                  <a:ext uri="{0D108BD9-81ED-4DB2-BD59-A6C34878D82A}">
                    <a16:rowId xmlns:a16="http://schemas.microsoft.com/office/drawing/2014/main" val="10003"/>
                  </a:ext>
                </a:extLst>
              </a:tr>
            </a:tbl>
          </a:graphicData>
        </a:graphic>
      </p:graphicFrame>
      <p:sp>
        <p:nvSpPr>
          <p:cNvPr id="18" name="Google Shape;284;p14">
            <a:extLst>
              <a:ext uri="{FF2B5EF4-FFF2-40B4-BE49-F238E27FC236}">
                <a16:creationId xmlns:a16="http://schemas.microsoft.com/office/drawing/2014/main" id="{D9C7C15D-B422-4211-85A1-4ED828948BA2}"/>
              </a:ext>
            </a:extLst>
          </p:cNvPr>
          <p:cNvSpPr txBox="1"/>
          <p:nvPr/>
        </p:nvSpPr>
        <p:spPr>
          <a:xfrm>
            <a:off x="10352920" y="4714842"/>
            <a:ext cx="1613072"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000000"/>
                </a:solidFill>
                <a:effectLst/>
                <a:uLnTx/>
                <a:uFillTx/>
                <a:latin typeface="Arial"/>
                <a:ea typeface="Arial"/>
                <a:cs typeface="Arial"/>
                <a:sym typeface="Arial"/>
              </a:rPr>
              <a:t>機房暨虛擬主機服務管理與租用要點</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9" name="Google Shape;287;p14">
            <a:extLst>
              <a:ext uri="{FF2B5EF4-FFF2-40B4-BE49-F238E27FC236}">
                <a16:creationId xmlns:a16="http://schemas.microsoft.com/office/drawing/2014/main" id="{8A413ED6-73F0-4880-915F-F13C59895AF2}"/>
              </a:ext>
            </a:extLst>
          </p:cNvPr>
          <p:cNvPicPr preferRelativeResize="0"/>
          <p:nvPr/>
        </p:nvPicPr>
        <p:blipFill rotWithShape="1">
          <a:blip r:embed="rId3">
            <a:alphaModFix/>
          </a:blip>
          <a:srcRect/>
          <a:stretch/>
        </p:blipFill>
        <p:spPr>
          <a:xfrm>
            <a:off x="10254667" y="2906194"/>
            <a:ext cx="1711325" cy="171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10" name="Google Shape;298;p15">
            <a:extLst>
              <a:ext uri="{FF2B5EF4-FFF2-40B4-BE49-F238E27FC236}">
                <a16:creationId xmlns:a16="http://schemas.microsoft.com/office/drawing/2014/main" id="{9FE21DB0-20E9-476F-8BC6-233562D69B24}"/>
              </a:ext>
            </a:extLst>
          </p:cNvPr>
          <p:cNvPicPr preferRelativeResize="0"/>
          <p:nvPr/>
        </p:nvPicPr>
        <p:blipFill rotWithShape="1">
          <a:blip r:embed="rId3">
            <a:alphaModFix/>
          </a:blip>
          <a:srcRect/>
          <a:stretch/>
        </p:blipFill>
        <p:spPr>
          <a:xfrm>
            <a:off x="1232724" y="3375101"/>
            <a:ext cx="7271229" cy="3297831"/>
          </a:xfrm>
          <a:prstGeom prst="rect">
            <a:avLst/>
          </a:prstGeom>
          <a:noFill/>
          <a:ln>
            <a:noFill/>
          </a:ln>
        </p:spPr>
      </p:pic>
      <p:sp>
        <p:nvSpPr>
          <p:cNvPr id="323" name="Google Shape;323;g23f11ace035_1_0"/>
          <p:cNvSpPr/>
          <p:nvPr/>
        </p:nvSpPr>
        <p:spPr>
          <a:xfrm>
            <a:off x="11625458" y="6402770"/>
            <a:ext cx="566542" cy="4552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237;p11">
            <a:extLst>
              <a:ext uri="{FF2B5EF4-FFF2-40B4-BE49-F238E27FC236}">
                <a16:creationId xmlns:a16="http://schemas.microsoft.com/office/drawing/2014/main" id="{C48CA442-7DD4-45E7-B102-8015645581F6}"/>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八</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7" name="Google Shape;294;p15">
            <a:extLst>
              <a:ext uri="{FF2B5EF4-FFF2-40B4-BE49-F238E27FC236}">
                <a16:creationId xmlns:a16="http://schemas.microsoft.com/office/drawing/2014/main" id="{F1D48120-A6E9-4928-B048-8C7FB02DFF40}"/>
              </a:ext>
            </a:extLst>
          </p:cNvPr>
          <p:cNvSpPr txBox="1"/>
          <p:nvPr/>
        </p:nvSpPr>
        <p:spPr>
          <a:xfrm>
            <a:off x="712162" y="1974788"/>
            <a:ext cx="3832583" cy="419980"/>
          </a:xfrm>
          <a:prstGeom prst="rect">
            <a:avLst/>
          </a:prstGeom>
          <a:noFill/>
          <a:ln>
            <a:noFill/>
          </a:ln>
        </p:spPr>
        <p:txBody>
          <a:bodyPr spcFirstLastPara="1" wrap="square" lIns="0" tIns="0" rIns="0" bIns="0" anchor="ctr" anchorCtr="0">
            <a:normAutofit fontScale="92500"/>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Microsoft JhengHei"/>
              <a:buNone/>
              <a:tabLst/>
              <a:defRPr/>
            </a:pPr>
            <a:r>
              <a:rPr kumimoji="0" lang="zh-TW" altLang="en-US"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校園網路流量管理規範之宣導</a:t>
            </a:r>
            <a:endParaRPr kumimoji="0"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8" name="Google Shape;295;p15">
            <a:extLst>
              <a:ext uri="{FF2B5EF4-FFF2-40B4-BE49-F238E27FC236}">
                <a16:creationId xmlns:a16="http://schemas.microsoft.com/office/drawing/2014/main" id="{CDB9BA65-0E64-42A3-8743-C2E5E2DD1AF2}"/>
              </a:ext>
            </a:extLst>
          </p:cNvPr>
          <p:cNvSpPr/>
          <p:nvPr/>
        </p:nvSpPr>
        <p:spPr>
          <a:xfrm>
            <a:off x="933975" y="2331516"/>
            <a:ext cx="7867125" cy="1200288"/>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依據本校網路流量異常管理要點規定，校內每一個</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IP</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，每日網路流量最高八</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GB</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（網路上傳</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下載總流量八</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GB</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），超過後無法對外連線，隔日零時流量規零。有教學或研究需要，必須先申請核准後方可增加。</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關於網路流量異常相關管理資訊，請參閱網址：</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 name="圖片 10">
            <a:extLst>
              <a:ext uri="{FF2B5EF4-FFF2-40B4-BE49-F238E27FC236}">
                <a16:creationId xmlns:a16="http://schemas.microsoft.com/office/drawing/2014/main" id="{7064B9CF-8A04-47D1-A8E5-EB85057834DD}"/>
              </a:ext>
            </a:extLst>
          </p:cNvPr>
          <p:cNvPicPr>
            <a:picLocks noChangeAspect="1"/>
          </p:cNvPicPr>
          <p:nvPr/>
        </p:nvPicPr>
        <p:blipFill>
          <a:blip r:embed="rId4"/>
          <a:stretch>
            <a:fillRect/>
          </a:stretch>
        </p:blipFill>
        <p:spPr>
          <a:xfrm>
            <a:off x="8906892" y="3531845"/>
            <a:ext cx="2718566" cy="2718566"/>
          </a:xfrm>
          <a:prstGeom prst="rect">
            <a:avLst/>
          </a:prstGeom>
        </p:spPr>
      </p:pic>
      <p:sp>
        <p:nvSpPr>
          <p:cNvPr id="12" name="Google Shape;284;p14">
            <a:extLst>
              <a:ext uri="{FF2B5EF4-FFF2-40B4-BE49-F238E27FC236}">
                <a16:creationId xmlns:a16="http://schemas.microsoft.com/office/drawing/2014/main" id="{648DD1A5-2654-4B5A-8A3F-CF31C97E8A5A}"/>
              </a:ext>
            </a:extLst>
          </p:cNvPr>
          <p:cNvSpPr txBox="1"/>
          <p:nvPr/>
        </p:nvSpPr>
        <p:spPr>
          <a:xfrm>
            <a:off x="9459639" y="6323508"/>
            <a:ext cx="1613072"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000000"/>
                </a:solidFill>
                <a:effectLst/>
                <a:uLnTx/>
                <a:uFillTx/>
                <a:latin typeface="Arial"/>
                <a:ea typeface="Arial"/>
                <a:cs typeface="Arial"/>
                <a:sym typeface="Arial"/>
              </a:rPr>
              <a:t>網路流量管理</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文字方塊 13">
            <a:extLst>
              <a:ext uri="{FF2B5EF4-FFF2-40B4-BE49-F238E27FC236}">
                <a16:creationId xmlns:a16="http://schemas.microsoft.com/office/drawing/2014/main" id="{A4AFBEE5-F58B-4948-B0C6-0489743659D8}"/>
              </a:ext>
            </a:extLst>
          </p:cNvPr>
          <p:cNvSpPr txBox="1"/>
          <p:nvPr/>
        </p:nvSpPr>
        <p:spPr>
          <a:xfrm>
            <a:off x="8906892" y="2454606"/>
            <a:ext cx="2718566" cy="738664"/>
          </a:xfrm>
          <a:prstGeom prst="rect">
            <a:avLst/>
          </a:prstGeom>
          <a:noFill/>
        </p:spPr>
        <p:txBody>
          <a:bodyPr wrap="square" rtlCol="0">
            <a:spAutoFit/>
          </a:bodyPr>
          <a:lstStyle/>
          <a:p>
            <a:r>
              <a:rPr lang="zh-TW" altLang="en-US" dirty="0"/>
              <a:t>註：本校校園網路流量已依法規第三點進行動態調整，目前公務網路網路流量最高</a:t>
            </a:r>
            <a:r>
              <a:rPr lang="en-US" altLang="zh-TW" dirty="0"/>
              <a:t>16G</a:t>
            </a:r>
            <a:r>
              <a:rPr lang="zh-TW"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 name="圖片 2">
            <a:extLst>
              <a:ext uri="{FF2B5EF4-FFF2-40B4-BE49-F238E27FC236}">
                <a16:creationId xmlns:a16="http://schemas.microsoft.com/office/drawing/2014/main" id="{E169CA2E-E8C3-3F2B-A204-017CD18816A6}"/>
              </a:ext>
            </a:extLst>
          </p:cNvPr>
          <p:cNvPicPr>
            <a:picLocks noChangeAspect="1"/>
          </p:cNvPicPr>
          <p:nvPr/>
        </p:nvPicPr>
        <p:blipFill>
          <a:blip r:embed="rId3"/>
          <a:stretch>
            <a:fillRect/>
          </a:stretch>
        </p:blipFill>
        <p:spPr>
          <a:xfrm>
            <a:off x="1202759" y="3189024"/>
            <a:ext cx="6368080" cy="3487557"/>
          </a:xfrm>
          <a:prstGeom prst="rect">
            <a:avLst/>
          </a:prstGeom>
        </p:spPr>
      </p:pic>
      <p:sp>
        <p:nvSpPr>
          <p:cNvPr id="2" name="Google Shape;323;g23f11ace035_1_0">
            <a:extLst>
              <a:ext uri="{FF2B5EF4-FFF2-40B4-BE49-F238E27FC236}">
                <a16:creationId xmlns:a16="http://schemas.microsoft.com/office/drawing/2014/main" id="{FD894D5A-CB60-0B55-A2E5-C1A39B792675}"/>
              </a:ext>
            </a:extLst>
          </p:cNvPr>
          <p:cNvSpPr/>
          <p:nvPr/>
        </p:nvSpPr>
        <p:spPr>
          <a:xfrm>
            <a:off x="11625458" y="6402770"/>
            <a:ext cx="566542" cy="4552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237;p11">
            <a:extLst>
              <a:ext uri="{FF2B5EF4-FFF2-40B4-BE49-F238E27FC236}">
                <a16:creationId xmlns:a16="http://schemas.microsoft.com/office/drawing/2014/main" id="{20E5E466-6B4B-4E77-B9BC-E0F23E1617C3}"/>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九</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8" name="Google Shape;294;p15">
            <a:extLst>
              <a:ext uri="{FF2B5EF4-FFF2-40B4-BE49-F238E27FC236}">
                <a16:creationId xmlns:a16="http://schemas.microsoft.com/office/drawing/2014/main" id="{E0299211-476C-4737-B6BC-DDBF8D364ECF}"/>
              </a:ext>
            </a:extLst>
          </p:cNvPr>
          <p:cNvSpPr txBox="1"/>
          <p:nvPr/>
        </p:nvSpPr>
        <p:spPr>
          <a:xfrm>
            <a:off x="815617" y="1851988"/>
            <a:ext cx="3832583" cy="419980"/>
          </a:xfrm>
          <a:prstGeom prst="rect">
            <a:avLst/>
          </a:prstGeom>
          <a:noFill/>
          <a:ln>
            <a:noFill/>
          </a:ln>
        </p:spPr>
        <p:txBody>
          <a:bodyPr spcFirstLastPara="1" wrap="square" lIns="0" tIns="0" rIns="0" bIns="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Microsoft JhengHei"/>
              <a:buNone/>
              <a:tabLst/>
              <a:defRPr/>
            </a:pPr>
            <a:r>
              <a:rPr kumimoji="0" lang="zh-TW" altLang="en-US"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校園網路使用規範之宣導</a:t>
            </a:r>
            <a:endParaRPr kumimoji="0"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9" name="Google Shape;295;p15">
            <a:extLst>
              <a:ext uri="{FF2B5EF4-FFF2-40B4-BE49-F238E27FC236}">
                <a16:creationId xmlns:a16="http://schemas.microsoft.com/office/drawing/2014/main" id="{4463FD0E-C092-46C3-9A08-61229E123FD9}"/>
              </a:ext>
            </a:extLst>
          </p:cNvPr>
          <p:cNvSpPr/>
          <p:nvPr/>
        </p:nvSpPr>
        <p:spPr>
          <a:xfrm>
            <a:off x="815617" y="2208446"/>
            <a:ext cx="9931041" cy="1077178"/>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lang="zh-TW" altLang="en-US" sz="1600" dirty="0"/>
              <a:t>校園網路之建立，係以提供全校教職員工生從事教學、研究、及行政業務等相關活動為目標，任何使用本校位址（</a:t>
            </a:r>
            <a:r>
              <a:rPr lang="en-US" altLang="zh-TW" sz="1600" dirty="0"/>
              <a:t>IP Address</a:t>
            </a:r>
            <a:r>
              <a:rPr lang="zh-TW" altLang="en-US" sz="1600" dirty="0"/>
              <a:t>）或在校園範圍內之資訊設備</a:t>
            </a:r>
            <a:r>
              <a:rPr lang="en-US" altLang="zh-TW" sz="1600" dirty="0"/>
              <a:t>(</a:t>
            </a:r>
            <a:r>
              <a:rPr lang="zh-TW" altLang="en-US" sz="1600" dirty="0"/>
              <a:t>含電腦主機、個人電腦、網路設備等</a:t>
            </a:r>
            <a:r>
              <a:rPr lang="en-US" altLang="zh-TW" sz="1600" dirty="0"/>
              <a:t>)</a:t>
            </a:r>
            <a:r>
              <a:rPr lang="zh-TW" altLang="en-US" sz="1600" dirty="0"/>
              <a:t>皆為本校校園網路之一部份，凡利用上述設施之個人或單位皆為本校校園網路之使用者，並遵守本校園網路使用規範。</a:t>
            </a:r>
            <a:endParaRPr lang="en-US" altLang="zh-TW" sz="1600" dirty="0"/>
          </a:p>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lang="zh-TW" altLang="en-US" sz="1600" dirty="0"/>
              <a:t>重點規定如下：</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284;p14">
            <a:extLst>
              <a:ext uri="{FF2B5EF4-FFF2-40B4-BE49-F238E27FC236}">
                <a16:creationId xmlns:a16="http://schemas.microsoft.com/office/drawing/2014/main" id="{76E308D1-9AB0-4D79-9317-6C40FF2A6E17}"/>
              </a:ext>
            </a:extLst>
          </p:cNvPr>
          <p:cNvSpPr txBox="1"/>
          <p:nvPr/>
        </p:nvSpPr>
        <p:spPr>
          <a:xfrm>
            <a:off x="8018574" y="5144213"/>
            <a:ext cx="2081298"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800" b="1" i="0" u="none" strike="noStrike" kern="0" cap="none" spc="0" normalizeH="0" baseline="0" noProof="0" dirty="0">
                <a:ln>
                  <a:noFill/>
                </a:ln>
                <a:solidFill>
                  <a:srgbClr val="000000"/>
                </a:solidFill>
                <a:effectLst/>
                <a:uLnTx/>
                <a:uFillTx/>
                <a:latin typeface="Arial"/>
                <a:ea typeface="Arial"/>
                <a:cs typeface="Arial"/>
                <a:sym typeface="Arial"/>
              </a:rPr>
              <a:t>校園網路使用規範</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圖片 12">
            <a:extLst>
              <a:ext uri="{FF2B5EF4-FFF2-40B4-BE49-F238E27FC236}">
                <a16:creationId xmlns:a16="http://schemas.microsoft.com/office/drawing/2014/main" id="{47A83949-DE66-4064-9F56-28BBF33CD84B}"/>
              </a:ext>
            </a:extLst>
          </p:cNvPr>
          <p:cNvPicPr>
            <a:picLocks noChangeAspect="1"/>
          </p:cNvPicPr>
          <p:nvPr/>
        </p:nvPicPr>
        <p:blipFill>
          <a:blip r:embed="rId4"/>
          <a:stretch>
            <a:fillRect/>
          </a:stretch>
        </p:blipFill>
        <p:spPr>
          <a:xfrm>
            <a:off x="8255061" y="3457237"/>
            <a:ext cx="1608324" cy="1608324"/>
          </a:xfrm>
          <a:prstGeom prst="rect">
            <a:avLst/>
          </a:prstGeom>
        </p:spPr>
      </p:pic>
      <p:sp>
        <p:nvSpPr>
          <p:cNvPr id="14" name="文字方塊 13">
            <a:extLst>
              <a:ext uri="{FF2B5EF4-FFF2-40B4-BE49-F238E27FC236}">
                <a16:creationId xmlns:a16="http://schemas.microsoft.com/office/drawing/2014/main" id="{8DD8FDC1-8899-431D-9771-9B0A04D85182}"/>
              </a:ext>
            </a:extLst>
          </p:cNvPr>
          <p:cNvSpPr txBox="1"/>
          <p:nvPr/>
        </p:nvSpPr>
        <p:spPr>
          <a:xfrm>
            <a:off x="10346243" y="5144172"/>
            <a:ext cx="1400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800" b="1" dirty="0">
                <a:solidFill>
                  <a:schemeClr val="tx1"/>
                </a:solidFill>
              </a:rPr>
              <a:t>網路問題</a:t>
            </a:r>
            <a:br>
              <a:rPr lang="en-US" altLang="zh-TW" sz="1800" b="1" dirty="0">
                <a:solidFill>
                  <a:schemeClr val="tx1"/>
                </a:solidFill>
              </a:rPr>
            </a:br>
            <a:r>
              <a:rPr lang="zh-TW" altLang="en-US" sz="1800" b="1" dirty="0">
                <a:solidFill>
                  <a:schemeClr val="tx1"/>
                </a:solidFill>
              </a:rPr>
              <a:t>提報單</a:t>
            </a:r>
            <a:endParaRPr kumimoji="0" lang="zh-TW" altLang="en-US" sz="1800" b="1" i="0" u="none" strike="noStrike" kern="0" cap="none" spc="0" normalizeH="0" baseline="0" noProof="0" dirty="0">
              <a:ln>
                <a:noFill/>
              </a:ln>
              <a:solidFill>
                <a:schemeClr val="tx1"/>
              </a:solidFill>
              <a:effectLst/>
              <a:uLnTx/>
              <a:uFillTx/>
              <a:latin typeface="Arial"/>
              <a:cs typeface="Arial"/>
              <a:sym typeface="Arial"/>
            </a:endParaRPr>
          </a:p>
        </p:txBody>
      </p:sp>
      <p:pic>
        <p:nvPicPr>
          <p:cNvPr id="15" name="圖片 14">
            <a:extLst>
              <a:ext uri="{FF2B5EF4-FFF2-40B4-BE49-F238E27FC236}">
                <a16:creationId xmlns:a16="http://schemas.microsoft.com/office/drawing/2014/main" id="{976B5BD8-D3D3-456A-BB3F-7F893F665FB5}"/>
              </a:ext>
            </a:extLst>
          </p:cNvPr>
          <p:cNvPicPr>
            <a:picLocks noChangeAspect="1"/>
          </p:cNvPicPr>
          <p:nvPr/>
        </p:nvPicPr>
        <p:blipFill>
          <a:blip r:embed="rId5"/>
          <a:stretch>
            <a:fillRect/>
          </a:stretch>
        </p:blipFill>
        <p:spPr>
          <a:xfrm>
            <a:off x="10208318" y="3483237"/>
            <a:ext cx="1608324" cy="1608324"/>
          </a:xfrm>
          <a:prstGeom prst="rect">
            <a:avLst/>
          </a:prstGeom>
        </p:spPr>
      </p:pic>
    </p:spTree>
    <p:extLst>
      <p:ext uri="{BB962C8B-B14F-4D97-AF65-F5344CB8AC3E}">
        <p14:creationId xmlns:p14="http://schemas.microsoft.com/office/powerpoint/2010/main" val="384086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7;p16">
            <a:extLst>
              <a:ext uri="{FF2B5EF4-FFF2-40B4-BE49-F238E27FC236}">
                <a16:creationId xmlns:a16="http://schemas.microsoft.com/office/drawing/2014/main" id="{D2BC87AA-1AAE-4DA9-8110-D0CBE6290C81}"/>
              </a:ext>
            </a:extLst>
          </p:cNvPr>
          <p:cNvSpPr txBox="1"/>
          <p:nvPr/>
        </p:nvSpPr>
        <p:spPr>
          <a:xfrm>
            <a:off x="712162" y="1974788"/>
            <a:ext cx="9224318" cy="419980"/>
          </a:xfrm>
          <a:prstGeom prst="rect">
            <a:avLst/>
          </a:prstGeom>
          <a:noFill/>
          <a:ln>
            <a:noFill/>
          </a:ln>
        </p:spPr>
        <p:txBody>
          <a:bodyPr spcFirstLastPara="1" wrap="square" lIns="0" tIns="0" rIns="0" bIns="0" anchor="ctr" anchorCtr="0">
            <a:normAutofit fontScale="97500"/>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Microsoft JhengHei"/>
              <a:buNone/>
              <a:tabLst/>
              <a:defRPr/>
            </a:pPr>
            <a:r>
              <a:rPr kumimoji="0" lang="zh-TW" altLang="en-US"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勿於校園網路內使用大陸廠牌資通訊產品（含軟體、硬體及服務）</a:t>
            </a:r>
            <a:endParaRPr kumimoji="0"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5" name="Google Shape;308;p16">
            <a:extLst>
              <a:ext uri="{FF2B5EF4-FFF2-40B4-BE49-F238E27FC236}">
                <a16:creationId xmlns:a16="http://schemas.microsoft.com/office/drawing/2014/main" id="{AB2D5F0E-091A-4E75-8CBD-60A074D76A88}"/>
              </a:ext>
            </a:extLst>
          </p:cNvPr>
          <p:cNvSpPr/>
          <p:nvPr/>
        </p:nvSpPr>
        <p:spPr>
          <a:xfrm>
            <a:off x="933975" y="2353287"/>
            <a:ext cx="10053024" cy="1477328"/>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依據教育部</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110</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年</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7</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月</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26</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日臺教資</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四</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字第</a:t>
            </a:r>
            <a:r>
              <a:rPr kumimoji="0" lang="en-US" altLang="zh-TW" sz="1800" b="0" i="0" u="none" strike="noStrike" kern="0" cap="none" spc="0" normalizeH="0" baseline="0" noProof="0" dirty="0">
                <a:ln>
                  <a:noFill/>
                </a:ln>
                <a:solidFill>
                  <a:srgbClr val="000000"/>
                </a:solidFill>
                <a:effectLst/>
                <a:uLnTx/>
                <a:uFillTx/>
                <a:latin typeface="Arial"/>
                <a:ea typeface="Arial"/>
                <a:cs typeface="Arial"/>
                <a:sym typeface="Arial"/>
              </a:rPr>
              <a:t>1100094536</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號函辦理。</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重申各公務機關使用資通訊產品（含軟體、硬體及服務）相關原則：</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公務用之資通訊產品不得使用大陸廠牌，且不得安裝非公務用軟體。</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個人資通訊設備不得處理公務事務，亦不得與公務環境介接。</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常見大陸品牌包括（但不限於）：</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Google Shape;309;p16">
            <a:extLst>
              <a:ext uri="{FF2B5EF4-FFF2-40B4-BE49-F238E27FC236}">
                <a16:creationId xmlns:a16="http://schemas.microsoft.com/office/drawing/2014/main" id="{B70CE3C7-ED00-48C1-8A2A-031805B1DA4E}"/>
              </a:ext>
            </a:extLst>
          </p:cNvPr>
          <p:cNvSpPr txBox="1"/>
          <p:nvPr/>
        </p:nvSpPr>
        <p:spPr>
          <a:xfrm>
            <a:off x="1395530" y="3774125"/>
            <a:ext cx="5048814" cy="2462213"/>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硬體</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杭州海康威視數位</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(Hikvision)</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華為技術</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(Huawei)</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深圳大疆創新科技</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(DJI)</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普聯技術</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(TP-Link)</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廣東歐加控股</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廣東行動通訊</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(OPPO)</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小米集團</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(MI)</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浙江大華技術</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(Dahua)</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綠聯科技</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a:t>
            </a:r>
            <a:r>
              <a:rPr kumimoji="0" lang="en-US" altLang="zh-TW" sz="1400" b="0" i="0" u="none" strike="noStrike" kern="0" cap="none" spc="0" normalizeH="0" baseline="0" noProof="0" dirty="0" err="1">
                <a:ln>
                  <a:noFill/>
                </a:ln>
                <a:solidFill>
                  <a:srgbClr val="FF0000"/>
                </a:solidFill>
                <a:effectLst/>
                <a:uLnTx/>
                <a:uFillTx/>
                <a:latin typeface="Microsoft JhengHei"/>
                <a:ea typeface="Microsoft JhengHei"/>
                <a:cs typeface="Microsoft JhengHei"/>
                <a:sym typeface="Microsoft JhengHei"/>
              </a:rPr>
              <a:t>URGreen</a:t>
            </a: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en-US" altLang="zh-TW"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Jetstream</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00"/>
              </a:buClr>
              <a:buSzPts val="1400"/>
              <a:buFont typeface="Noto Sans Symbols"/>
              <a:buChar char="■"/>
              <a:tabLst/>
              <a:defRPr/>
            </a:pPr>
            <a:r>
              <a:rPr kumimoji="0" lang="en-US" altLang="zh-TW" sz="1400" b="0" i="0" u="none" strike="noStrike" kern="0" cap="none" spc="0" normalizeH="0" baseline="0" noProof="0" dirty="0" err="1">
                <a:ln>
                  <a:noFill/>
                </a:ln>
                <a:solidFill>
                  <a:srgbClr val="FF0000"/>
                </a:solidFill>
                <a:effectLst/>
                <a:uLnTx/>
                <a:uFillTx/>
                <a:latin typeface="Microsoft JhengHei"/>
                <a:ea typeface="Microsoft JhengHei"/>
                <a:cs typeface="Microsoft JhengHei"/>
                <a:sym typeface="Microsoft JhengHei"/>
              </a:rPr>
              <a:t>Wavlink</a:t>
            </a:r>
            <a:r>
              <a:rPr kumimoji="0" lang="zh-TW" altLang="en-US" sz="1400" b="0"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等</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310;p16" descr="Hardware: Hardware Complementario">
            <a:extLst>
              <a:ext uri="{FF2B5EF4-FFF2-40B4-BE49-F238E27FC236}">
                <a16:creationId xmlns:a16="http://schemas.microsoft.com/office/drawing/2014/main" id="{4AF835B9-8C9B-43C3-8093-2098C69BB4B5}"/>
              </a:ext>
            </a:extLst>
          </p:cNvPr>
          <p:cNvPicPr preferRelativeResize="0"/>
          <p:nvPr/>
        </p:nvPicPr>
        <p:blipFill rotWithShape="1">
          <a:blip r:embed="rId3">
            <a:alphaModFix/>
          </a:blip>
          <a:srcRect/>
          <a:stretch/>
        </p:blipFill>
        <p:spPr>
          <a:xfrm>
            <a:off x="209517" y="4467020"/>
            <a:ext cx="1448916" cy="1291866"/>
          </a:xfrm>
          <a:prstGeom prst="rect">
            <a:avLst/>
          </a:prstGeom>
          <a:noFill/>
          <a:ln>
            <a:noFill/>
          </a:ln>
        </p:spPr>
      </p:pic>
      <p:pic>
        <p:nvPicPr>
          <p:cNvPr id="8" name="Google Shape;312;p16" descr="FREE DOWNLOAD SOFTWARE PC | dnztvofficial">
            <a:extLst>
              <a:ext uri="{FF2B5EF4-FFF2-40B4-BE49-F238E27FC236}">
                <a16:creationId xmlns:a16="http://schemas.microsoft.com/office/drawing/2014/main" id="{73A92499-0AF3-4E7C-B969-634A90EF9E8E}"/>
              </a:ext>
            </a:extLst>
          </p:cNvPr>
          <p:cNvPicPr preferRelativeResize="0"/>
          <p:nvPr/>
        </p:nvPicPr>
        <p:blipFill rotWithShape="1">
          <a:blip r:embed="rId4">
            <a:alphaModFix/>
          </a:blip>
          <a:srcRect/>
          <a:stretch/>
        </p:blipFill>
        <p:spPr>
          <a:xfrm rot="-882696">
            <a:off x="9814066" y="3879418"/>
            <a:ext cx="1646842" cy="942431"/>
          </a:xfrm>
          <a:prstGeom prst="rect">
            <a:avLst/>
          </a:prstGeom>
          <a:noFill/>
          <a:ln>
            <a:noFill/>
          </a:ln>
        </p:spPr>
      </p:pic>
      <p:sp>
        <p:nvSpPr>
          <p:cNvPr id="9" name="Google Shape;237;p11">
            <a:extLst>
              <a:ext uri="{FF2B5EF4-FFF2-40B4-BE49-F238E27FC236}">
                <a16:creationId xmlns:a16="http://schemas.microsoft.com/office/drawing/2014/main" id="{2F8312FE-DEB2-4FFA-8184-E29CC6EC97F1}"/>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十</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10" name="Google Shape;311;p16">
            <a:extLst>
              <a:ext uri="{FF2B5EF4-FFF2-40B4-BE49-F238E27FC236}">
                <a16:creationId xmlns:a16="http://schemas.microsoft.com/office/drawing/2014/main" id="{2CE57073-ED4F-4ADD-B62F-68C0D97BF282}"/>
              </a:ext>
            </a:extLst>
          </p:cNvPr>
          <p:cNvSpPr txBox="1"/>
          <p:nvPr/>
        </p:nvSpPr>
        <p:spPr>
          <a:xfrm>
            <a:off x="5960487" y="3774125"/>
            <a:ext cx="6161886" cy="2677656"/>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軟體</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a:t>
            </a: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服務</a:t>
            </a:r>
            <a:endParaRPr kumimoji="0"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百度</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(Baidu)</a:t>
            </a: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股份有限公司</a:t>
            </a:r>
            <a:endParaRPr kumimoji="0"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福昕軟件</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(Foxit)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金山軟件</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(Kingsoft)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高德軟體</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(AutoNavi)</a:t>
            </a: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有限公司</a:t>
            </a:r>
            <a:endParaRPr kumimoji="0"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方正科技集團股份有限公司</a:t>
            </a:r>
            <a:endParaRPr kumimoji="0"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深圳海聯訊科技股份有限公司</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(Shenzhen </a:t>
            </a:r>
            <a:r>
              <a:rPr kumimoji="0" lang="en-US" altLang="zh-TW" sz="1400" b="0" i="0" u="none" strike="noStrike" kern="0" cap="none" spc="0" normalizeH="0" baseline="0" noProof="0" dirty="0" err="1">
                <a:ln>
                  <a:noFill/>
                </a:ln>
                <a:solidFill>
                  <a:srgbClr val="FF0066"/>
                </a:solidFill>
                <a:effectLst/>
                <a:uLnTx/>
                <a:uFillTx/>
                <a:latin typeface="Microsoft JhengHei"/>
                <a:ea typeface="Microsoft JhengHei"/>
                <a:cs typeface="Microsoft JhengHei"/>
                <a:sym typeface="Microsoft JhengHei"/>
              </a:rPr>
              <a:t>Hirisun</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 Technology Incorporated)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綠盟科技</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(NSFOCUS)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迅雷網絡技術</a:t>
            </a:r>
            <a:endParaRPr kumimoji="0"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金蝶國際軟體集團有限公司、</a:t>
            </a:r>
            <a:endParaRPr kumimoji="0"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endParaRPr>
          </a:p>
          <a:p>
            <a:pPr marL="742950" marR="0" lvl="1" indent="-285750" algn="l" defTabSz="914400" rtl="0" eaLnBrk="1" fontAlgn="auto" latinLnBrk="0" hangingPunct="1">
              <a:lnSpc>
                <a:spcPct val="100000"/>
              </a:lnSpc>
              <a:spcBef>
                <a:spcPts val="0"/>
              </a:spcBef>
              <a:spcAft>
                <a:spcPts val="0"/>
              </a:spcAft>
              <a:buClr>
                <a:srgbClr val="FF0066"/>
              </a:buClr>
              <a:buSzPts val="1400"/>
              <a:buFont typeface="Noto Sans Symbols"/>
              <a:buChar char="■"/>
              <a:tabLst/>
              <a:defRPr/>
            </a:pP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阿里軟件（上海）有限公司</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a:t>
            </a:r>
            <a:r>
              <a:rPr kumimoji="0" lang="en-US" altLang="zh-TW" sz="1400" b="0" i="0" u="none" strike="noStrike" kern="0" cap="none" spc="0" normalizeH="0" baseline="0" noProof="0" dirty="0" err="1">
                <a:ln>
                  <a:noFill/>
                </a:ln>
                <a:solidFill>
                  <a:srgbClr val="FF0066"/>
                </a:solidFill>
                <a:effectLst/>
                <a:uLnTx/>
                <a:uFillTx/>
                <a:latin typeface="Microsoft JhengHei"/>
                <a:ea typeface="Microsoft JhengHei"/>
                <a:cs typeface="Microsoft JhengHei"/>
                <a:sym typeface="Microsoft JhengHei"/>
              </a:rPr>
              <a:t>Alisoft</a:t>
            </a:r>
            <a:r>
              <a:rPr kumimoji="0" lang="en-US" altLang="zh-TW"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 (Shanghai) Co., Ltd.)</a:t>
            </a:r>
            <a:r>
              <a:rPr kumimoji="0" lang="zh-TW" altLang="en-US" sz="1400" b="0" i="0" u="none" strike="noStrike" kern="0" cap="none" spc="0" normalizeH="0" baseline="0" noProof="0" dirty="0">
                <a:ln>
                  <a:noFill/>
                </a:ln>
                <a:solidFill>
                  <a:srgbClr val="FF0066"/>
                </a:solidFill>
                <a:effectLst/>
                <a:uLnTx/>
                <a:uFillTx/>
                <a:latin typeface="Microsoft JhengHei"/>
                <a:ea typeface="Microsoft JhengHei"/>
                <a:cs typeface="Microsoft JhengHei"/>
                <a:sym typeface="Microsoft JhengHei"/>
              </a:rPr>
              <a:t>等</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323;g23f11ace035_1_0">
            <a:extLst>
              <a:ext uri="{FF2B5EF4-FFF2-40B4-BE49-F238E27FC236}">
                <a16:creationId xmlns:a16="http://schemas.microsoft.com/office/drawing/2014/main" id="{B9C4E280-6662-468E-A9DD-9B6DB1C2D791}"/>
              </a:ext>
            </a:extLst>
          </p:cNvPr>
          <p:cNvSpPr/>
          <p:nvPr/>
        </p:nvSpPr>
        <p:spPr>
          <a:xfrm>
            <a:off x="11625458" y="6402770"/>
            <a:ext cx="566542" cy="4552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7366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4CDE19D6-9135-4304-AD75-AF1E7D7806A1}"/>
              </a:ext>
            </a:extLst>
          </p:cNvPr>
          <p:cNvPicPr>
            <a:picLocks noChangeAspect="1"/>
          </p:cNvPicPr>
          <p:nvPr/>
        </p:nvPicPr>
        <p:blipFill>
          <a:blip r:embed="rId3"/>
          <a:stretch>
            <a:fillRect/>
          </a:stretch>
        </p:blipFill>
        <p:spPr>
          <a:xfrm>
            <a:off x="1165783" y="5084696"/>
            <a:ext cx="1507320" cy="1507320"/>
          </a:xfrm>
          <a:prstGeom prst="rect">
            <a:avLst/>
          </a:prstGeom>
        </p:spPr>
      </p:pic>
      <p:sp>
        <p:nvSpPr>
          <p:cNvPr id="4" name="Google Shape;320;g23f11ace035_1_0">
            <a:extLst>
              <a:ext uri="{FF2B5EF4-FFF2-40B4-BE49-F238E27FC236}">
                <a16:creationId xmlns:a16="http://schemas.microsoft.com/office/drawing/2014/main" id="{19AF0481-22D3-4CDD-BDC3-B972DA00C70D}"/>
              </a:ext>
            </a:extLst>
          </p:cNvPr>
          <p:cNvSpPr txBox="1"/>
          <p:nvPr/>
        </p:nvSpPr>
        <p:spPr>
          <a:xfrm>
            <a:off x="534362" y="1986233"/>
            <a:ext cx="5000482" cy="686525"/>
          </a:xfrm>
          <a:prstGeom prst="rect">
            <a:avLst/>
          </a:prstGeom>
          <a:noFill/>
          <a:ln>
            <a:noFill/>
          </a:ln>
        </p:spPr>
        <p:txBody>
          <a:bodyPr spcFirstLastPara="1" wrap="square" lIns="0" tIns="0" rIns="0" bIns="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Microsoft JhengHei"/>
              <a:buNone/>
              <a:tabLst/>
              <a:defRPr/>
            </a:pPr>
            <a:r>
              <a:rPr kumimoji="0" lang="zh-TW" altLang="en-US"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請配合導入資安弱點掃描</a:t>
            </a:r>
            <a:r>
              <a:rPr kumimoji="0" lang="en-US" altLang="zh-TW"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Agent</a:t>
            </a:r>
            <a:r>
              <a:rPr kumimoji="0" lang="zh-TW" altLang="en-US"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並更新及刪除具危害資安之軟體</a:t>
            </a:r>
            <a:endParaRPr kumimoji="0" sz="24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p:txBody>
      </p:sp>
      <p:sp>
        <p:nvSpPr>
          <p:cNvPr id="5" name="Google Shape;321;g23f11ace035_1_0">
            <a:extLst>
              <a:ext uri="{FF2B5EF4-FFF2-40B4-BE49-F238E27FC236}">
                <a16:creationId xmlns:a16="http://schemas.microsoft.com/office/drawing/2014/main" id="{2A79746E-3E4C-40D3-BD07-54835639179D}"/>
              </a:ext>
            </a:extLst>
          </p:cNvPr>
          <p:cNvSpPr/>
          <p:nvPr/>
        </p:nvSpPr>
        <p:spPr>
          <a:xfrm>
            <a:off x="534361" y="2672758"/>
            <a:ext cx="4712823" cy="2581750"/>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cs typeface="Arial"/>
                <a:sym typeface="Arial"/>
              </a:rPr>
              <a:t>本校依規定須完成資通安全弱點通報機制「全校」導入作業</a:t>
            </a:r>
            <a:r>
              <a:rPr kumimoji="0" lang="zh-TW" altLang="en-US" sz="18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cs typeface="Arial"/>
                <a:sym typeface="Arial"/>
              </a:rPr>
              <a:t>各單位需配合更新及刪除具危害資安軟體，且不得安裝大陸製及非公務用軟體。</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1800" b="0" i="0" u="none" strike="noStrike" kern="0" cap="none" spc="0" normalizeH="0" baseline="0" noProof="0" dirty="0">
                <a:ln>
                  <a:noFill/>
                </a:ln>
                <a:solidFill>
                  <a:srgbClr val="000000"/>
                </a:solidFill>
                <a:effectLst/>
                <a:uLnTx/>
                <a:uFillTx/>
                <a:latin typeface="Arial"/>
                <a:cs typeface="Arial"/>
                <a:sym typeface="Arial"/>
              </a:rPr>
              <a:t>本處將每個月進行</a:t>
            </a:r>
            <a:r>
              <a:rPr kumimoji="0" lang="en-US" altLang="zh-TW" sz="1800" b="0" i="0" u="none" strike="noStrike" kern="0" cap="none" spc="0" normalizeH="0" baseline="0" noProof="0" dirty="0">
                <a:ln>
                  <a:noFill/>
                </a:ln>
                <a:solidFill>
                  <a:srgbClr val="000000"/>
                </a:solidFill>
                <a:effectLst/>
                <a:uLnTx/>
                <a:uFillTx/>
                <a:latin typeface="Arial"/>
                <a:cs typeface="Arial"/>
                <a:sym typeface="Arial"/>
              </a:rPr>
              <a:t>VANS</a:t>
            </a:r>
            <a:r>
              <a:rPr kumimoji="0" lang="zh-TW" altLang="en-US" sz="1800" b="0" i="0" u="none" strike="noStrike" kern="0" cap="none" spc="0" normalizeH="0" baseline="0" noProof="0" dirty="0">
                <a:ln>
                  <a:noFill/>
                </a:ln>
                <a:solidFill>
                  <a:srgbClr val="000000"/>
                </a:solidFill>
                <a:effectLst/>
                <a:uLnTx/>
                <a:uFillTx/>
                <a:latin typeface="Arial"/>
                <a:cs typeface="Arial"/>
                <a:sym typeface="Arial"/>
              </a:rPr>
              <a:t>資安弱點提報，請各單位配合刪除及更新</a:t>
            </a: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zh-TW" altLang="en-US" sz="1800" b="0" i="0" u="none" strike="noStrike" kern="0" cap="none" spc="0" normalizeH="0" baseline="0" noProof="0" dirty="0">
                <a:ln>
                  <a:noFill/>
                </a:ln>
                <a:solidFill>
                  <a:srgbClr val="000000"/>
                </a:solidFill>
                <a:effectLst/>
                <a:uLnTx/>
                <a:uFillTx/>
                <a:latin typeface="Arial"/>
                <a:cs typeface="Arial"/>
                <a:sym typeface="Arial"/>
              </a:rPr>
              <a:t>倘因未能配合導致查核缺失或因之而有資安事件，將視情況輕重，依「公務機關所屬人員資通安全事項獎懲辦法」辦理。</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6" name="資料庫圖表 5">
            <a:extLst>
              <a:ext uri="{FF2B5EF4-FFF2-40B4-BE49-F238E27FC236}">
                <a16:creationId xmlns:a16="http://schemas.microsoft.com/office/drawing/2014/main" id="{5E0F027C-A462-4DB0-9180-9BA2C0FBA980}"/>
              </a:ext>
            </a:extLst>
          </p:cNvPr>
          <p:cNvGraphicFramePr/>
          <p:nvPr>
            <p:extLst>
              <p:ext uri="{D42A27DB-BD31-4B8C-83A1-F6EECF244321}">
                <p14:modId xmlns:p14="http://schemas.microsoft.com/office/powerpoint/2010/main" val="2232989184"/>
              </p:ext>
            </p:extLst>
          </p:nvPr>
        </p:nvGraphicFramePr>
        <p:xfrm>
          <a:off x="5818115" y="658300"/>
          <a:ext cx="6090614" cy="5744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文字方塊 6">
            <a:extLst>
              <a:ext uri="{FF2B5EF4-FFF2-40B4-BE49-F238E27FC236}">
                <a16:creationId xmlns:a16="http://schemas.microsoft.com/office/drawing/2014/main" id="{C3235EF8-E620-41AC-AC40-695CB7648F85}"/>
              </a:ext>
            </a:extLst>
          </p:cNvPr>
          <p:cNvSpPr txBox="1"/>
          <p:nvPr/>
        </p:nvSpPr>
        <p:spPr>
          <a:xfrm>
            <a:off x="2751762" y="5648645"/>
            <a:ext cx="2356412" cy="584775"/>
          </a:xfrm>
          <a:prstGeom prst="rect">
            <a:avLst/>
          </a:prstGeom>
          <a:noFill/>
        </p:spPr>
        <p:txBody>
          <a:bodyPr wrap="square" rtlCol="0">
            <a:spAutoFit/>
          </a:bodyPr>
          <a:lstStyle/>
          <a:p>
            <a:r>
              <a:rPr lang="zh-TW" altLang="en-US" sz="1600" b="1" dirty="0"/>
              <a:t>本校資通安全弱點通報機制</a:t>
            </a:r>
            <a:r>
              <a:rPr lang="en-US" altLang="zh-TW" sz="1600" b="1" dirty="0"/>
              <a:t>(VANS)</a:t>
            </a:r>
            <a:r>
              <a:rPr lang="zh-TW" altLang="en-US" sz="1600" b="1" dirty="0"/>
              <a:t>說明網址</a:t>
            </a:r>
          </a:p>
        </p:txBody>
      </p:sp>
      <p:sp>
        <p:nvSpPr>
          <p:cNvPr id="9" name="Google Shape;237;p11">
            <a:extLst>
              <a:ext uri="{FF2B5EF4-FFF2-40B4-BE49-F238E27FC236}">
                <a16:creationId xmlns:a16="http://schemas.microsoft.com/office/drawing/2014/main" id="{ED21B510-6689-4CEF-B13A-00F4898F6B0E}"/>
              </a:ext>
            </a:extLst>
          </p:cNvPr>
          <p:cNvSpPr txBox="1">
            <a:spLocks noGrp="1"/>
          </p:cNvSpPr>
          <p:nvPr>
            <p:ph type="title"/>
          </p:nvPr>
        </p:nvSpPr>
        <p:spPr>
          <a:xfrm>
            <a:off x="642984" y="280765"/>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十一</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sp>
        <p:nvSpPr>
          <p:cNvPr id="10" name="Google Shape;323;g23f11ace035_1_0">
            <a:extLst>
              <a:ext uri="{FF2B5EF4-FFF2-40B4-BE49-F238E27FC236}">
                <a16:creationId xmlns:a16="http://schemas.microsoft.com/office/drawing/2014/main" id="{1D42A925-307F-4B4A-9B17-42183C2F9815}"/>
              </a:ext>
            </a:extLst>
          </p:cNvPr>
          <p:cNvSpPr/>
          <p:nvPr/>
        </p:nvSpPr>
        <p:spPr>
          <a:xfrm>
            <a:off x="11625458" y="6402770"/>
            <a:ext cx="566542" cy="4552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3579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7;p16">
            <a:extLst>
              <a:ext uri="{FF2B5EF4-FFF2-40B4-BE49-F238E27FC236}">
                <a16:creationId xmlns:a16="http://schemas.microsoft.com/office/drawing/2014/main" id="{0BFD3387-C2A8-4F96-9500-5D9B39C11A1C}"/>
              </a:ext>
            </a:extLst>
          </p:cNvPr>
          <p:cNvSpPr txBox="1"/>
          <p:nvPr/>
        </p:nvSpPr>
        <p:spPr>
          <a:xfrm>
            <a:off x="712162" y="1974788"/>
            <a:ext cx="9224318" cy="632226"/>
          </a:xfrm>
          <a:prstGeom prst="rect">
            <a:avLst/>
          </a:prstGeom>
          <a:noFill/>
          <a:ln>
            <a:noFill/>
          </a:ln>
        </p:spPr>
        <p:txBody>
          <a:bodyPr spcFirstLastPara="1" wrap="square" lIns="0" tIns="0" rIns="0" bIns="0" anchor="ctr" anchorCtr="0">
            <a:normAutofit fontScale="975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0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本校</a:t>
            </a:r>
            <a:r>
              <a:rPr kumimoji="0" lang="en-US" altLang="zh-TW" sz="30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DNS</a:t>
            </a:r>
            <a:r>
              <a:rPr kumimoji="0" lang="zh-TW" altLang="en-US" sz="30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主機及其它可信度高之</a:t>
            </a:r>
            <a:r>
              <a:rPr kumimoji="0" lang="en-US" altLang="zh-TW" sz="30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DNS</a:t>
            </a:r>
            <a:r>
              <a:rPr kumimoji="0" lang="zh-TW" altLang="en-US" sz="30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主機</a:t>
            </a:r>
            <a:endParaRPr kumimoji="0" lang="en-US" altLang="zh-TW" sz="30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p:txBody>
      </p:sp>
      <p:sp>
        <p:nvSpPr>
          <p:cNvPr id="5" name="Google Shape;308;p16">
            <a:extLst>
              <a:ext uri="{FF2B5EF4-FFF2-40B4-BE49-F238E27FC236}">
                <a16:creationId xmlns:a16="http://schemas.microsoft.com/office/drawing/2014/main" id="{E5BF1D11-E009-4056-A683-120002FBE5E2}"/>
              </a:ext>
            </a:extLst>
          </p:cNvPr>
          <p:cNvSpPr/>
          <p:nvPr/>
        </p:nvSpPr>
        <p:spPr>
          <a:xfrm>
            <a:off x="941465" y="3429000"/>
            <a:ext cx="10053024" cy="2677616"/>
          </a:xfrm>
          <a:prstGeom prst="rect">
            <a:avLst/>
          </a:prstGeom>
          <a:noFill/>
          <a:ln>
            <a:noFill/>
          </a:ln>
        </p:spPr>
        <p:txBody>
          <a:bodyPr spcFirstLastPara="1" wrap="square" lIns="91425" tIns="45700" rIns="91425" bIns="45700" anchor="t" anchorCtr="0">
            <a:spAutoFit/>
          </a:bodyPr>
          <a:lstStyle/>
          <a:p>
            <a:pPr marL="800100" marR="0" lvl="1"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endParaRPr kumimoji="0" lang="en-US" altLang="zh-TW" sz="180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可參考以下主機進行設定：</a:t>
            </a:r>
            <a:endParaRPr kumimoji="0" lang="zh-TW" altLang="zh-TW" sz="2500" b="0"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本校</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 DNS</a:t>
            </a:r>
            <a:r>
              <a:rPr kumimoji="0" lang="zh-TW" altLang="en-US" sz="25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（建議使用）</a:t>
            </a: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163.17.100.3</a:t>
            </a: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163.17.100.5</a:t>
            </a:r>
            <a:endParaRPr kumimoji="0" lang="zh-TW" altLang="zh-TW" sz="2500" b="0"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教育部</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 DNS</a:t>
            </a: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140.111.233.5</a:t>
            </a: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163.28.6.1</a:t>
            </a:r>
            <a:endParaRPr kumimoji="0" lang="zh-TW" altLang="zh-TW" sz="2500" b="0"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中華電信</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 DNS</a:t>
            </a: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168.95.1.1</a:t>
            </a: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168.95.192.1</a:t>
            </a:r>
            <a:endParaRPr kumimoji="0" lang="zh-TW" altLang="zh-TW" sz="2500" b="0"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Noto Sans Symbols"/>
              <a:buChar char="■"/>
              <a:tabLst/>
              <a:defRPr/>
            </a:pPr>
            <a:r>
              <a:rPr kumimoji="0" lang="zh-TW" altLang="en-US"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其它可信度之公開</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 DNS</a:t>
            </a:r>
            <a:r>
              <a:rPr kumimoji="0" lang="zh-TW"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Google DNS</a:t>
            </a:r>
            <a:r>
              <a:rPr kumimoji="0" lang="zh-TW" altLang="en-US"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Cloudflare DNS</a:t>
            </a:r>
            <a:r>
              <a:rPr kumimoji="0" lang="zh-TW" altLang="en-US"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Open DNS</a:t>
            </a:r>
            <a:r>
              <a:rPr kumimoji="0" lang="zh-TW" altLang="en-US"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lang="en-US" altLang="zh-TW" sz="2500" b="1" kern="100" dirty="0">
                <a:latin typeface="Arial" panose="020B0604020202020204" pitchFamily="34" charset="0"/>
                <a:ea typeface="微軟正黑體" panose="020B0604030504040204" pitchFamily="34" charset="-120"/>
                <a:cs typeface="Arial" panose="020B0604020202020204" pitchFamily="34" charset="0"/>
              </a:rPr>
              <a:t>Quad9 DNS</a:t>
            </a:r>
            <a:r>
              <a:rPr kumimoji="0" lang="zh-TW" altLang="en-US"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r>
              <a:rPr kumimoji="0" lang="en-US" altLang="zh-TW"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Next DNS</a:t>
            </a:r>
            <a:r>
              <a:rPr kumimoji="0" lang="zh-TW" altLang="en-US" sz="2500" b="1"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等</a:t>
            </a:r>
            <a:endParaRPr kumimoji="0" lang="zh-TW" altLang="zh-TW" sz="2500" b="0"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p:txBody>
      </p:sp>
      <p:sp>
        <p:nvSpPr>
          <p:cNvPr id="6" name="文字方塊 5">
            <a:extLst>
              <a:ext uri="{FF2B5EF4-FFF2-40B4-BE49-F238E27FC236}">
                <a16:creationId xmlns:a16="http://schemas.microsoft.com/office/drawing/2014/main" id="{4721FD2B-BEEF-4C8B-8681-E2B12A309938}"/>
              </a:ext>
            </a:extLst>
          </p:cNvPr>
          <p:cNvSpPr txBox="1"/>
          <p:nvPr/>
        </p:nvSpPr>
        <p:spPr>
          <a:xfrm>
            <a:off x="605599" y="2533430"/>
            <a:ext cx="113691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依資通安全法施行細則第</a:t>
            </a:r>
            <a:r>
              <a:rPr kumimoji="0" lang="en-US"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6</a:t>
            </a:r>
            <a:r>
              <a:rPr kumimoji="0" lang="zh-TW"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條規定</a:t>
            </a:r>
            <a:r>
              <a:rPr kumimoji="0" lang="zh-TW" altLang="en-US"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a:t>
            </a:r>
            <a:endParaRPr kumimoji="0" lang="en-US"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除</a:t>
            </a:r>
            <a:r>
              <a:rPr kumimoji="0" lang="zh-TW"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提供</a:t>
            </a:r>
            <a:r>
              <a:rPr kumimoji="0" lang="zh-TW" altLang="en-US"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本校</a:t>
            </a:r>
            <a:r>
              <a:rPr kumimoji="0" lang="en-US"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DNS</a:t>
            </a:r>
            <a:r>
              <a:rPr kumimoji="0" lang="zh-TW" altLang="en-US"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外，亦提供</a:t>
            </a:r>
            <a:r>
              <a:rPr kumimoji="0" lang="zh-TW"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公開</a:t>
            </a:r>
            <a:r>
              <a:rPr kumimoji="0" lang="zh-TW" altLang="en-US"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安全</a:t>
            </a:r>
            <a:r>
              <a:rPr kumimoji="0" lang="zh-TW"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且可信之</a:t>
            </a:r>
            <a:r>
              <a:rPr kumimoji="0" lang="zh-TW" altLang="en-US"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公開</a:t>
            </a:r>
            <a:r>
              <a:rPr kumimoji="0" lang="en-US"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DNS </a:t>
            </a:r>
            <a:r>
              <a:rPr kumimoji="0" lang="zh-TW" altLang="zh-TW" sz="3200" b="1" i="0" u="none" strike="noStrike" kern="1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主機</a:t>
            </a:r>
            <a:endParaRPr kumimoji="0" lang="zh-TW" altLang="zh-TW" sz="3200" b="0" i="0" u="none" strike="noStrike" kern="1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p:txBody>
      </p:sp>
      <p:sp>
        <p:nvSpPr>
          <p:cNvPr id="7" name="Google Shape;237;p11">
            <a:extLst>
              <a:ext uri="{FF2B5EF4-FFF2-40B4-BE49-F238E27FC236}">
                <a16:creationId xmlns:a16="http://schemas.microsoft.com/office/drawing/2014/main" id="{0CBDDC2F-7461-463D-BCDF-E60081CC10FD}"/>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Arial" panose="020B0604020202020204" pitchFamily="34" charset="0"/>
                <a:ea typeface="微軟正黑體" panose="020B0604030504040204" pitchFamily="34" charset="-120"/>
                <a:cs typeface="Arial" panose="020B0604020202020204" pitchFamily="34" charset="0"/>
                <a:sym typeface="Microsoft JhengHei"/>
              </a:rPr>
              <a:t>業務宣導-資訊服務組(</a:t>
            </a:r>
            <a:r>
              <a:rPr lang="zh-TW" altLang="en-US" sz="3200" dirty="0">
                <a:solidFill>
                  <a:srgbClr val="0000FF"/>
                </a:solidFill>
                <a:latin typeface="Arial" panose="020B0604020202020204" pitchFamily="34" charset="0"/>
                <a:ea typeface="微軟正黑體" panose="020B0604030504040204" pitchFamily="34" charset="-120"/>
                <a:cs typeface="Arial" panose="020B0604020202020204" pitchFamily="34" charset="0"/>
                <a:sym typeface="Microsoft JhengHei"/>
              </a:rPr>
              <a:t>十二</a:t>
            </a:r>
            <a:r>
              <a:rPr lang="zh-TW" sz="3200" dirty="0">
                <a:solidFill>
                  <a:srgbClr val="0000FF"/>
                </a:solidFill>
                <a:latin typeface="Arial" panose="020B0604020202020204" pitchFamily="34" charset="0"/>
                <a:ea typeface="微軟正黑體" panose="020B0604030504040204" pitchFamily="34" charset="-120"/>
                <a:cs typeface="Arial" panose="020B0604020202020204" pitchFamily="34" charset="0"/>
                <a:sym typeface="Microsoft JhengHei"/>
              </a:rPr>
              <a:t>)</a:t>
            </a:r>
            <a:endParaRPr sz="3200" dirty="0">
              <a:solidFill>
                <a:srgbClr val="0000FF"/>
              </a:solidFill>
              <a:latin typeface="Arial" panose="020B0604020202020204" pitchFamily="34" charset="0"/>
              <a:ea typeface="微軟正黑體" panose="020B0604030504040204" pitchFamily="34" charset="-120"/>
              <a:cs typeface="Arial" panose="020B0604020202020204" pitchFamily="34" charset="0"/>
              <a:sym typeface="Microsoft JhengHei"/>
            </a:endParaRPr>
          </a:p>
        </p:txBody>
      </p:sp>
      <p:sp>
        <p:nvSpPr>
          <p:cNvPr id="8" name="文字方塊 7">
            <a:extLst>
              <a:ext uri="{FF2B5EF4-FFF2-40B4-BE49-F238E27FC236}">
                <a16:creationId xmlns:a16="http://schemas.microsoft.com/office/drawing/2014/main" id="{1ABE6486-83D1-4B0F-BFC2-E73805EF7CF8}"/>
              </a:ext>
            </a:extLst>
          </p:cNvPr>
          <p:cNvSpPr txBox="1"/>
          <p:nvPr/>
        </p:nvSpPr>
        <p:spPr>
          <a:xfrm>
            <a:off x="5203343" y="6064216"/>
            <a:ext cx="67714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1" i="0" u="none" strike="noStrike" kern="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若有其它安全且具可信度之公開</a:t>
            </a:r>
            <a:r>
              <a:rPr kumimoji="0" lang="en-US" altLang="zh-TW" sz="1600" b="1" i="0" u="none" strike="noStrike" kern="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DNS</a:t>
            </a:r>
            <a:r>
              <a:rPr kumimoji="0" lang="zh-TW" altLang="en-US" sz="1600" b="1" i="0" u="none" strike="noStrike" kern="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t>主機，請逕洽圖書資訊處資訊服務組</a:t>
            </a:r>
          </a:p>
        </p:txBody>
      </p:sp>
      <p:sp>
        <p:nvSpPr>
          <p:cNvPr id="9" name="Google Shape;323;g23f11ace035_1_0">
            <a:extLst>
              <a:ext uri="{FF2B5EF4-FFF2-40B4-BE49-F238E27FC236}">
                <a16:creationId xmlns:a16="http://schemas.microsoft.com/office/drawing/2014/main" id="{A99F22B2-CDB0-433B-8E7B-B86459E7764A}"/>
              </a:ext>
            </a:extLst>
          </p:cNvPr>
          <p:cNvSpPr/>
          <p:nvPr/>
        </p:nvSpPr>
        <p:spPr>
          <a:xfrm>
            <a:off x="11625458" y="6402770"/>
            <a:ext cx="566542" cy="4552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800" b="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sym typeface="Arial"/>
            </a:endParaRPr>
          </a:p>
        </p:txBody>
      </p:sp>
    </p:spTree>
    <p:extLst>
      <p:ext uri="{BB962C8B-B14F-4D97-AF65-F5344CB8AC3E}">
        <p14:creationId xmlns:p14="http://schemas.microsoft.com/office/powerpoint/2010/main" val="97788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body" idx="4294967295"/>
          </p:nvPr>
        </p:nvSpPr>
        <p:spPr>
          <a:xfrm>
            <a:off x="0" y="1899360"/>
            <a:ext cx="12119760" cy="495828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9136"/>
              </a:lnSpc>
              <a:spcBef>
                <a:spcPts val="0"/>
              </a:spcBef>
              <a:spcAft>
                <a:spcPts val="0"/>
              </a:spcAft>
              <a:buClr>
                <a:srgbClr val="FF0000"/>
              </a:buClr>
              <a:buSzPts val="2200"/>
              <a:buFont typeface="Arial"/>
              <a:buNone/>
            </a:pPr>
            <a:r>
              <a:rPr lang="zh-TW" sz="2200" b="0" i="0" u="none" strike="noStrike" cap="none">
                <a:solidFill>
                  <a:srgbClr val="FF0000"/>
                </a:solidFill>
                <a:latin typeface="Microsoft JhengHei"/>
                <a:ea typeface="Microsoft JhengHei"/>
                <a:cs typeface="Microsoft JhengHei"/>
                <a:sym typeface="Microsoft JhengHei"/>
              </a:rPr>
              <a:t> </a:t>
            </a:r>
            <a:endParaRPr sz="2200" b="0" i="0" u="none" strike="noStrike" cap="none">
              <a:solidFill>
                <a:srgbClr val="FFFFFF"/>
              </a:solidFill>
              <a:latin typeface="Arial"/>
              <a:ea typeface="Arial"/>
              <a:cs typeface="Arial"/>
              <a:sym typeface="Arial"/>
            </a:endParaRPr>
          </a:p>
          <a:p>
            <a:pPr marL="228600" marR="0" lvl="0" indent="-228600" algn="l" rtl="0">
              <a:lnSpc>
                <a:spcPct val="109136"/>
              </a:lnSpc>
              <a:spcBef>
                <a:spcPts val="1400"/>
              </a:spcBef>
              <a:spcAft>
                <a:spcPts val="0"/>
              </a:spcAft>
              <a:buClr>
                <a:srgbClr val="002060"/>
              </a:buClr>
              <a:buSzPts val="2200"/>
              <a:buFont typeface="Arial"/>
              <a:buNone/>
            </a:pPr>
            <a:r>
              <a:rPr lang="zh-TW" sz="2200" b="0" i="0" u="none" strike="noStrike" cap="none">
                <a:solidFill>
                  <a:srgbClr val="002060"/>
                </a:solidFill>
                <a:latin typeface="Microsoft JhengHei"/>
                <a:ea typeface="Microsoft JhengHei"/>
                <a:cs typeface="Microsoft JhengHei"/>
                <a:sym typeface="Microsoft JhengHei"/>
              </a:rPr>
              <a:t>  </a:t>
            </a:r>
            <a:endParaRPr sz="2200" b="0" i="0" u="none" strike="noStrike" cap="none">
              <a:solidFill>
                <a:srgbClr val="FFFFFF"/>
              </a:solidFill>
              <a:latin typeface="Arial"/>
              <a:ea typeface="Arial"/>
              <a:cs typeface="Arial"/>
              <a:sym typeface="Arial"/>
            </a:endParaRPr>
          </a:p>
        </p:txBody>
      </p:sp>
      <p:sp>
        <p:nvSpPr>
          <p:cNvPr id="141" name="Google Shape;141;p3"/>
          <p:cNvSpPr/>
          <p:nvPr/>
        </p:nvSpPr>
        <p:spPr>
          <a:xfrm>
            <a:off x="442800" y="493920"/>
            <a:ext cx="9787680" cy="124272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1800"/>
              <a:buFont typeface="Arial"/>
              <a:buNone/>
            </a:pPr>
            <a:br>
              <a:rPr lang="zh-TW" sz="1800" b="1" i="0" u="none" strike="noStrike" cap="none" dirty="0">
                <a:solidFill>
                  <a:schemeClr val="dk1"/>
                </a:solidFill>
                <a:latin typeface="Arial"/>
                <a:ea typeface="Arial"/>
                <a:cs typeface="Arial"/>
                <a:sym typeface="Arial"/>
              </a:rPr>
            </a:br>
            <a:br>
              <a:rPr lang="zh-TW" sz="1800" b="1" i="0" u="none" strike="noStrike" cap="none" dirty="0">
                <a:solidFill>
                  <a:schemeClr val="dk1"/>
                </a:solidFill>
                <a:latin typeface="Arial"/>
                <a:ea typeface="Arial"/>
                <a:cs typeface="Arial"/>
                <a:sym typeface="Arial"/>
              </a:rPr>
            </a:br>
            <a:r>
              <a:rPr lang="zh-TW" sz="2400" b="1" i="0" u="none" strike="noStrike" cap="none" dirty="0">
                <a:solidFill>
                  <a:srgbClr val="2C2C2C"/>
                </a:solidFill>
                <a:latin typeface="Microsoft JhengHei"/>
                <a:ea typeface="Microsoft JhengHei"/>
                <a:cs typeface="Microsoft JhengHei"/>
                <a:sym typeface="Microsoft JhengHei"/>
              </a:rPr>
              <a:t> 11</a:t>
            </a:r>
            <a:r>
              <a:rPr lang="en-US" altLang="zh-TW" sz="2400" b="1" dirty="0">
                <a:solidFill>
                  <a:srgbClr val="2C2C2C"/>
                </a:solidFill>
                <a:latin typeface="Microsoft JhengHei"/>
                <a:ea typeface="Microsoft JhengHei"/>
                <a:cs typeface="Microsoft JhengHei"/>
                <a:sym typeface="Microsoft JhengHei"/>
              </a:rPr>
              <a:t>4</a:t>
            </a:r>
            <a:r>
              <a:rPr lang="zh-TW" sz="2400" b="1" i="0" u="none" strike="noStrike" cap="none" dirty="0">
                <a:solidFill>
                  <a:srgbClr val="2C2C2C"/>
                </a:solidFill>
                <a:latin typeface="Microsoft JhengHei"/>
                <a:ea typeface="Microsoft JhengHei"/>
                <a:cs typeface="Microsoft JhengHei"/>
                <a:sym typeface="Microsoft JhengHei"/>
              </a:rPr>
              <a:t>年度租賃資料庫清單</a:t>
            </a:r>
            <a:endParaRPr sz="2400" b="1" i="0" u="none" strike="noStrike" cap="none" dirty="0">
              <a:solidFill>
                <a:schemeClr val="dk1"/>
              </a:solidFill>
              <a:latin typeface="Arial"/>
              <a:ea typeface="Arial"/>
              <a:cs typeface="Arial"/>
              <a:sym typeface="Arial"/>
            </a:endParaRPr>
          </a:p>
        </p:txBody>
      </p:sp>
      <p:pic>
        <p:nvPicPr>
          <p:cNvPr id="142" name="Google Shape;142;p3"/>
          <p:cNvPicPr preferRelativeResize="0"/>
          <p:nvPr/>
        </p:nvPicPr>
        <p:blipFill rotWithShape="1">
          <a:blip r:embed="rId3">
            <a:alphaModFix/>
          </a:blip>
          <a:srcRect/>
          <a:stretch/>
        </p:blipFill>
        <p:spPr>
          <a:xfrm>
            <a:off x="9871560" y="185040"/>
            <a:ext cx="1714320" cy="1714320"/>
          </a:xfrm>
          <a:prstGeom prst="rect">
            <a:avLst/>
          </a:prstGeom>
          <a:noFill/>
          <a:ln>
            <a:noFill/>
          </a:ln>
        </p:spPr>
      </p:pic>
      <p:sp>
        <p:nvSpPr>
          <p:cNvPr id="143" name="Google Shape;143;p3"/>
          <p:cNvSpPr/>
          <p:nvPr/>
        </p:nvSpPr>
        <p:spPr>
          <a:xfrm>
            <a:off x="514800" y="493920"/>
            <a:ext cx="6145200" cy="675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FF"/>
              </a:buClr>
              <a:buSzPts val="3200"/>
              <a:buFont typeface="Microsoft JhengHei"/>
              <a:buNone/>
            </a:pPr>
            <a:r>
              <a:rPr lang="zh-TW" sz="3200" b="0" i="0" u="none" strike="noStrike" cap="none">
                <a:solidFill>
                  <a:srgbClr val="0000FF"/>
                </a:solidFill>
                <a:latin typeface="Microsoft JhengHei"/>
                <a:ea typeface="Microsoft JhengHei"/>
                <a:cs typeface="Microsoft JhengHei"/>
                <a:sym typeface="Microsoft JhengHei"/>
              </a:rPr>
              <a:t>業務報告-讀者服務組(二)</a:t>
            </a:r>
            <a:endParaRPr sz="3200" b="0" i="0" u="none" strike="noStrike" cap="none">
              <a:solidFill>
                <a:schemeClr val="dk1"/>
              </a:solidFill>
              <a:latin typeface="Arial"/>
              <a:ea typeface="Arial"/>
              <a:cs typeface="Arial"/>
              <a:sym typeface="Arial"/>
            </a:endParaRPr>
          </a:p>
        </p:txBody>
      </p:sp>
      <p:sp>
        <p:nvSpPr>
          <p:cNvPr id="144" name="Google Shape;144;p3"/>
          <p:cNvSpPr/>
          <p:nvPr/>
        </p:nvSpPr>
        <p:spPr>
          <a:xfrm>
            <a:off x="11625458" y="6402770"/>
            <a:ext cx="4240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altLang="zh-TW" sz="1800" b="0" i="0" u="none" strike="noStrike" cap="none">
                <a:solidFill>
                  <a:schemeClr val="dk1"/>
                </a:solidFill>
                <a:latin typeface="Arial"/>
                <a:ea typeface="Arial"/>
                <a:cs typeface="Arial"/>
                <a:sym typeface="Arial"/>
              </a:rPr>
              <a:t>3</a:t>
            </a:fld>
            <a:endParaRPr sz="1800" b="0" i="0" u="none" strike="noStrike" cap="none">
              <a:solidFill>
                <a:schemeClr val="dk1"/>
              </a:solidFill>
              <a:latin typeface="Arial"/>
              <a:ea typeface="Arial"/>
              <a:cs typeface="Arial"/>
              <a:sym typeface="Arial"/>
            </a:endParaRPr>
          </a:p>
        </p:txBody>
      </p:sp>
      <p:graphicFrame>
        <p:nvGraphicFramePr>
          <p:cNvPr id="8" name="Google Shape;145;p3">
            <a:extLst>
              <a:ext uri="{FF2B5EF4-FFF2-40B4-BE49-F238E27FC236}">
                <a16:creationId xmlns:a16="http://schemas.microsoft.com/office/drawing/2014/main" id="{32A98756-5432-43D7-AFCB-BB002D9BC17E}"/>
              </a:ext>
            </a:extLst>
          </p:cNvPr>
          <p:cNvGraphicFramePr/>
          <p:nvPr>
            <p:extLst>
              <p:ext uri="{D42A27DB-BD31-4B8C-83A1-F6EECF244321}">
                <p14:modId xmlns:p14="http://schemas.microsoft.com/office/powerpoint/2010/main" val="4183021956"/>
              </p:ext>
            </p:extLst>
          </p:nvPr>
        </p:nvGraphicFramePr>
        <p:xfrm>
          <a:off x="764275" y="1899360"/>
          <a:ext cx="10536070" cy="4872744"/>
        </p:xfrm>
        <a:graphic>
          <a:graphicData uri="http://schemas.openxmlformats.org/drawingml/2006/table">
            <a:tbl>
              <a:tblPr>
                <a:noFill/>
                <a:tableStyleId>{875F837A-AD80-45FD-AF76-0DBF832CE2ED}</a:tableStyleId>
              </a:tblPr>
              <a:tblGrid>
                <a:gridCol w="1273959">
                  <a:extLst>
                    <a:ext uri="{9D8B030D-6E8A-4147-A177-3AD203B41FA5}">
                      <a16:colId xmlns:a16="http://schemas.microsoft.com/office/drawing/2014/main" val="20000"/>
                    </a:ext>
                  </a:extLst>
                </a:gridCol>
                <a:gridCol w="3330851">
                  <a:extLst>
                    <a:ext uri="{9D8B030D-6E8A-4147-A177-3AD203B41FA5}">
                      <a16:colId xmlns:a16="http://schemas.microsoft.com/office/drawing/2014/main" val="20001"/>
                    </a:ext>
                  </a:extLst>
                </a:gridCol>
                <a:gridCol w="2103755">
                  <a:extLst>
                    <a:ext uri="{9D8B030D-6E8A-4147-A177-3AD203B41FA5}">
                      <a16:colId xmlns:a16="http://schemas.microsoft.com/office/drawing/2014/main" val="20002"/>
                    </a:ext>
                  </a:extLst>
                </a:gridCol>
                <a:gridCol w="3827505">
                  <a:extLst>
                    <a:ext uri="{9D8B030D-6E8A-4147-A177-3AD203B41FA5}">
                      <a16:colId xmlns:a16="http://schemas.microsoft.com/office/drawing/2014/main" val="20003"/>
                    </a:ext>
                  </a:extLst>
                </a:gridCol>
              </a:tblGrid>
              <a:tr h="344417">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語文別</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資料庫名稱</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使用期限</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備註</a:t>
                      </a:r>
                      <a:endParaRPr sz="1200" b="1" u="none" strike="noStrike" cap="none" dirty="0">
                        <a:latin typeface="Arial"/>
                        <a:ea typeface="Arial"/>
                        <a:cs typeface="Arial"/>
                        <a:sym typeface="Arial"/>
                      </a:endParaRPr>
                    </a:p>
                  </a:txBody>
                  <a:tcPr marL="7550" marR="7550" marT="45725" marB="45725" anchor="ctr">
                    <a:solidFill>
                      <a:srgbClr val="FFC000"/>
                    </a:solidFill>
                  </a:tcPr>
                </a:tc>
                <a:extLst>
                  <a:ext uri="{0D108BD9-81ED-4DB2-BD59-A6C34878D82A}">
                    <a16:rowId xmlns:a16="http://schemas.microsoft.com/office/drawing/2014/main" val="10000"/>
                  </a:ext>
                </a:extLst>
              </a:tr>
              <a:tr h="484913">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中文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Kono Library中文電子雜誌資料庫</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4</a:t>
                      </a:r>
                      <a:r>
                        <a:rPr lang="zh-TW" sz="1200" u="none" strike="noStrike" cap="none" dirty="0"/>
                        <a:t>.1.1-11</a:t>
                      </a:r>
                      <a:r>
                        <a:rPr lang="en-US" altLang="zh-TW" sz="1200" u="none" strike="noStrike" cap="none" dirty="0"/>
                        <a:t>4</a:t>
                      </a:r>
                      <a:r>
                        <a:rPr lang="zh-TW" sz="1200" u="none" strike="noStrike" cap="none" dirty="0"/>
                        <a:t>.12.31</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包含雜誌超過185種，涵蓋市場上多元主流雜誌超過千冊。</a:t>
                      </a:r>
                      <a:endParaRPr sz="1200" b="0" u="none" strike="noStrike" cap="none">
                        <a:latin typeface="Arial"/>
                        <a:ea typeface="Arial"/>
                        <a:cs typeface="Arial"/>
                        <a:sym typeface="Arial"/>
                      </a:endParaRPr>
                    </a:p>
                  </a:txBody>
                  <a:tcPr marL="7550" marR="7550" marT="45725" marB="45725" anchor="ctr"/>
                </a:tc>
                <a:extLst>
                  <a:ext uri="{0D108BD9-81ED-4DB2-BD59-A6C34878D82A}">
                    <a16:rowId xmlns:a16="http://schemas.microsoft.com/office/drawing/2014/main" val="10001"/>
                  </a:ext>
                </a:extLst>
              </a:tr>
              <a:tr h="484913">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中文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CEPS中文電子期刊資料庫暨平台服務</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3</a:t>
                      </a:r>
                      <a:r>
                        <a:rPr lang="zh-TW" sz="1200" u="none" strike="noStrike" cap="none" dirty="0"/>
                        <a:t>.10.1~11</a:t>
                      </a:r>
                      <a:r>
                        <a:rPr lang="en-US" altLang="zh-TW" sz="1200" u="none" strike="noStrike" cap="none" dirty="0"/>
                        <a:t>6</a:t>
                      </a:r>
                      <a:r>
                        <a:rPr lang="zh-TW" sz="1200" u="none" strike="noStrike" cap="none" dirty="0"/>
                        <a:t>.9.30</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收錄台灣近75%的學術及指標性期刊與大陸核心期刊，全文率達97%。</a:t>
                      </a:r>
                      <a:endParaRPr sz="1200" b="0" u="none" strike="noStrike" cap="none">
                        <a:latin typeface="Arial"/>
                        <a:ea typeface="Arial"/>
                        <a:cs typeface="Arial"/>
                        <a:sym typeface="Arial"/>
                      </a:endParaRPr>
                    </a:p>
                  </a:txBody>
                  <a:tcPr marL="7550" marR="7550" marT="45725" marB="45725" anchor="ctr"/>
                </a:tc>
                <a:extLst>
                  <a:ext uri="{0D108BD9-81ED-4DB2-BD59-A6C34878D82A}">
                    <a16:rowId xmlns:a16="http://schemas.microsoft.com/office/drawing/2014/main" val="10002"/>
                  </a:ext>
                </a:extLst>
              </a:tr>
              <a:tr h="441188">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中文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聯合線上全文報紙資料庫</a:t>
                      </a:r>
                      <a:endParaRPr sz="1200" b="0" u="none" strike="noStrike" cap="none">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3</a:t>
                      </a:r>
                      <a:r>
                        <a:rPr lang="zh-TW" sz="1200" u="none" strike="noStrike" cap="none" dirty="0"/>
                        <a:t>.</a:t>
                      </a:r>
                      <a:r>
                        <a:rPr lang="en-US" altLang="zh-TW" sz="1200" u="none" strike="noStrike" cap="none" dirty="0"/>
                        <a:t>8</a:t>
                      </a:r>
                      <a:r>
                        <a:rPr lang="zh-TW" sz="1200" u="none" strike="noStrike" cap="none" dirty="0"/>
                        <a:t>.1-11</a:t>
                      </a:r>
                      <a:r>
                        <a:rPr lang="en-US" altLang="zh-TW" sz="1200" u="none" strike="noStrike" cap="none" dirty="0"/>
                        <a:t>4</a:t>
                      </a:r>
                      <a:r>
                        <a:rPr lang="zh-TW" sz="1200" u="none" strike="noStrike" cap="none" dirty="0"/>
                        <a:t>.</a:t>
                      </a:r>
                      <a:r>
                        <a:rPr lang="en-US" altLang="zh-TW" sz="1200" u="none" strike="noStrike" cap="none" dirty="0"/>
                        <a:t>7</a:t>
                      </a:r>
                      <a:r>
                        <a:rPr lang="zh-TW" sz="1200" u="none" strike="noStrike" cap="none" dirty="0"/>
                        <a:t>.31</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收錄聯合報系所發行的五大報過去五十年來的新聞資料。</a:t>
                      </a:r>
                      <a:endParaRPr sz="1200" b="0" u="none" strike="noStrike" cap="none">
                        <a:latin typeface="Arial"/>
                        <a:ea typeface="Arial"/>
                        <a:cs typeface="Arial"/>
                        <a:sym typeface="Arial"/>
                      </a:endParaRPr>
                    </a:p>
                  </a:txBody>
                  <a:tcPr marL="7550" marR="7550" marT="45725" marB="45725" anchor="ctr"/>
                </a:tc>
                <a:extLst>
                  <a:ext uri="{0D108BD9-81ED-4DB2-BD59-A6C34878D82A}">
                    <a16:rowId xmlns:a16="http://schemas.microsoft.com/office/drawing/2014/main" val="10003"/>
                  </a:ext>
                </a:extLst>
              </a:tr>
              <a:tr h="483521">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中文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一刻鯨選</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3</a:t>
                      </a:r>
                      <a:r>
                        <a:rPr lang="zh-TW" sz="1200" u="none" strike="noStrike" cap="none" dirty="0"/>
                        <a:t>.11.15-11</a:t>
                      </a:r>
                      <a:r>
                        <a:rPr lang="en-US" altLang="zh-TW" sz="1200" u="none" strike="noStrike" cap="none" dirty="0"/>
                        <a:t>4</a:t>
                      </a:r>
                      <a:r>
                        <a:rPr lang="zh-TW" sz="1200" u="none" strike="noStrike" cap="none" dirty="0"/>
                        <a:t>.11.14</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精選各領域名家知識音頻100主題，每段音頻大概都在十分鐘左右，可透過App聆聽。</a:t>
                      </a:r>
                      <a:endParaRPr sz="1200" b="0" u="none" strike="noStrike" cap="none" dirty="0">
                        <a:latin typeface="Arial"/>
                        <a:ea typeface="Arial"/>
                        <a:cs typeface="Arial"/>
                        <a:sym typeface="Arial"/>
                      </a:endParaRPr>
                    </a:p>
                  </a:txBody>
                  <a:tcPr marL="7550" marR="7550" marT="45725" marB="45725" anchor="ctr"/>
                </a:tc>
                <a:extLst>
                  <a:ext uri="{0D108BD9-81ED-4DB2-BD59-A6C34878D82A}">
                    <a16:rowId xmlns:a16="http://schemas.microsoft.com/office/drawing/2014/main" val="10004"/>
                  </a:ext>
                </a:extLst>
              </a:tr>
              <a:tr h="561070">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西文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SPORTDiscus with Full Text</a:t>
                      </a:r>
                      <a:endParaRPr lang="en-US" altLang="zh-TW" sz="1200" u="none" strike="noStrike" cap="none" dirty="0"/>
                    </a:p>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運動科學全文資料庫</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4</a:t>
                      </a:r>
                      <a:r>
                        <a:rPr lang="zh-TW" sz="1200" u="none" strike="noStrike" cap="none" dirty="0"/>
                        <a:t>.7.1~11</a:t>
                      </a:r>
                      <a:r>
                        <a:rPr lang="en-US" altLang="zh-TW" sz="1200" u="none" strike="noStrike" cap="none" dirty="0"/>
                        <a:t>7</a:t>
                      </a:r>
                      <a:r>
                        <a:rPr lang="zh-TW" sz="1200" u="none" strike="noStrike" cap="none" dirty="0"/>
                        <a:t>.6.30</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收錄全球運動資訊的資料庫，內容涵蓋了 40 多年在健康、體能教育、休閒與娛樂、運動科學方面的研究。</a:t>
                      </a:r>
                      <a:endParaRPr sz="1200" b="0" u="none" strike="noStrike" cap="none">
                        <a:latin typeface="Arial"/>
                        <a:ea typeface="Arial"/>
                        <a:cs typeface="Arial"/>
                        <a:sym typeface="Arial"/>
                      </a:endParaRPr>
                    </a:p>
                  </a:txBody>
                  <a:tcPr marL="7550" marR="7550" marT="45725" marB="45725" anchor="ctr"/>
                </a:tc>
                <a:extLst>
                  <a:ext uri="{0D108BD9-81ED-4DB2-BD59-A6C34878D82A}">
                    <a16:rowId xmlns:a16="http://schemas.microsoft.com/office/drawing/2014/main" val="10005"/>
                  </a:ext>
                </a:extLst>
              </a:tr>
              <a:tr h="521535">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西文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EndNote書目管理軟體資料庫</a:t>
                      </a:r>
                      <a:endParaRPr sz="1200" b="0" u="none" strike="noStrike" cap="none">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3</a:t>
                      </a:r>
                      <a:r>
                        <a:rPr lang="zh-TW" sz="1200" u="none" strike="noStrike" cap="none" dirty="0"/>
                        <a:t>.9.</a:t>
                      </a:r>
                      <a:r>
                        <a:rPr lang="en-US" altLang="zh-TW" sz="1200" u="none" strike="noStrike" cap="none" dirty="0"/>
                        <a:t>6</a:t>
                      </a:r>
                      <a:r>
                        <a:rPr lang="zh-TW" sz="1200" u="none" strike="noStrike" cap="none" dirty="0"/>
                        <a:t>~11</a:t>
                      </a:r>
                      <a:r>
                        <a:rPr lang="en-US" altLang="zh-TW" sz="1200" u="none" strike="noStrike" cap="none" dirty="0"/>
                        <a:t>6</a:t>
                      </a:r>
                      <a:r>
                        <a:rPr lang="zh-TW" sz="1200" u="none" strike="noStrike" cap="none" dirty="0"/>
                        <a:t>.9.5</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目前最受歡迎的書目管理軟體，可輕鬆匯入和建立參考書目，協助使用者有效管理所搜集到的參考文獻。</a:t>
                      </a:r>
                      <a:endParaRPr sz="1200" b="0" u="none" strike="noStrike" cap="none">
                        <a:latin typeface="Arial"/>
                        <a:ea typeface="Arial"/>
                        <a:cs typeface="Arial"/>
                        <a:sym typeface="Arial"/>
                      </a:endParaRPr>
                    </a:p>
                  </a:txBody>
                  <a:tcPr marL="7550" marR="7550" marT="45725" marB="45725" anchor="ctr"/>
                </a:tc>
                <a:extLst>
                  <a:ext uri="{0D108BD9-81ED-4DB2-BD59-A6C34878D82A}">
                    <a16:rowId xmlns:a16="http://schemas.microsoft.com/office/drawing/2014/main" val="10006"/>
                  </a:ext>
                </a:extLst>
              </a:tr>
              <a:tr h="503690">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西文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ScienceDirect期刊全文資料庫</a:t>
                      </a:r>
                      <a:endParaRPr sz="1200" b="0" u="none" strike="noStrike" cap="none">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4</a:t>
                      </a:r>
                      <a:r>
                        <a:rPr lang="zh-TW" sz="1200" u="none" strike="noStrike" cap="none" dirty="0"/>
                        <a:t>年</a:t>
                      </a:r>
                      <a:r>
                        <a:rPr lang="en-US" altLang="zh-TW" sz="1200" u="none" strike="noStrike" cap="none" dirty="0"/>
                        <a:t>6</a:t>
                      </a:r>
                      <a:r>
                        <a:rPr lang="zh-TW" sz="1200" u="none" strike="noStrike" cap="none" dirty="0"/>
                        <a:t>月增購</a:t>
                      </a:r>
                      <a:r>
                        <a:rPr lang="en-US" altLang="zh-TW" sz="1200" u="none" strike="noStrike" cap="none" dirty="0"/>
                        <a:t>100</a:t>
                      </a:r>
                      <a:r>
                        <a:rPr lang="zh-TW" sz="1200" u="none" strike="noStrike" cap="none" dirty="0"/>
                        <a:t>篇</a:t>
                      </a:r>
                      <a:endParaRPr lang="en-US" altLang="zh-TW" sz="1200" u="none" strike="noStrike" cap="none" dirty="0"/>
                    </a:p>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目前剩餘</a:t>
                      </a:r>
                      <a:r>
                        <a:rPr lang="en-US" altLang="zh-TW" sz="1200" u="none" strike="noStrike" cap="none" dirty="0"/>
                        <a:t>114</a:t>
                      </a:r>
                      <a:r>
                        <a:rPr lang="zh-TW" sz="1200" u="none" strike="noStrike" cap="none" dirty="0"/>
                        <a:t>篇</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a:t>收錄Elsevier出版社數量眾多之期刊及電子書，涵蓋科學、科技、醫學與社會科學等領域。</a:t>
                      </a:r>
                      <a:endParaRPr sz="1200" b="0" u="none" strike="noStrike" cap="none">
                        <a:latin typeface="Arial"/>
                        <a:ea typeface="Arial"/>
                        <a:cs typeface="Arial"/>
                        <a:sym typeface="Arial"/>
                      </a:endParaRPr>
                    </a:p>
                  </a:txBody>
                  <a:tcPr marL="7550" marR="7550" marT="45725" marB="45725" anchor="ctr"/>
                </a:tc>
                <a:extLst>
                  <a:ext uri="{0D108BD9-81ED-4DB2-BD59-A6C34878D82A}">
                    <a16:rowId xmlns:a16="http://schemas.microsoft.com/office/drawing/2014/main" val="10007"/>
                  </a:ext>
                </a:extLst>
              </a:tr>
              <a:tr h="562584">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西文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Naxos Music Library</a:t>
                      </a:r>
                      <a:r>
                        <a:rPr lang="en-US" altLang="zh-TW" sz="1200" u="none" strike="noStrike" cap="none" dirty="0"/>
                        <a:t> &amp; Jazz</a:t>
                      </a:r>
                      <a:r>
                        <a:rPr lang="zh-TW" sz="1200" u="none" strike="noStrike" cap="none" dirty="0"/>
                        <a:t> </a:t>
                      </a:r>
                      <a:endParaRPr lang="en-US" altLang="zh-TW" sz="1200" u="none" strike="noStrike" cap="none" dirty="0"/>
                    </a:p>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拿索斯線上古典</a:t>
                      </a:r>
                      <a:r>
                        <a:rPr lang="zh-TW" altLang="en-US" sz="1200" u="none" strike="noStrike" cap="none" dirty="0"/>
                        <a:t>及爵士</a:t>
                      </a:r>
                      <a:r>
                        <a:rPr lang="zh-TW" sz="1200" u="none" strike="noStrike" cap="none" dirty="0"/>
                        <a:t>音樂圖書館</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11</a:t>
                      </a:r>
                      <a:r>
                        <a:rPr lang="en-US" altLang="zh-TW" sz="1200" u="none" strike="noStrike" cap="none" dirty="0"/>
                        <a:t>4</a:t>
                      </a:r>
                      <a:r>
                        <a:rPr lang="zh-TW" sz="1200" u="none" strike="noStrike" cap="none" dirty="0"/>
                        <a:t>.1.1~11</a:t>
                      </a:r>
                      <a:r>
                        <a:rPr lang="en-US" altLang="zh-TW" sz="1200" u="none" strike="noStrike" cap="none" dirty="0"/>
                        <a:t>4</a:t>
                      </a:r>
                      <a:r>
                        <a:rPr lang="zh-TW" sz="1200" u="none" strike="noStrike" cap="none" dirty="0"/>
                        <a:t>.12.31</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sz="1200" u="none" strike="noStrike" cap="none" dirty="0"/>
                        <a:t>古典音樂</a:t>
                      </a:r>
                      <a:r>
                        <a:rPr lang="zh-TW" altLang="en-US" sz="1200" u="none" strike="noStrike" cap="none" dirty="0"/>
                        <a:t>和爵士音樂</a:t>
                      </a:r>
                      <a:r>
                        <a:rPr lang="zh-TW" sz="1200" u="none" strike="noStrike" cap="none" dirty="0"/>
                        <a:t>線上聽，從中古時期音樂到現代</a:t>
                      </a:r>
                      <a:r>
                        <a:rPr lang="zh-TW" altLang="en-US" sz="1200" u="none" strike="noStrike" cap="none" dirty="0"/>
                        <a:t>音樂收藏豐富。</a:t>
                      </a:r>
                      <a:endParaRPr sz="1200" b="0" u="none" strike="noStrike" cap="none" dirty="0">
                        <a:latin typeface="Arial"/>
                        <a:ea typeface="Arial"/>
                        <a:cs typeface="Arial"/>
                        <a:sym typeface="Arial"/>
                      </a:endParaRPr>
                    </a:p>
                  </a:txBody>
                  <a:tcPr marL="7550" marR="7550" marT="45725" marB="45725" anchor="ctr"/>
                </a:tc>
                <a:extLst>
                  <a:ext uri="{0D108BD9-81ED-4DB2-BD59-A6C34878D82A}">
                    <a16:rowId xmlns:a16="http://schemas.microsoft.com/office/drawing/2014/main" val="10008"/>
                  </a:ext>
                </a:extLst>
              </a:tr>
              <a:tr h="484913">
                <a:tc>
                  <a:txBody>
                    <a:bodyPr/>
                    <a:lstStyle/>
                    <a:p>
                      <a:pPr marL="0" marR="0" lvl="0" indent="0" algn="ctr" rtl="0">
                        <a:lnSpc>
                          <a:spcPct val="100000"/>
                        </a:lnSpc>
                        <a:spcBef>
                          <a:spcPts val="0"/>
                        </a:spcBef>
                        <a:spcAft>
                          <a:spcPts val="0"/>
                        </a:spcAft>
                        <a:buClr>
                          <a:schemeClr val="dk1"/>
                        </a:buClr>
                        <a:buSzPts val="1200"/>
                        <a:buFont typeface="Arial"/>
                        <a:buNone/>
                      </a:pPr>
                      <a:r>
                        <a:rPr lang="zh-TW" sz="1200" b="1" u="none" strike="noStrike" cap="none" dirty="0"/>
                        <a:t>西文</a:t>
                      </a:r>
                      <a:endParaRPr sz="1200" b="1" u="none" strike="noStrike" cap="none" dirty="0">
                        <a:latin typeface="Arial"/>
                        <a:ea typeface="Arial"/>
                        <a:cs typeface="Arial"/>
                        <a:sym typeface="Arial"/>
                      </a:endParaRPr>
                    </a:p>
                  </a:txBody>
                  <a:tcPr marL="7550" marR="7550" marT="45725" marB="45725" anchor="ctr">
                    <a:solidFill>
                      <a:srgbClr val="FFC000"/>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zh-TW" altLang="en-US" sz="1200" u="none" strike="noStrike" cap="none" dirty="0"/>
                        <a:t>空中英語教室影音典藏學習系統</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zh-TW" altLang="en-US" sz="1200" u="none" strike="noStrike" cap="none" dirty="0"/>
                        <a:t>空英</a:t>
                      </a:r>
                      <a:r>
                        <a:rPr lang="en-US" altLang="zh-TW" sz="1200" u="none" strike="noStrike" cap="none" dirty="0"/>
                        <a:t>:~114.3.31 </a:t>
                      </a:r>
                      <a:r>
                        <a:rPr lang="en-US" altLang="zh-TW" sz="1000" u="none" strike="noStrike" cap="none" dirty="0"/>
                        <a:t>(</a:t>
                      </a:r>
                      <a:r>
                        <a:rPr lang="zh-TW" altLang="en-US" sz="1000" u="none" strike="noStrike" cap="none" dirty="0"/>
                        <a:t>買斷永久使用</a:t>
                      </a:r>
                      <a:r>
                        <a:rPr lang="en-US" altLang="zh-TW" sz="1200" u="none" strike="noStrike" cap="none" dirty="0"/>
                        <a:t>)</a:t>
                      </a:r>
                    </a:p>
                    <a:p>
                      <a:pPr marL="0" marR="0" lvl="0" indent="0" algn="l" rtl="0">
                        <a:lnSpc>
                          <a:spcPct val="100000"/>
                        </a:lnSpc>
                        <a:spcBef>
                          <a:spcPts val="0"/>
                        </a:spcBef>
                        <a:spcAft>
                          <a:spcPts val="0"/>
                        </a:spcAft>
                        <a:buClr>
                          <a:schemeClr val="dk1"/>
                        </a:buClr>
                        <a:buSzPts val="1200"/>
                        <a:buFont typeface="Arial"/>
                        <a:buNone/>
                      </a:pPr>
                      <a:r>
                        <a:rPr lang="zh-TW" altLang="en-US" sz="1200" b="0" u="none" strike="noStrike" cap="none" dirty="0">
                          <a:latin typeface="Arial"/>
                          <a:ea typeface="Arial"/>
                          <a:cs typeface="Arial"/>
                          <a:sym typeface="Arial"/>
                        </a:rPr>
                        <a:t>大家說英語</a:t>
                      </a:r>
                      <a:r>
                        <a:rPr lang="en-US" altLang="zh-TW" sz="1200" b="0" u="none" strike="noStrike" cap="none" dirty="0">
                          <a:latin typeface="Arial"/>
                          <a:ea typeface="Arial"/>
                          <a:cs typeface="Arial"/>
                          <a:sym typeface="Arial"/>
                        </a:rPr>
                        <a:t>:~113.5.31</a:t>
                      </a:r>
                      <a:endParaRPr sz="1200" b="0" u="none" strike="noStrike" cap="none" dirty="0">
                        <a:latin typeface="Arial"/>
                        <a:ea typeface="Arial"/>
                        <a:cs typeface="Arial"/>
                        <a:sym typeface="Arial"/>
                      </a:endParaRPr>
                    </a:p>
                  </a:txBody>
                  <a:tcPr marL="7550" marR="7550" marT="45725" marB="45725" anchor="ctr"/>
                </a:tc>
                <a:tc>
                  <a:txBody>
                    <a:bodyPr/>
                    <a:lstStyle/>
                    <a:p>
                      <a:pPr marL="0" marR="0" lvl="0" indent="0" algn="l" rtl="0">
                        <a:lnSpc>
                          <a:spcPct val="100000"/>
                        </a:lnSpc>
                        <a:spcBef>
                          <a:spcPts val="0"/>
                        </a:spcBef>
                        <a:spcAft>
                          <a:spcPts val="0"/>
                        </a:spcAft>
                        <a:buClr>
                          <a:schemeClr val="dk1"/>
                        </a:buClr>
                        <a:buSzPts val="1200"/>
                        <a:buFont typeface="Arial"/>
                        <a:buNone/>
                      </a:pPr>
                      <a:r>
                        <a:rPr lang="en-US" altLang="zh-TW" sz="1200" b="0" u="none" strike="noStrike" cap="none" dirty="0">
                          <a:latin typeface="Arial"/>
                          <a:ea typeface="Arial"/>
                          <a:cs typeface="Arial"/>
                          <a:sym typeface="Arial"/>
                        </a:rPr>
                        <a:t>【</a:t>
                      </a:r>
                      <a:r>
                        <a:rPr lang="zh-TW" altLang="en-US" sz="1200" b="0" u="none" strike="noStrike" cap="none" dirty="0">
                          <a:latin typeface="Arial"/>
                          <a:ea typeface="Arial"/>
                          <a:cs typeface="Arial"/>
                          <a:sym typeface="Arial"/>
                        </a:rPr>
                        <a:t>教育部</a:t>
                      </a:r>
                      <a:r>
                        <a:rPr lang="en-US" altLang="zh-TW" sz="1200" b="0" u="none" strike="noStrike" cap="none" dirty="0">
                          <a:latin typeface="Arial"/>
                          <a:ea typeface="Arial"/>
                          <a:cs typeface="Arial"/>
                          <a:sym typeface="Arial"/>
                        </a:rPr>
                        <a:t>109-113</a:t>
                      </a:r>
                      <a:r>
                        <a:rPr lang="zh-TW" altLang="en-US" sz="1200" b="0" u="none" strike="noStrike" cap="none" dirty="0">
                          <a:latin typeface="Arial"/>
                          <a:ea typeface="Arial"/>
                          <a:cs typeface="Arial"/>
                          <a:sym typeface="Arial"/>
                        </a:rPr>
                        <a:t>年度臺灣學術電子資源永續發展計</a:t>
                      </a:r>
                      <a:endParaRPr lang="en-US" altLang="zh-TW" sz="120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tLang="zh-TW" sz="1200" b="0" u="none" strike="noStrike" cap="none" dirty="0">
                          <a:latin typeface="Arial"/>
                          <a:ea typeface="Arial"/>
                          <a:cs typeface="Arial"/>
                          <a:sym typeface="Arial"/>
                        </a:rPr>
                        <a:t>   </a:t>
                      </a:r>
                      <a:r>
                        <a:rPr lang="zh-TW" altLang="en-US" sz="1200" b="0" u="none" strike="noStrike" cap="none" dirty="0">
                          <a:latin typeface="Arial"/>
                          <a:ea typeface="Arial"/>
                          <a:cs typeface="Arial"/>
                          <a:sym typeface="Arial"/>
                        </a:rPr>
                        <a:t>畫購置</a:t>
                      </a:r>
                      <a:r>
                        <a:rPr lang="en-US" altLang="zh-TW" sz="1200" b="0" u="none" strike="noStrike" cap="none" dirty="0">
                          <a:latin typeface="Arial"/>
                          <a:ea typeface="Arial"/>
                          <a:cs typeface="Arial"/>
                          <a:sym typeface="Arial"/>
                        </a:rPr>
                        <a:t>】</a:t>
                      </a:r>
                      <a:endParaRPr sz="1200" b="0" u="none" strike="noStrike" cap="none" dirty="0">
                        <a:latin typeface="Arial"/>
                        <a:ea typeface="Arial"/>
                        <a:cs typeface="Arial"/>
                        <a:sym typeface="Arial"/>
                      </a:endParaRPr>
                    </a:p>
                  </a:txBody>
                  <a:tcPr marL="7550" marR="7550" marT="45725" marB="45725"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7;p16">
            <a:extLst>
              <a:ext uri="{FF2B5EF4-FFF2-40B4-BE49-F238E27FC236}">
                <a16:creationId xmlns:a16="http://schemas.microsoft.com/office/drawing/2014/main" id="{43ABE9B6-2BA2-442B-8C2E-BFE56C10DE15}"/>
              </a:ext>
            </a:extLst>
          </p:cNvPr>
          <p:cNvSpPr txBox="1"/>
          <p:nvPr/>
        </p:nvSpPr>
        <p:spPr>
          <a:xfrm>
            <a:off x="712161" y="1974788"/>
            <a:ext cx="10282327" cy="632226"/>
          </a:xfrm>
          <a:prstGeom prst="rect">
            <a:avLst/>
          </a:prstGeom>
          <a:noFill/>
          <a:ln>
            <a:noFill/>
          </a:ln>
        </p:spPr>
        <p:txBody>
          <a:bodyPr spcFirstLastPara="1" wrap="square" lIns="0" tIns="0" rIns="0" bIns="0" anchor="ctr" anchorCtr="0">
            <a:normAutofit fontScale="975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000" b="1" i="0" u="none" strike="noStrike" kern="100" cap="none" spc="0" normalizeH="0" baseline="0" noProof="0" dirty="0">
                <a:ln>
                  <a:noFill/>
                </a:ln>
                <a:solidFill>
                  <a:srgbClr val="000000"/>
                </a:solidFill>
                <a:effectLst/>
                <a:uLnTx/>
                <a:uFillTx/>
                <a:latin typeface="Calibri" panose="020F0502020204030204" pitchFamily="34" charset="0"/>
                <a:ea typeface="微軟正黑體" panose="020B0604030504040204" pitchFamily="34" charset="-120"/>
                <a:cs typeface="Arial" panose="020B0604020202020204" pitchFamily="34" charset="0"/>
                <a:sym typeface="Arial"/>
              </a:rPr>
              <a:t>本校校園網路、校園入口網及校務資訊系統滿意度調查表</a:t>
            </a:r>
            <a:endParaRPr kumimoji="0" lang="en-US" altLang="zh-TW" sz="3000" b="1" i="0" u="none" strike="noStrike" kern="100" cap="none" spc="0" normalizeH="0" baseline="0" noProof="0" dirty="0">
              <a:ln>
                <a:noFill/>
              </a:ln>
              <a:solidFill>
                <a:srgbClr val="000000"/>
              </a:solidFill>
              <a:effectLst/>
              <a:uLnTx/>
              <a:uFillTx/>
              <a:latin typeface="Calibri" panose="020F0502020204030204" pitchFamily="34" charset="0"/>
              <a:ea typeface="微軟正黑體" panose="020B0604030504040204" pitchFamily="34" charset="-120"/>
              <a:cs typeface="Arial" panose="020B0604020202020204" pitchFamily="34" charset="0"/>
              <a:sym typeface="Arial"/>
            </a:endParaRPr>
          </a:p>
        </p:txBody>
      </p:sp>
      <p:sp>
        <p:nvSpPr>
          <p:cNvPr id="5" name="Google Shape;237;p11">
            <a:extLst>
              <a:ext uri="{FF2B5EF4-FFF2-40B4-BE49-F238E27FC236}">
                <a16:creationId xmlns:a16="http://schemas.microsoft.com/office/drawing/2014/main" id="{850E869E-68D2-429A-82FF-6B02BCB68A8E}"/>
              </a:ext>
            </a:extLst>
          </p:cNvPr>
          <p:cNvSpPr txBox="1">
            <a:spLocks noGrp="1"/>
          </p:cNvSpPr>
          <p:nvPr>
            <p:ph type="title"/>
          </p:nvPr>
        </p:nvSpPr>
        <p:spPr>
          <a:xfrm>
            <a:off x="1202760" y="284040"/>
            <a:ext cx="9783720" cy="1508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000FF"/>
              </a:buClr>
              <a:buSzPts val="3200"/>
              <a:buFont typeface="Microsoft JhengHei"/>
              <a:buNone/>
            </a:pPr>
            <a:r>
              <a:rPr lang="zh-TW" sz="3200" dirty="0">
                <a:solidFill>
                  <a:srgbClr val="0000FF"/>
                </a:solidFill>
                <a:latin typeface="Microsoft JhengHei"/>
                <a:ea typeface="Microsoft JhengHei"/>
                <a:cs typeface="Microsoft JhengHei"/>
                <a:sym typeface="Microsoft JhengHei"/>
              </a:rPr>
              <a:t>業務宣導-資訊服務組(</a:t>
            </a:r>
            <a:r>
              <a:rPr lang="zh-TW" altLang="en-US" sz="3200" dirty="0">
                <a:solidFill>
                  <a:srgbClr val="0000FF"/>
                </a:solidFill>
                <a:latin typeface="Microsoft JhengHei"/>
                <a:ea typeface="Microsoft JhengHei"/>
                <a:cs typeface="Microsoft JhengHei"/>
                <a:sym typeface="Microsoft JhengHei"/>
              </a:rPr>
              <a:t>十三</a:t>
            </a:r>
            <a:r>
              <a:rPr lang="zh-TW" sz="3200" dirty="0">
                <a:solidFill>
                  <a:srgbClr val="0000FF"/>
                </a:solidFill>
                <a:latin typeface="Microsoft JhengHei"/>
                <a:ea typeface="Microsoft JhengHei"/>
                <a:cs typeface="Microsoft JhengHei"/>
                <a:sym typeface="Microsoft JhengHei"/>
              </a:rPr>
              <a:t>)</a:t>
            </a:r>
            <a:endParaRPr sz="3200" dirty="0">
              <a:solidFill>
                <a:srgbClr val="0000FF"/>
              </a:solidFill>
              <a:latin typeface="Microsoft JhengHei"/>
              <a:ea typeface="Microsoft JhengHei"/>
              <a:cs typeface="Microsoft JhengHei"/>
              <a:sym typeface="Microsoft JhengHei"/>
            </a:endParaRPr>
          </a:p>
        </p:txBody>
      </p:sp>
      <p:pic>
        <p:nvPicPr>
          <p:cNvPr id="6" name="圖片 5">
            <a:extLst>
              <a:ext uri="{FF2B5EF4-FFF2-40B4-BE49-F238E27FC236}">
                <a16:creationId xmlns:a16="http://schemas.microsoft.com/office/drawing/2014/main" id="{A47FB6EA-803D-43F2-8B78-51EC3FBC6DDE}"/>
              </a:ext>
            </a:extLst>
          </p:cNvPr>
          <p:cNvPicPr>
            <a:picLocks noChangeAspect="1"/>
          </p:cNvPicPr>
          <p:nvPr/>
        </p:nvPicPr>
        <p:blipFill>
          <a:blip r:embed="rId3"/>
          <a:stretch>
            <a:fillRect/>
          </a:stretch>
        </p:blipFill>
        <p:spPr>
          <a:xfrm>
            <a:off x="635961" y="2789360"/>
            <a:ext cx="3429000" cy="3429000"/>
          </a:xfrm>
          <a:prstGeom prst="rect">
            <a:avLst/>
          </a:prstGeom>
        </p:spPr>
      </p:pic>
      <p:pic>
        <p:nvPicPr>
          <p:cNvPr id="7" name="圖片 6">
            <a:extLst>
              <a:ext uri="{FF2B5EF4-FFF2-40B4-BE49-F238E27FC236}">
                <a16:creationId xmlns:a16="http://schemas.microsoft.com/office/drawing/2014/main" id="{1235F409-BB7F-4178-B092-C9BF34F6F69E}"/>
              </a:ext>
            </a:extLst>
          </p:cNvPr>
          <p:cNvPicPr>
            <a:picLocks noChangeAspect="1"/>
          </p:cNvPicPr>
          <p:nvPr/>
        </p:nvPicPr>
        <p:blipFill>
          <a:blip r:embed="rId4"/>
          <a:stretch>
            <a:fillRect/>
          </a:stretch>
        </p:blipFill>
        <p:spPr>
          <a:xfrm>
            <a:off x="4380119" y="2789359"/>
            <a:ext cx="3429001" cy="3429001"/>
          </a:xfrm>
          <a:prstGeom prst="rect">
            <a:avLst/>
          </a:prstGeom>
        </p:spPr>
      </p:pic>
      <p:pic>
        <p:nvPicPr>
          <p:cNvPr id="8" name="圖片 7">
            <a:extLst>
              <a:ext uri="{FF2B5EF4-FFF2-40B4-BE49-F238E27FC236}">
                <a16:creationId xmlns:a16="http://schemas.microsoft.com/office/drawing/2014/main" id="{D72C6922-54AB-4084-B0E5-2709F482CA9E}"/>
              </a:ext>
            </a:extLst>
          </p:cNvPr>
          <p:cNvPicPr>
            <a:picLocks noChangeAspect="1"/>
          </p:cNvPicPr>
          <p:nvPr/>
        </p:nvPicPr>
        <p:blipFill>
          <a:blip r:embed="rId5"/>
          <a:stretch>
            <a:fillRect/>
          </a:stretch>
        </p:blipFill>
        <p:spPr>
          <a:xfrm>
            <a:off x="8124278" y="2789358"/>
            <a:ext cx="3429002" cy="3429002"/>
          </a:xfrm>
          <a:prstGeom prst="rect">
            <a:avLst/>
          </a:prstGeom>
        </p:spPr>
      </p:pic>
      <p:sp>
        <p:nvSpPr>
          <p:cNvPr id="9" name="Google Shape;284;p14">
            <a:extLst>
              <a:ext uri="{FF2B5EF4-FFF2-40B4-BE49-F238E27FC236}">
                <a16:creationId xmlns:a16="http://schemas.microsoft.com/office/drawing/2014/main" id="{7D86CEE7-62AD-44DF-9477-33AA7EAF2029}"/>
              </a:ext>
            </a:extLst>
          </p:cNvPr>
          <p:cNvSpPr txBox="1"/>
          <p:nvPr/>
        </p:nvSpPr>
        <p:spPr>
          <a:xfrm>
            <a:off x="1309812" y="6261094"/>
            <a:ext cx="2081298"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校園網路</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284;p14">
            <a:extLst>
              <a:ext uri="{FF2B5EF4-FFF2-40B4-BE49-F238E27FC236}">
                <a16:creationId xmlns:a16="http://schemas.microsoft.com/office/drawing/2014/main" id="{2A46BCA6-AFAF-4A41-A3C3-518212C33EDF}"/>
              </a:ext>
            </a:extLst>
          </p:cNvPr>
          <p:cNvSpPr txBox="1"/>
          <p:nvPr/>
        </p:nvSpPr>
        <p:spPr>
          <a:xfrm>
            <a:off x="4957874" y="6261094"/>
            <a:ext cx="2081298"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校園入口網</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284;p14">
            <a:extLst>
              <a:ext uri="{FF2B5EF4-FFF2-40B4-BE49-F238E27FC236}">
                <a16:creationId xmlns:a16="http://schemas.microsoft.com/office/drawing/2014/main" id="{6CF3287D-F86B-48EE-83C8-69A370A6661F}"/>
              </a:ext>
            </a:extLst>
          </p:cNvPr>
          <p:cNvSpPr txBox="1"/>
          <p:nvPr/>
        </p:nvSpPr>
        <p:spPr>
          <a:xfrm>
            <a:off x="8798130" y="6261094"/>
            <a:ext cx="2081298"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校務資訊系統</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323;g23f11ace035_1_0">
            <a:extLst>
              <a:ext uri="{FF2B5EF4-FFF2-40B4-BE49-F238E27FC236}">
                <a16:creationId xmlns:a16="http://schemas.microsoft.com/office/drawing/2014/main" id="{4564FFD6-BDFB-417D-9880-EE5A08333F0A}"/>
              </a:ext>
            </a:extLst>
          </p:cNvPr>
          <p:cNvSpPr/>
          <p:nvPr/>
        </p:nvSpPr>
        <p:spPr>
          <a:xfrm>
            <a:off x="11625458" y="6402770"/>
            <a:ext cx="566542" cy="4552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745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9" name="圖片 8">
            <a:extLst>
              <a:ext uri="{FF2B5EF4-FFF2-40B4-BE49-F238E27FC236}">
                <a16:creationId xmlns:a16="http://schemas.microsoft.com/office/drawing/2014/main" id="{17753773-A950-4C58-A7EF-9C1C048B9B28}"/>
              </a:ext>
            </a:extLst>
          </p:cNvPr>
          <p:cNvPicPr>
            <a:picLocks noChangeAspect="1"/>
          </p:cNvPicPr>
          <p:nvPr/>
        </p:nvPicPr>
        <p:blipFill>
          <a:blip r:embed="rId3"/>
          <a:stretch>
            <a:fillRect/>
          </a:stretch>
        </p:blipFill>
        <p:spPr>
          <a:xfrm>
            <a:off x="8731503" y="2022363"/>
            <a:ext cx="3317982" cy="4693680"/>
          </a:xfrm>
          <a:prstGeom prst="rect">
            <a:avLst/>
          </a:prstGeom>
        </p:spPr>
      </p:pic>
      <p:sp>
        <p:nvSpPr>
          <p:cNvPr id="150" name="Google Shape;150;p4"/>
          <p:cNvSpPr/>
          <p:nvPr/>
        </p:nvSpPr>
        <p:spPr>
          <a:xfrm>
            <a:off x="583200" y="1047960"/>
            <a:ext cx="10353600" cy="776160"/>
          </a:xfrm>
          <a:prstGeom prst="rect">
            <a:avLst/>
          </a:prstGeom>
          <a:noFill/>
          <a:ln>
            <a:noFill/>
          </a:ln>
        </p:spPr>
        <p:txBody>
          <a:bodyPr spcFirstLastPara="1" wrap="square" lIns="91425" tIns="45700" rIns="91425" bIns="45700" anchor="ctr" anchorCtr="0">
            <a:normAutofit/>
          </a:bodyPr>
          <a:lstStyle/>
          <a:p>
            <a:r>
              <a:rPr lang="zh-TW" altLang="en-US" sz="2400" b="1" dirty="0">
                <a:latin typeface="微軟正黑體" panose="020B0604030504040204" pitchFamily="34" charset="-120"/>
                <a:ea typeface="微軟正黑體" panose="020B0604030504040204" pitchFamily="34" charset="-120"/>
              </a:rPr>
              <a:t>辦理資料庫教育訓練</a:t>
            </a:r>
          </a:p>
        </p:txBody>
      </p:sp>
      <p:sp>
        <p:nvSpPr>
          <p:cNvPr id="151" name="Google Shape;151;p4"/>
          <p:cNvSpPr txBox="1">
            <a:spLocks noGrp="1"/>
          </p:cNvSpPr>
          <p:nvPr>
            <p:ph type="title" idx="4294967295"/>
          </p:nvPr>
        </p:nvSpPr>
        <p:spPr>
          <a:xfrm>
            <a:off x="514800" y="493920"/>
            <a:ext cx="9622440" cy="675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FF"/>
              </a:buClr>
              <a:buSzPts val="3200"/>
              <a:buFont typeface="Microsoft JhengHei"/>
              <a:buNone/>
            </a:pPr>
            <a:r>
              <a:rPr lang="zh-TW" sz="3200" b="0" i="0" u="none" strike="noStrike" cap="none" dirty="0">
                <a:solidFill>
                  <a:srgbClr val="0000FF"/>
                </a:solidFill>
                <a:latin typeface="Microsoft JhengHei"/>
                <a:ea typeface="Microsoft JhengHei"/>
                <a:cs typeface="Microsoft JhengHei"/>
                <a:sym typeface="Microsoft JhengHei"/>
              </a:rPr>
              <a:t>業務報告-讀者服務組(三)</a:t>
            </a:r>
            <a:endParaRPr sz="3200" b="0" i="0" u="none" strike="noStrike" cap="none" dirty="0">
              <a:solidFill>
                <a:srgbClr val="FFFFFF"/>
              </a:solidFill>
              <a:latin typeface="Corbel"/>
              <a:ea typeface="Corbel"/>
              <a:cs typeface="Corbel"/>
              <a:sym typeface="Corbel"/>
            </a:endParaRPr>
          </a:p>
        </p:txBody>
      </p:sp>
      <p:pic>
        <p:nvPicPr>
          <p:cNvPr id="153" name="Google Shape;153;p4"/>
          <p:cNvPicPr preferRelativeResize="0"/>
          <p:nvPr/>
        </p:nvPicPr>
        <p:blipFill rotWithShape="1">
          <a:blip r:embed="rId4">
            <a:alphaModFix/>
          </a:blip>
          <a:srcRect/>
          <a:stretch/>
        </p:blipFill>
        <p:spPr>
          <a:xfrm>
            <a:off x="9871560" y="185040"/>
            <a:ext cx="1714320" cy="1714320"/>
          </a:xfrm>
          <a:prstGeom prst="rect">
            <a:avLst/>
          </a:prstGeom>
          <a:noFill/>
          <a:ln>
            <a:noFill/>
          </a:ln>
        </p:spPr>
      </p:pic>
      <p:sp>
        <p:nvSpPr>
          <p:cNvPr id="157" name="Google Shape;157;p4"/>
          <p:cNvSpPr/>
          <p:nvPr/>
        </p:nvSpPr>
        <p:spPr>
          <a:xfrm>
            <a:off x="11625458" y="6402770"/>
            <a:ext cx="4240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altLang="zh-TW" sz="1800" b="0" i="0" u="none" strike="noStrike" cap="none">
                <a:solidFill>
                  <a:schemeClr val="dk1"/>
                </a:solidFill>
                <a:latin typeface="Arial"/>
                <a:ea typeface="Arial"/>
                <a:cs typeface="Arial"/>
                <a:sym typeface="Arial"/>
              </a:rPr>
              <a:t>4</a:t>
            </a:fld>
            <a:endParaRPr sz="1800" b="0" i="0" u="none" strike="noStrike" cap="none" dirty="0">
              <a:solidFill>
                <a:schemeClr val="dk1"/>
              </a:solidFill>
              <a:latin typeface="Arial"/>
              <a:ea typeface="Arial"/>
              <a:cs typeface="Arial"/>
              <a:sym typeface="Arial"/>
            </a:endParaRPr>
          </a:p>
        </p:txBody>
      </p:sp>
      <p:sp>
        <p:nvSpPr>
          <p:cNvPr id="8" name="文字版面配置區 2">
            <a:extLst>
              <a:ext uri="{FF2B5EF4-FFF2-40B4-BE49-F238E27FC236}">
                <a16:creationId xmlns:a16="http://schemas.microsoft.com/office/drawing/2014/main" id="{838D0415-588A-4BA8-863D-D437B5DE3099}"/>
              </a:ext>
            </a:extLst>
          </p:cNvPr>
          <p:cNvSpPr txBox="1">
            <a:spLocks/>
          </p:cNvSpPr>
          <p:nvPr/>
        </p:nvSpPr>
        <p:spPr>
          <a:xfrm>
            <a:off x="583200" y="2306442"/>
            <a:ext cx="7551028" cy="4366518"/>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zh-TW" altLang="en-US" sz="2400" dirty="0"/>
              <a:t>為促進本校師生對館藏資源的認識與運用，辦理系列推廣活動如下：</a:t>
            </a:r>
            <a:endParaRPr lang="en-US" altLang="zh-TW" sz="2400" dirty="0"/>
          </a:p>
          <a:p>
            <a:pPr marL="342900" indent="-342900" algn="just">
              <a:lnSpc>
                <a:spcPct val="150000"/>
              </a:lnSpc>
              <a:buFont typeface="Arial" panose="020B0604020202020204" pitchFamily="34" charset="0"/>
              <a:buChar char="•"/>
            </a:pPr>
            <a:r>
              <a:rPr lang="en-US" altLang="zh-TW" sz="2400" b="1" dirty="0"/>
              <a:t>KONO Library</a:t>
            </a:r>
            <a:r>
              <a:rPr lang="zh-TW" altLang="en-US" sz="2400" b="1" dirty="0"/>
              <a:t>中文雜誌資料庫</a:t>
            </a:r>
            <a:r>
              <a:rPr lang="zh-TW" altLang="en-US" sz="2400" dirty="0"/>
              <a:t>、</a:t>
            </a:r>
            <a:r>
              <a:rPr lang="zh-TW" altLang="en-US" sz="2400" b="1" dirty="0"/>
              <a:t>智慧閱讀系統</a:t>
            </a:r>
            <a:r>
              <a:rPr lang="zh-TW" altLang="en-US" sz="2400" dirty="0"/>
              <a:t>及</a:t>
            </a:r>
            <a:r>
              <a:rPr lang="zh-TW" altLang="en-US" sz="2400" b="1" dirty="0"/>
              <a:t>畢業論文上傳國家圖書館</a:t>
            </a:r>
            <a:r>
              <a:rPr lang="zh-TW" altLang="en-US" sz="2400" dirty="0"/>
              <a:t>等</a:t>
            </a:r>
            <a:r>
              <a:rPr lang="en-US" altLang="zh-TW" sz="2400" dirty="0"/>
              <a:t>3</a:t>
            </a:r>
            <a:r>
              <a:rPr lang="zh-TW" altLang="en-US" sz="2400" dirty="0"/>
              <a:t>場教育訓練。</a:t>
            </a:r>
            <a:endParaRPr lang="en-US" altLang="zh-TW" sz="2400" dirty="0"/>
          </a:p>
          <a:p>
            <a:pPr marL="342900" indent="-342900" algn="just">
              <a:lnSpc>
                <a:spcPct val="150000"/>
              </a:lnSpc>
              <a:buFont typeface="Arial" panose="020B0604020202020204" pitchFamily="34" charset="0"/>
              <a:buChar char="•"/>
            </a:pPr>
            <a:r>
              <a:rPr lang="zh-TW" altLang="en-US" sz="2400" dirty="0"/>
              <a:t>辦理智慧財產權講座及提供智慧財產權測驗題庫供答題，以強化本校師生對智慧財產權觀念及正確使用。</a:t>
            </a:r>
            <a:endParaRPr lang="en-US" altLang="zh-TW" sz="2400" dirty="0"/>
          </a:p>
          <a:p>
            <a:pPr marL="342900" indent="-342900" algn="just">
              <a:lnSpc>
                <a:spcPct val="150000"/>
              </a:lnSpc>
              <a:buFont typeface="Arial" panose="020B0604020202020204" pitchFamily="34" charset="0"/>
              <a:buChar char="•"/>
            </a:pPr>
            <a:r>
              <a:rPr lang="zh-TW" altLang="en-US" sz="2400" dirty="0"/>
              <a:t>主題書展及電子書借閱推廣，藉以提升每月主題書展及為數眾多的電子書使用率。</a:t>
            </a:r>
            <a:endParaRPr lang="en-US" altLang="zh-TW" sz="2400" dirty="0"/>
          </a:p>
          <a:p>
            <a:pPr marL="342900" indent="-342900" algn="just">
              <a:lnSpc>
                <a:spcPct val="150000"/>
              </a:lnSpc>
              <a:buFont typeface="Arial" panose="020B0604020202020204" pitchFamily="34" charset="0"/>
              <a:buChar char="•"/>
            </a:pPr>
            <a:r>
              <a:rPr lang="zh-TW" altLang="en-US" sz="2400" dirty="0"/>
              <a:t>二手書教科書及二手書的使用推廣。</a:t>
            </a:r>
            <a:endParaRPr lang="en-US" altLang="zh-TW" sz="2400" dirty="0"/>
          </a:p>
          <a:p>
            <a:pPr marL="342900" indent="-342900" algn="just">
              <a:lnSpc>
                <a:spcPct val="150000"/>
              </a:lnSpc>
              <a:buFont typeface="Arial" panose="020B0604020202020204" pitchFamily="34" charset="0"/>
              <a:buChar char="•"/>
            </a:pPr>
            <a:r>
              <a:rPr lang="zh-TW" altLang="en-US" sz="2400" dirty="0"/>
              <a:t>成立臺體大圖書館</a:t>
            </a:r>
            <a:r>
              <a:rPr lang="en-US" altLang="zh-TW" sz="2400" dirty="0"/>
              <a:t>FB</a:t>
            </a:r>
            <a:r>
              <a:rPr lang="zh-TW" altLang="en-US" sz="2400" dirty="0"/>
              <a:t>與</a:t>
            </a:r>
            <a:r>
              <a:rPr lang="en-US" altLang="zh-TW" sz="2400" dirty="0"/>
              <a:t>IG</a:t>
            </a:r>
            <a:r>
              <a:rPr lang="zh-TW" altLang="en-US" sz="2400" dirty="0"/>
              <a:t>社群為活動推廣。</a:t>
            </a:r>
            <a:endParaRPr lang="en-US" altLang="zh-TW" sz="2400" dirty="0"/>
          </a:p>
          <a:p>
            <a:pPr algn="just"/>
            <a:endParaRPr lang="en-US" altLang="zh-TW" sz="2400" dirty="0"/>
          </a:p>
        </p:txBody>
      </p:sp>
      <p:pic>
        <p:nvPicPr>
          <p:cNvPr id="3" name="圖片 2">
            <a:extLst>
              <a:ext uri="{FF2B5EF4-FFF2-40B4-BE49-F238E27FC236}">
                <a16:creationId xmlns:a16="http://schemas.microsoft.com/office/drawing/2014/main" id="{705D12A0-8FC2-42B5-8CE7-873B87D40E83}"/>
              </a:ext>
            </a:extLst>
          </p:cNvPr>
          <p:cNvPicPr>
            <a:picLocks noChangeAspect="1"/>
          </p:cNvPicPr>
          <p:nvPr/>
        </p:nvPicPr>
        <p:blipFill>
          <a:blip r:embed="rId5"/>
          <a:stretch>
            <a:fillRect/>
          </a:stretch>
        </p:blipFill>
        <p:spPr>
          <a:xfrm>
            <a:off x="6430414" y="5333155"/>
            <a:ext cx="1045952" cy="1045952"/>
          </a:xfrm>
          <a:prstGeom prst="rect">
            <a:avLst/>
          </a:prstGeom>
        </p:spPr>
      </p:pic>
      <p:sp>
        <p:nvSpPr>
          <p:cNvPr id="4" name="文字方塊 3">
            <a:extLst>
              <a:ext uri="{FF2B5EF4-FFF2-40B4-BE49-F238E27FC236}">
                <a16:creationId xmlns:a16="http://schemas.microsoft.com/office/drawing/2014/main" id="{326F2EA6-22AD-4C6A-9FA1-9E4503AE6E65}"/>
              </a:ext>
            </a:extLst>
          </p:cNvPr>
          <p:cNvSpPr txBox="1"/>
          <p:nvPr/>
        </p:nvSpPr>
        <p:spPr>
          <a:xfrm>
            <a:off x="6710772" y="6433547"/>
            <a:ext cx="1531188" cy="307777"/>
          </a:xfrm>
          <a:prstGeom prst="rect">
            <a:avLst/>
          </a:prstGeom>
          <a:noFill/>
        </p:spPr>
        <p:txBody>
          <a:bodyPr wrap="none" rtlCol="0">
            <a:spAutoFit/>
          </a:bodyPr>
          <a:lstStyle/>
          <a:p>
            <a:r>
              <a:rPr lang="zh-TW" altLang="en-US" dirty="0"/>
              <a:t>臺體大圖書館</a:t>
            </a:r>
            <a:r>
              <a:rPr lang="en-US" altLang="zh-TW" dirty="0"/>
              <a:t>QR</a:t>
            </a:r>
            <a:endParaRPr lang="zh-TW" altLang="en-US" dirty="0"/>
          </a:p>
        </p:txBody>
      </p:sp>
      <p:pic>
        <p:nvPicPr>
          <p:cNvPr id="6" name="圖片 5">
            <a:extLst>
              <a:ext uri="{FF2B5EF4-FFF2-40B4-BE49-F238E27FC236}">
                <a16:creationId xmlns:a16="http://schemas.microsoft.com/office/drawing/2014/main" id="{FBFB2B5F-CCB1-4B4E-AF8D-D18880C6E8BB}"/>
              </a:ext>
            </a:extLst>
          </p:cNvPr>
          <p:cNvPicPr>
            <a:picLocks noChangeAspect="1"/>
          </p:cNvPicPr>
          <p:nvPr/>
        </p:nvPicPr>
        <p:blipFill>
          <a:blip r:embed="rId6"/>
          <a:stretch>
            <a:fillRect/>
          </a:stretch>
        </p:blipFill>
        <p:spPr>
          <a:xfrm>
            <a:off x="7679045" y="5312754"/>
            <a:ext cx="910365" cy="10459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0;p4">
            <a:extLst>
              <a:ext uri="{FF2B5EF4-FFF2-40B4-BE49-F238E27FC236}">
                <a16:creationId xmlns:a16="http://schemas.microsoft.com/office/drawing/2014/main" id="{AA9E465F-9DBB-44D9-BBEA-8A6E07427313}"/>
              </a:ext>
            </a:extLst>
          </p:cNvPr>
          <p:cNvSpPr/>
          <p:nvPr/>
        </p:nvSpPr>
        <p:spPr>
          <a:xfrm>
            <a:off x="583200" y="1047960"/>
            <a:ext cx="10353600" cy="776160"/>
          </a:xfrm>
          <a:prstGeom prst="rect">
            <a:avLst/>
          </a:prstGeom>
          <a:noFill/>
          <a:ln>
            <a:noFill/>
          </a:ln>
        </p:spPr>
        <p:txBody>
          <a:bodyPr spcFirstLastPara="1" wrap="square" lIns="91425" tIns="45700" rIns="91425" bIns="45700" anchor="ctr" anchorCtr="0">
            <a:normAutofit/>
          </a:bodyPr>
          <a:lstStyle/>
          <a:p>
            <a:pPr lvl="0">
              <a:lnSpc>
                <a:spcPct val="85000"/>
              </a:lnSpc>
              <a:buClr>
                <a:srgbClr val="2C2C2C"/>
              </a:buClr>
              <a:buSzPts val="2400"/>
            </a:pPr>
            <a:r>
              <a:rPr lang="zh-TW" altLang="en-US" sz="2400" b="1" dirty="0">
                <a:solidFill>
                  <a:srgbClr val="2C2C2C"/>
                </a:solidFill>
                <a:latin typeface="Microsoft JhengHei"/>
                <a:ea typeface="Microsoft JhengHei"/>
                <a:cs typeface="Microsoft JhengHei"/>
                <a:sym typeface="Microsoft JhengHei"/>
              </a:rPr>
              <a:t>智慧</a:t>
            </a:r>
            <a:r>
              <a:rPr lang="zh-TW" altLang="en-US" sz="2400" b="1" i="0" u="none" strike="noStrike" cap="none" dirty="0">
                <a:solidFill>
                  <a:srgbClr val="2C2C2C"/>
                </a:solidFill>
                <a:latin typeface="Microsoft JhengHei"/>
                <a:ea typeface="Microsoft JhengHei"/>
                <a:cs typeface="Microsoft JhengHei"/>
                <a:sym typeface="Microsoft JhengHei"/>
              </a:rPr>
              <a:t>閱讀推薦</a:t>
            </a:r>
            <a:r>
              <a:rPr lang="zh-TW" sz="2400" b="1" i="0" u="none" strike="noStrike" cap="none" dirty="0">
                <a:solidFill>
                  <a:srgbClr val="2C2C2C"/>
                </a:solidFill>
                <a:latin typeface="Microsoft JhengHei"/>
                <a:ea typeface="Microsoft JhengHei"/>
                <a:cs typeface="Microsoft JhengHei"/>
                <a:sym typeface="Microsoft JhengHei"/>
              </a:rPr>
              <a:t>系統</a:t>
            </a:r>
            <a:endParaRPr lang="en-US" altLang="zh-TW" sz="2400" b="1" i="0" u="none" strike="noStrike" cap="none" dirty="0">
              <a:solidFill>
                <a:srgbClr val="2C2C2C"/>
              </a:solidFill>
              <a:latin typeface="Microsoft JhengHei"/>
              <a:ea typeface="Microsoft JhengHei"/>
              <a:cs typeface="Microsoft JhengHei"/>
              <a:sym typeface="Microsoft JhengHei"/>
            </a:endParaRPr>
          </a:p>
        </p:txBody>
      </p:sp>
      <p:sp>
        <p:nvSpPr>
          <p:cNvPr id="6" name="Google Shape;151;p4">
            <a:extLst>
              <a:ext uri="{FF2B5EF4-FFF2-40B4-BE49-F238E27FC236}">
                <a16:creationId xmlns:a16="http://schemas.microsoft.com/office/drawing/2014/main" id="{0E885D4E-708F-4C9C-9509-14F95BE12DC5}"/>
              </a:ext>
            </a:extLst>
          </p:cNvPr>
          <p:cNvSpPr txBox="1">
            <a:spLocks/>
          </p:cNvSpPr>
          <p:nvPr/>
        </p:nvSpPr>
        <p:spPr>
          <a:xfrm>
            <a:off x="514800" y="493920"/>
            <a:ext cx="9622440" cy="675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5000"/>
              </a:lnSpc>
              <a:buClr>
                <a:srgbClr val="0000FF"/>
              </a:buClr>
              <a:buSzPts val="3200"/>
              <a:buFont typeface="Microsoft JhengHei"/>
              <a:buNone/>
            </a:pPr>
            <a:r>
              <a:rPr lang="zh-TW" altLang="en-US" sz="3200" dirty="0">
                <a:solidFill>
                  <a:srgbClr val="0000FF"/>
                </a:solidFill>
                <a:latin typeface="Microsoft JhengHei"/>
                <a:ea typeface="Microsoft JhengHei"/>
                <a:cs typeface="Microsoft JhengHei"/>
                <a:sym typeface="Microsoft JhengHei"/>
              </a:rPr>
              <a:t>業務報告</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讀者服務組</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四</a:t>
            </a:r>
            <a:r>
              <a:rPr lang="en-US" altLang="zh-TW" sz="3200" dirty="0">
                <a:solidFill>
                  <a:srgbClr val="0000FF"/>
                </a:solidFill>
                <a:latin typeface="Microsoft JhengHei"/>
                <a:ea typeface="Microsoft JhengHei"/>
                <a:cs typeface="Microsoft JhengHei"/>
                <a:sym typeface="Microsoft JhengHei"/>
              </a:rPr>
              <a:t>)</a:t>
            </a:r>
            <a:endParaRPr lang="zh-TW" altLang="en-US" sz="3200" dirty="0">
              <a:solidFill>
                <a:srgbClr val="FFFFFF"/>
              </a:solidFill>
              <a:latin typeface="Corbel"/>
              <a:ea typeface="Corbel"/>
              <a:cs typeface="Corbel"/>
              <a:sym typeface="Corbel"/>
            </a:endParaRPr>
          </a:p>
        </p:txBody>
      </p:sp>
      <p:pic>
        <p:nvPicPr>
          <p:cNvPr id="7" name="圖片 6">
            <a:extLst>
              <a:ext uri="{FF2B5EF4-FFF2-40B4-BE49-F238E27FC236}">
                <a16:creationId xmlns:a16="http://schemas.microsoft.com/office/drawing/2014/main" id="{29ED6C42-BE16-4CFF-8172-F1CFEE47AC84}"/>
              </a:ext>
            </a:extLst>
          </p:cNvPr>
          <p:cNvPicPr>
            <a:picLocks noChangeAspect="1"/>
          </p:cNvPicPr>
          <p:nvPr/>
        </p:nvPicPr>
        <p:blipFill>
          <a:blip r:embed="rId3"/>
          <a:stretch>
            <a:fillRect/>
          </a:stretch>
        </p:blipFill>
        <p:spPr>
          <a:xfrm>
            <a:off x="6448725" y="2305300"/>
            <a:ext cx="5299969" cy="3641330"/>
          </a:xfrm>
          <a:prstGeom prst="rect">
            <a:avLst/>
          </a:prstGeom>
        </p:spPr>
      </p:pic>
      <p:sp>
        <p:nvSpPr>
          <p:cNvPr id="9" name="Google Shape;157;p4">
            <a:extLst>
              <a:ext uri="{FF2B5EF4-FFF2-40B4-BE49-F238E27FC236}">
                <a16:creationId xmlns:a16="http://schemas.microsoft.com/office/drawing/2014/main" id="{84599DAB-33A8-4428-90DC-0F6A1F32C952}"/>
              </a:ext>
            </a:extLst>
          </p:cNvPr>
          <p:cNvSpPr/>
          <p:nvPr/>
        </p:nvSpPr>
        <p:spPr>
          <a:xfrm>
            <a:off x="11625458" y="6402770"/>
            <a:ext cx="4240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altLang="zh-TW" sz="1800" b="0" i="0" u="none" strike="noStrike" cap="none">
                <a:solidFill>
                  <a:schemeClr val="dk1"/>
                </a:solidFill>
                <a:latin typeface="Arial"/>
                <a:ea typeface="Arial"/>
                <a:cs typeface="Arial"/>
                <a:sym typeface="Arial"/>
              </a:rPr>
              <a:t>5</a:t>
            </a:fld>
            <a:endParaRPr sz="1800" b="0" i="0" u="none" strike="noStrike" cap="none" dirty="0">
              <a:solidFill>
                <a:schemeClr val="dk1"/>
              </a:solidFill>
              <a:latin typeface="Arial"/>
              <a:ea typeface="Arial"/>
              <a:cs typeface="Arial"/>
              <a:sym typeface="Arial"/>
            </a:endParaRPr>
          </a:p>
        </p:txBody>
      </p:sp>
      <p:sp>
        <p:nvSpPr>
          <p:cNvPr id="10" name="Google Shape;152;p4">
            <a:extLst>
              <a:ext uri="{FF2B5EF4-FFF2-40B4-BE49-F238E27FC236}">
                <a16:creationId xmlns:a16="http://schemas.microsoft.com/office/drawing/2014/main" id="{E9AC41F3-81A7-4363-A817-7AA4911F45AB}"/>
              </a:ext>
            </a:extLst>
          </p:cNvPr>
          <p:cNvSpPr/>
          <p:nvPr/>
        </p:nvSpPr>
        <p:spPr>
          <a:xfrm>
            <a:off x="514800" y="2210186"/>
            <a:ext cx="5761443" cy="4492084"/>
          </a:xfrm>
          <a:prstGeom prst="rect">
            <a:avLst/>
          </a:prstGeom>
          <a:noFill/>
          <a:ln>
            <a:noFill/>
          </a:ln>
        </p:spPr>
        <p:txBody>
          <a:bodyPr spcFirstLastPara="1" wrap="square" lIns="90000" tIns="45000" rIns="90000" bIns="45000" anchor="t" anchorCtr="0">
            <a:spAutoFit/>
          </a:bodyPr>
          <a:lstStyle/>
          <a:p>
            <a:pPr marL="343080" lvl="0" indent="-342720" algn="just">
              <a:buClr>
                <a:srgbClr val="FFFFFF"/>
              </a:buClr>
              <a:buSzPts val="2200"/>
              <a:buFont typeface="Noto Sans Symbols"/>
              <a:buChar char="●"/>
            </a:pPr>
            <a:r>
              <a:rPr lang="zh-TW" altLang="en-US" sz="2200" dirty="0">
                <a:solidFill>
                  <a:srgbClr val="2C2C2C"/>
                </a:solidFill>
                <a:latin typeface="Microsoft JhengHei"/>
                <a:ea typeface="Microsoft JhengHei"/>
                <a:cs typeface="Microsoft JhengHei"/>
                <a:sym typeface="Microsoft JhengHei"/>
              </a:rPr>
              <a:t>因應趨勢與科技潮流並提供嶄新的閱覽服務，圖書館規劃建置</a:t>
            </a:r>
            <a:r>
              <a:rPr lang="zh-TW" altLang="en-US" sz="2200" b="1" dirty="0">
                <a:solidFill>
                  <a:srgbClr val="2C2C2C"/>
                </a:solidFill>
                <a:latin typeface="Microsoft JhengHei"/>
                <a:ea typeface="Microsoft JhengHei"/>
                <a:cs typeface="Microsoft JhengHei"/>
                <a:sym typeface="Microsoft JhengHei"/>
              </a:rPr>
              <a:t>智慧閱讀推薦系統</a:t>
            </a:r>
            <a:r>
              <a:rPr lang="zh-TW" altLang="en-US" sz="2200" dirty="0">
                <a:solidFill>
                  <a:srgbClr val="2C2C2C"/>
                </a:solidFill>
                <a:latin typeface="Microsoft JhengHei"/>
                <a:ea typeface="Microsoft JhengHei"/>
                <a:cs typeface="Microsoft JhengHei"/>
                <a:sym typeface="Microsoft JhengHei"/>
              </a:rPr>
              <a:t>，歡迎本校師生多利用。</a:t>
            </a:r>
            <a:endParaRPr lang="en-US" altLang="zh-TW" sz="2200" dirty="0">
              <a:solidFill>
                <a:srgbClr val="2C2C2C"/>
              </a:solidFill>
              <a:latin typeface="Microsoft JhengHei"/>
              <a:ea typeface="Microsoft JhengHei"/>
              <a:cs typeface="Microsoft JhengHei"/>
              <a:sym typeface="Microsoft JhengHei"/>
            </a:endParaRPr>
          </a:p>
          <a:p>
            <a:pPr marL="343080" lvl="0" indent="-342720" algn="just">
              <a:buClr>
                <a:srgbClr val="FFFFFF"/>
              </a:buClr>
              <a:buSzPts val="2200"/>
              <a:buFont typeface="Noto Sans Symbols"/>
              <a:buChar char="●"/>
            </a:pPr>
            <a:endParaRPr lang="en-US" altLang="zh-TW" sz="2200" dirty="0">
              <a:solidFill>
                <a:srgbClr val="2C2C2C"/>
              </a:solidFill>
              <a:latin typeface="Microsoft JhengHei"/>
              <a:ea typeface="Microsoft JhengHei"/>
              <a:cs typeface="Microsoft JhengHei"/>
              <a:sym typeface="Microsoft JhengHei"/>
            </a:endParaRPr>
          </a:p>
          <a:p>
            <a:pPr marL="343080" lvl="0" indent="-342720" algn="just">
              <a:buClr>
                <a:srgbClr val="FFFFFF"/>
              </a:buClr>
              <a:buSzPts val="2200"/>
              <a:buFont typeface="Noto Sans Symbols"/>
              <a:buChar char="●"/>
            </a:pPr>
            <a:r>
              <a:rPr lang="zh-TW" altLang="en-US" sz="2200" dirty="0">
                <a:solidFill>
                  <a:srgbClr val="2C2C2C"/>
                </a:solidFill>
                <a:latin typeface="Microsoft JhengHei"/>
                <a:ea typeface="Microsoft JhengHei"/>
                <a:cs typeface="Microsoft JhengHei"/>
                <a:sym typeface="Microsoft JhengHei"/>
              </a:rPr>
              <a:t>本系統將透過讀者借閱歷程資料庫內大數據進行篩選並去除讀者個資，經由人工智慧機器的學習技術，將不同類型與特徵的讀者進行閱讀行為的探勘與分析。</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Arial"/>
              <a:ea typeface="Arial"/>
              <a:cs typeface="Arial"/>
              <a:sym typeface="Arial"/>
            </a:endParaRPr>
          </a:p>
          <a:p>
            <a:pPr marL="343080" lvl="0" indent="-342720" algn="just">
              <a:buClr>
                <a:srgbClr val="FFFFFF"/>
              </a:buClr>
              <a:buSzPts val="2200"/>
              <a:buFont typeface="Noto Sans Symbols"/>
              <a:buChar char="●"/>
            </a:pPr>
            <a:r>
              <a:rPr lang="zh-TW" altLang="en-US" sz="2200" dirty="0">
                <a:solidFill>
                  <a:srgbClr val="2C2C2C"/>
                </a:solidFill>
                <a:latin typeface="Microsoft JhengHei"/>
                <a:ea typeface="Microsoft JhengHei"/>
                <a:cs typeface="Microsoft JhengHei"/>
                <a:sym typeface="Microsoft JhengHei"/>
              </a:rPr>
              <a:t>可透過系統傳送讀者個人化的閱讀推薦、閱讀指數分析及館藏使用分析。</a:t>
            </a:r>
          </a:p>
          <a:p>
            <a:pPr marL="360" marR="0" lvl="0" algn="just" rtl="0">
              <a:lnSpc>
                <a:spcPct val="100000"/>
              </a:lnSpc>
              <a:spcBef>
                <a:spcPts val="0"/>
              </a:spcBef>
              <a:spcAft>
                <a:spcPts val="0"/>
              </a:spcAft>
              <a:buClr>
                <a:srgbClr val="FFFFFF"/>
              </a:buClr>
              <a:buSzPts val="2200"/>
            </a:pP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717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7"/>
          <p:cNvPicPr preferRelativeResize="0"/>
          <p:nvPr/>
        </p:nvPicPr>
        <p:blipFill rotWithShape="1">
          <a:blip r:embed="rId3">
            <a:alphaModFix/>
          </a:blip>
          <a:srcRect/>
          <a:stretch/>
        </p:blipFill>
        <p:spPr>
          <a:xfrm>
            <a:off x="0" y="4419600"/>
            <a:ext cx="12192000" cy="2438400"/>
          </a:xfrm>
          <a:prstGeom prst="rect">
            <a:avLst/>
          </a:prstGeom>
          <a:noFill/>
          <a:ln>
            <a:noFill/>
          </a:ln>
        </p:spPr>
      </p:pic>
      <p:sp>
        <p:nvSpPr>
          <p:cNvPr id="185" name="Google Shape;185;p7"/>
          <p:cNvSpPr/>
          <p:nvPr/>
        </p:nvSpPr>
        <p:spPr>
          <a:xfrm>
            <a:off x="583200" y="1047960"/>
            <a:ext cx="10353600" cy="77616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85000"/>
              </a:lnSpc>
              <a:spcBef>
                <a:spcPts val="0"/>
              </a:spcBef>
              <a:spcAft>
                <a:spcPts val="0"/>
              </a:spcAft>
              <a:buClr>
                <a:srgbClr val="000000"/>
              </a:buClr>
              <a:buSzPts val="2400"/>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推廣 二手書借閱  及  圖書旅行記活動</a:t>
            </a:r>
            <a:endParaRPr kumimoji="0"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7" name="Google Shape;187;p7"/>
          <p:cNvSpPr/>
          <p:nvPr/>
        </p:nvSpPr>
        <p:spPr>
          <a:xfrm>
            <a:off x="514800" y="1824120"/>
            <a:ext cx="11444040" cy="259548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defTabSz="914400" rtl="0" eaLnBrk="1" fontAlgn="auto" latinLnBrk="0" hangingPunct="1">
              <a:lnSpc>
                <a:spcPts val="3500"/>
              </a:lnSpc>
              <a:spcBef>
                <a:spcPts val="0"/>
              </a:spcBef>
              <a:spcAft>
                <a:spcPts val="0"/>
              </a:spcAft>
              <a:buClr>
                <a:srgbClr val="000000"/>
              </a:buClr>
              <a:buSzPts val="2400"/>
              <a:buFont typeface="Noto Sans Symbols"/>
              <a:buChar char="●"/>
              <a:tabLst/>
              <a:defRPr/>
            </a:pPr>
            <a:r>
              <a:rPr lang="zh-TW" altLang="en-US" sz="2400" dirty="0"/>
              <a:t>推廣</a:t>
            </a:r>
            <a:r>
              <a:rPr kumimoji="0" lang="zh-TW" altLang="en-US" sz="2400" b="0" i="0" u="none" strike="noStrike" kern="0" cap="none" spc="0" normalizeH="0" baseline="0" noProof="0" dirty="0">
                <a:ln>
                  <a:noFill/>
                </a:ln>
                <a:solidFill>
                  <a:srgbClr val="000000"/>
                </a:solidFill>
                <a:effectLst/>
                <a:uLnTx/>
                <a:uFillTx/>
                <a:latin typeface="Arial"/>
                <a:ea typeface="Arial"/>
                <a:cs typeface="Arial"/>
                <a:sym typeface="Arial"/>
              </a:rPr>
              <a:t>本校師生尊重著作財產權，有效節省師生購書成本，注入資源再利用的活水，歡迎您多加運用二手書借閱行列。</a:t>
            </a:r>
            <a:endParaRPr lang="en-US" altLang="zh-TW" sz="2400" dirty="0"/>
          </a:p>
          <a:p>
            <a:pPr marL="342900" lvl="0" indent="-342900">
              <a:lnSpc>
                <a:spcPts val="3500"/>
              </a:lnSpc>
              <a:buSzPts val="2400"/>
              <a:buFont typeface="Noto Sans Symbols"/>
              <a:buChar char="●"/>
              <a:defRPr/>
            </a:pPr>
            <a:r>
              <a:rPr lang="zh-TW" altLang="en-US" sz="2400" dirty="0"/>
              <a:t>本館</a:t>
            </a:r>
            <a:r>
              <a:rPr lang="zh-TW" altLang="zh-TW" sz="2400" dirty="0"/>
              <a:t>建置教師、學生及同仁捐贈二手書，分為教科書、專業用書、科普書籍贈書專區，「圖書旅行記」讀者掃</a:t>
            </a:r>
            <a:r>
              <a:rPr lang="en-US" altLang="zh-TW" sz="2400" dirty="0" err="1"/>
              <a:t>QRCode之後→填寫索書表單→完成索取手續</a:t>
            </a:r>
            <a:r>
              <a:rPr lang="en-US" altLang="zh-TW" sz="2400" dirty="0"/>
              <a:t>，</a:t>
            </a:r>
            <a:r>
              <a:rPr lang="zh-TW" altLang="en-US" sz="2400" dirty="0"/>
              <a:t>即可將書本帶回囉</a:t>
            </a:r>
            <a:r>
              <a:rPr lang="en-US" altLang="zh-TW" sz="2400" dirty="0"/>
              <a:t>!</a:t>
            </a:r>
          </a:p>
          <a:p>
            <a:pPr marL="342900" lvl="0" indent="-342900">
              <a:lnSpc>
                <a:spcPct val="90000"/>
              </a:lnSpc>
              <a:buSzPts val="2400"/>
              <a:buFont typeface="Noto Sans Symbols"/>
              <a:buChar char="●"/>
              <a:defRPr/>
            </a:pPr>
            <a:endParaRPr sz="2000" dirty="0"/>
          </a:p>
          <a:p>
            <a:pPr marL="0" marR="0" lvl="0" indent="0" algn="l" defTabSz="914400" rtl="0" eaLnBrk="1" fontAlgn="auto" latinLnBrk="0" hangingPunct="1">
              <a:lnSpc>
                <a:spcPct val="90000"/>
              </a:lnSpc>
              <a:spcBef>
                <a:spcPts val="1400"/>
              </a:spcBef>
              <a:spcAft>
                <a:spcPts val="0"/>
              </a:spcAft>
              <a:buClr>
                <a:srgbClr val="000000"/>
              </a:buClr>
              <a:buSzPts val="2400"/>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Arial"/>
                <a:ea typeface="Arial"/>
                <a:cs typeface="Arial"/>
                <a:sym typeface="Arial"/>
              </a:rPr>
              <a:t>二手書平台路徑</a:t>
            </a:r>
            <a:r>
              <a:rPr kumimoji="0" lang="en-US" altLang="zh-TW" sz="2400" b="0" i="0" u="none" strike="noStrike" kern="0" cap="none" spc="0" normalizeH="0" baseline="0" noProof="0" dirty="0">
                <a:ln>
                  <a:noFill/>
                </a:ln>
                <a:solidFill>
                  <a:srgbClr val="000000"/>
                </a:solidFill>
                <a:effectLst/>
                <a:uLnTx/>
                <a:uFillTx/>
                <a:latin typeface="Arial"/>
                <a:ea typeface="Arial"/>
                <a:cs typeface="Arial"/>
                <a:sym typeface="Arial"/>
              </a:rPr>
              <a:t>-&gt;</a:t>
            </a:r>
            <a:r>
              <a:rPr kumimoji="0" lang="zh-TW" altLang="en-US" sz="2400" b="0" i="0" u="none" strike="noStrike" kern="0" cap="none" spc="0" normalizeH="0" baseline="0" noProof="0" dirty="0">
                <a:ln>
                  <a:noFill/>
                </a:ln>
                <a:solidFill>
                  <a:srgbClr val="000000"/>
                </a:solidFill>
                <a:effectLst/>
                <a:uLnTx/>
                <a:uFillTx/>
                <a:latin typeface="Arial"/>
                <a:ea typeface="Arial"/>
                <a:cs typeface="Arial"/>
                <a:sym typeface="Arial"/>
              </a:rPr>
              <a:t>本校官網首頁／圖書資訊／圖書服務／智財權專區／ 二手書平台</a:t>
            </a:r>
            <a:endParaRPr kumimoji="0" sz="2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Google Shape;151;p4">
            <a:extLst>
              <a:ext uri="{FF2B5EF4-FFF2-40B4-BE49-F238E27FC236}">
                <a16:creationId xmlns:a16="http://schemas.microsoft.com/office/drawing/2014/main" id="{3695C89F-34BB-430E-87AC-60D95E8E23AC}"/>
              </a:ext>
            </a:extLst>
          </p:cNvPr>
          <p:cNvSpPr txBox="1">
            <a:spLocks/>
          </p:cNvSpPr>
          <p:nvPr/>
        </p:nvSpPr>
        <p:spPr>
          <a:xfrm>
            <a:off x="514800" y="493920"/>
            <a:ext cx="9622440" cy="675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5000"/>
              </a:lnSpc>
              <a:buClr>
                <a:srgbClr val="0000FF"/>
              </a:buClr>
              <a:buSzPts val="3200"/>
              <a:buFont typeface="Microsoft JhengHei"/>
              <a:buNone/>
            </a:pPr>
            <a:r>
              <a:rPr lang="zh-TW" altLang="en-US" sz="3200" dirty="0">
                <a:solidFill>
                  <a:srgbClr val="0000FF"/>
                </a:solidFill>
                <a:latin typeface="Microsoft JhengHei"/>
                <a:ea typeface="Microsoft JhengHei"/>
                <a:cs typeface="Microsoft JhengHei"/>
                <a:sym typeface="Microsoft JhengHei"/>
              </a:rPr>
              <a:t>業務報告</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讀者服務組</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五</a:t>
            </a:r>
            <a:r>
              <a:rPr lang="en-US" altLang="zh-TW" sz="3200" dirty="0">
                <a:solidFill>
                  <a:srgbClr val="0000FF"/>
                </a:solidFill>
                <a:latin typeface="Microsoft JhengHei"/>
                <a:ea typeface="Microsoft JhengHei"/>
                <a:cs typeface="Microsoft JhengHei"/>
                <a:sym typeface="Microsoft JhengHei"/>
              </a:rPr>
              <a:t>)</a:t>
            </a:r>
            <a:endParaRPr lang="zh-TW" altLang="en-US" sz="3200" dirty="0">
              <a:solidFill>
                <a:srgbClr val="FFFFFF"/>
              </a:solidFill>
              <a:latin typeface="Corbel"/>
              <a:ea typeface="Corbel"/>
              <a:cs typeface="Corbel"/>
              <a:sym typeface="Corbel"/>
            </a:endParaRPr>
          </a:p>
        </p:txBody>
      </p:sp>
      <p:pic>
        <p:nvPicPr>
          <p:cNvPr id="2" name="圖片 1">
            <a:extLst>
              <a:ext uri="{FF2B5EF4-FFF2-40B4-BE49-F238E27FC236}">
                <a16:creationId xmlns:a16="http://schemas.microsoft.com/office/drawing/2014/main" id="{D69E8CA5-4AEE-458E-BA83-F79305024B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45515" y="-68246"/>
            <a:ext cx="4114327" cy="2314309"/>
          </a:xfrm>
          <a:prstGeom prst="rect">
            <a:avLst/>
          </a:prstGeom>
        </p:spPr>
      </p:pic>
      <p:sp>
        <p:nvSpPr>
          <p:cNvPr id="7" name="Google Shape;157;p4">
            <a:extLst>
              <a:ext uri="{FF2B5EF4-FFF2-40B4-BE49-F238E27FC236}">
                <a16:creationId xmlns:a16="http://schemas.microsoft.com/office/drawing/2014/main" id="{1B80ADA8-E530-45C5-805D-3211CCCD03AB}"/>
              </a:ext>
            </a:extLst>
          </p:cNvPr>
          <p:cNvSpPr/>
          <p:nvPr/>
        </p:nvSpPr>
        <p:spPr>
          <a:xfrm>
            <a:off x="11625458" y="6402770"/>
            <a:ext cx="4240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altLang="zh-TW" sz="1800" b="0" i="0" u="none" strike="noStrike" cap="none">
                <a:solidFill>
                  <a:schemeClr val="dk1"/>
                </a:solidFill>
                <a:latin typeface="Arial"/>
                <a:ea typeface="Arial"/>
                <a:cs typeface="Arial"/>
                <a:sym typeface="Arial"/>
              </a:rPr>
              <a:t>6</a:t>
            </a:fld>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p:nvPr/>
        </p:nvSpPr>
        <p:spPr>
          <a:xfrm>
            <a:off x="442800" y="493920"/>
            <a:ext cx="9787680" cy="124272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1800"/>
              <a:buFont typeface="Arial"/>
              <a:buNone/>
            </a:pPr>
            <a:br>
              <a:rPr lang="zh-TW" sz="1800" b="1" i="0" u="none" strike="noStrike" cap="none" dirty="0">
                <a:solidFill>
                  <a:schemeClr val="dk1"/>
                </a:solidFill>
                <a:latin typeface="Arial"/>
                <a:ea typeface="Arial"/>
                <a:cs typeface="Arial"/>
                <a:sym typeface="Arial"/>
              </a:rPr>
            </a:br>
            <a:br>
              <a:rPr lang="zh-TW" sz="1800" b="1" i="0" u="none" strike="noStrike" cap="none" dirty="0">
                <a:solidFill>
                  <a:schemeClr val="dk1"/>
                </a:solidFill>
                <a:latin typeface="Arial"/>
                <a:ea typeface="Arial"/>
                <a:cs typeface="Arial"/>
                <a:sym typeface="Arial"/>
              </a:rPr>
            </a:br>
            <a:r>
              <a:rPr lang="zh-TW" sz="2400" b="1" i="0" u="none" strike="noStrike" cap="none" dirty="0">
                <a:solidFill>
                  <a:srgbClr val="2C2C2C"/>
                </a:solidFill>
                <a:latin typeface="Microsoft JhengHei"/>
                <a:ea typeface="Microsoft JhengHei"/>
                <a:cs typeface="Microsoft JhengHei"/>
                <a:sym typeface="Microsoft JhengHei"/>
              </a:rPr>
              <a:t> 11</a:t>
            </a:r>
            <a:r>
              <a:rPr lang="en-US" altLang="zh-TW" sz="2400" b="1" dirty="0">
                <a:solidFill>
                  <a:srgbClr val="2C2C2C"/>
                </a:solidFill>
                <a:latin typeface="Microsoft JhengHei"/>
                <a:ea typeface="Microsoft JhengHei"/>
                <a:cs typeface="Microsoft JhengHei"/>
                <a:sym typeface="Microsoft JhengHei"/>
              </a:rPr>
              <a:t>4</a:t>
            </a:r>
            <a:r>
              <a:rPr lang="zh-TW" sz="2400" b="1" i="0" u="none" strike="noStrike" cap="none" dirty="0">
                <a:solidFill>
                  <a:srgbClr val="2C2C2C"/>
                </a:solidFill>
                <a:latin typeface="Microsoft JhengHei"/>
                <a:ea typeface="Microsoft JhengHei"/>
                <a:cs typeface="Microsoft JhengHei"/>
                <a:sym typeface="Microsoft JhengHei"/>
              </a:rPr>
              <a:t>年度新購圖書及電子書</a:t>
            </a:r>
            <a:endParaRPr sz="2400" b="1" i="0" u="none" strike="noStrike" cap="none" dirty="0">
              <a:solidFill>
                <a:schemeClr val="dk1"/>
              </a:solidFill>
              <a:latin typeface="Arial"/>
              <a:ea typeface="Arial"/>
              <a:cs typeface="Arial"/>
              <a:sym typeface="Arial"/>
            </a:endParaRPr>
          </a:p>
        </p:txBody>
      </p:sp>
      <p:pic>
        <p:nvPicPr>
          <p:cNvPr id="176" name="Google Shape;176;p6"/>
          <p:cNvPicPr preferRelativeResize="0"/>
          <p:nvPr/>
        </p:nvPicPr>
        <p:blipFill rotWithShape="1">
          <a:blip r:embed="rId3">
            <a:alphaModFix/>
          </a:blip>
          <a:srcRect/>
          <a:stretch/>
        </p:blipFill>
        <p:spPr>
          <a:xfrm>
            <a:off x="9871560" y="185040"/>
            <a:ext cx="1714320" cy="1714320"/>
          </a:xfrm>
          <a:prstGeom prst="rect">
            <a:avLst/>
          </a:prstGeom>
          <a:noFill/>
          <a:ln>
            <a:noFill/>
          </a:ln>
        </p:spPr>
      </p:pic>
      <p:sp>
        <p:nvSpPr>
          <p:cNvPr id="178" name="Google Shape;178;p6"/>
          <p:cNvSpPr/>
          <p:nvPr/>
        </p:nvSpPr>
        <p:spPr>
          <a:xfrm>
            <a:off x="11625458" y="6402770"/>
            <a:ext cx="4240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altLang="zh-TW" sz="1800" b="0" i="0" u="none" strike="noStrike" cap="none">
                <a:solidFill>
                  <a:schemeClr val="dk1"/>
                </a:solidFill>
                <a:latin typeface="Arial"/>
                <a:ea typeface="Arial"/>
                <a:cs typeface="Arial"/>
                <a:sym typeface="Arial"/>
              </a:rPr>
              <a:t>7</a:t>
            </a:fld>
            <a:endParaRPr sz="1800" b="0" i="0" u="none" strike="noStrike" cap="none">
              <a:solidFill>
                <a:schemeClr val="dk1"/>
              </a:solidFill>
              <a:latin typeface="Arial"/>
              <a:ea typeface="Arial"/>
              <a:cs typeface="Arial"/>
              <a:sym typeface="Arial"/>
            </a:endParaRPr>
          </a:p>
        </p:txBody>
      </p:sp>
      <p:sp>
        <p:nvSpPr>
          <p:cNvPr id="8" name="Google Shape;151;p4">
            <a:extLst>
              <a:ext uri="{FF2B5EF4-FFF2-40B4-BE49-F238E27FC236}">
                <a16:creationId xmlns:a16="http://schemas.microsoft.com/office/drawing/2014/main" id="{A524FA7F-22FD-4BB5-AF37-9E99393A911E}"/>
              </a:ext>
            </a:extLst>
          </p:cNvPr>
          <p:cNvSpPr txBox="1">
            <a:spLocks/>
          </p:cNvSpPr>
          <p:nvPr/>
        </p:nvSpPr>
        <p:spPr>
          <a:xfrm>
            <a:off x="514800" y="493920"/>
            <a:ext cx="9622440" cy="675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5000"/>
              </a:lnSpc>
              <a:buClr>
                <a:srgbClr val="0000FF"/>
              </a:buClr>
              <a:buSzPts val="3200"/>
              <a:buFont typeface="Microsoft JhengHei"/>
              <a:buNone/>
            </a:pPr>
            <a:r>
              <a:rPr lang="zh-TW" altLang="en-US" sz="3200" dirty="0">
                <a:solidFill>
                  <a:srgbClr val="0000FF"/>
                </a:solidFill>
                <a:latin typeface="Microsoft JhengHei"/>
                <a:ea typeface="Microsoft JhengHei"/>
                <a:cs typeface="Microsoft JhengHei"/>
                <a:sym typeface="Microsoft JhengHei"/>
              </a:rPr>
              <a:t>業務報告</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讀者服務組</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六</a:t>
            </a:r>
            <a:r>
              <a:rPr lang="en-US" altLang="zh-TW" sz="3200" dirty="0">
                <a:solidFill>
                  <a:srgbClr val="0000FF"/>
                </a:solidFill>
                <a:latin typeface="Microsoft JhengHei"/>
                <a:ea typeface="Microsoft JhengHei"/>
                <a:cs typeface="Microsoft JhengHei"/>
                <a:sym typeface="Microsoft JhengHei"/>
              </a:rPr>
              <a:t>)</a:t>
            </a:r>
            <a:endParaRPr lang="zh-TW" altLang="en-US" sz="3200" dirty="0">
              <a:solidFill>
                <a:srgbClr val="FFFFFF"/>
              </a:solidFill>
              <a:latin typeface="Corbel"/>
              <a:ea typeface="Corbel"/>
              <a:cs typeface="Corbel"/>
              <a:sym typeface="Corbel"/>
            </a:endParaRPr>
          </a:p>
        </p:txBody>
      </p:sp>
      <p:sp>
        <p:nvSpPr>
          <p:cNvPr id="11" name="矩形 10">
            <a:extLst>
              <a:ext uri="{FF2B5EF4-FFF2-40B4-BE49-F238E27FC236}">
                <a16:creationId xmlns:a16="http://schemas.microsoft.com/office/drawing/2014/main" id="{2525E749-5496-40BE-816F-757A82FB0AD4}"/>
              </a:ext>
            </a:extLst>
          </p:cNvPr>
          <p:cNvSpPr/>
          <p:nvPr/>
        </p:nvSpPr>
        <p:spPr>
          <a:xfrm>
            <a:off x="162202" y="2288823"/>
            <a:ext cx="11887283" cy="4298613"/>
          </a:xfrm>
          <a:prstGeom prst="rect">
            <a:avLst/>
          </a:prstGeom>
        </p:spPr>
        <p:txBody>
          <a:bodyPr wrap="square">
            <a:spAutoFit/>
          </a:bodyPr>
          <a:lstStyle/>
          <a:p>
            <a:pPr marL="182880" lvl="0" indent="-182880">
              <a:lnSpc>
                <a:spcPts val="2640"/>
              </a:lnSpc>
              <a:spcBef>
                <a:spcPts val="1200"/>
              </a:spcBef>
              <a:spcAft>
                <a:spcPts val="200"/>
              </a:spcAft>
              <a:buClr>
                <a:srgbClr val="FFFFFF"/>
              </a:buClr>
              <a:buFont typeface="Wingdings" panose="05000000000000000000" pitchFamily="2" charset="2"/>
              <a:buChar char="l"/>
            </a:pPr>
            <a:r>
              <a:rPr lang="en-US" altLang="zh-TW" sz="2200" kern="1200" dirty="0">
                <a:solidFill>
                  <a:srgbClr val="2C2C2C"/>
                </a:solidFill>
                <a:latin typeface="微軟正黑體" panose="020B0604030504040204" pitchFamily="34" charset="-120"/>
                <a:ea typeface="微軟正黑體" panose="020B0604030504040204" pitchFamily="34" charset="-120"/>
                <a:cs typeface="+mn-cs"/>
              </a:rPr>
              <a:t>114</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上半年度共計採購中西文圖書資料</a:t>
            </a:r>
            <a:r>
              <a:rPr lang="en-US" altLang="zh-TW" sz="2200" b="1" kern="1200" dirty="0">
                <a:solidFill>
                  <a:srgbClr val="2C2C2C"/>
                </a:solidFill>
                <a:latin typeface="微軟正黑體" panose="020B0604030504040204" pitchFamily="34" charset="-120"/>
                <a:ea typeface="微軟正黑體" panose="020B0604030504040204" pitchFamily="34" charset="-120"/>
                <a:cs typeface="+mn-cs"/>
              </a:rPr>
              <a:t>1,901</a:t>
            </a:r>
            <a:r>
              <a:rPr lang="zh-TW" altLang="en-US" sz="2200" b="1" kern="1200" dirty="0">
                <a:solidFill>
                  <a:srgbClr val="2C2C2C"/>
                </a:solidFill>
                <a:latin typeface="微軟正黑體" panose="020B0604030504040204" pitchFamily="34" charset="-120"/>
                <a:ea typeface="微軟正黑體" panose="020B0604030504040204" pitchFamily="34" charset="-120"/>
                <a:cs typeface="+mn-cs"/>
              </a:rPr>
              <a:t>冊</a:t>
            </a:r>
            <a:r>
              <a:rPr lang="en-US" altLang="zh-TW" sz="2200" kern="1200" dirty="0">
                <a:solidFill>
                  <a:srgbClr val="2C2C2C"/>
                </a:solidFill>
                <a:latin typeface="微軟正黑體" panose="020B0604030504040204" pitchFamily="34" charset="-120"/>
                <a:ea typeface="微軟正黑體" panose="020B0604030504040204" pitchFamily="34" charset="-120"/>
                <a:cs typeface="+mn-cs"/>
              </a:rPr>
              <a:t>(</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片</a:t>
            </a:r>
            <a:r>
              <a:rPr lang="en-US" altLang="zh-TW" sz="2200" kern="1200" dirty="0">
                <a:solidFill>
                  <a:srgbClr val="2C2C2C"/>
                </a:solidFill>
                <a:latin typeface="微軟正黑體" panose="020B0604030504040204" pitchFamily="34" charset="-120"/>
                <a:ea typeface="微軟正黑體" panose="020B0604030504040204" pitchFamily="34" charset="-120"/>
                <a:cs typeface="+mn-cs"/>
              </a:rPr>
              <a:t>)</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，歡迎全校師生於線上「圖書館自動化系統」查詢借閱；新學期開始，歡迎各位師長同仁踴躍推薦新書提供圖資處採購，以豐富本校圖書館藏。 </a:t>
            </a:r>
          </a:p>
          <a:p>
            <a:pPr marL="182880" lvl="0" indent="-182880">
              <a:lnSpc>
                <a:spcPts val="2640"/>
              </a:lnSpc>
              <a:spcBef>
                <a:spcPts val="1200"/>
              </a:spcBef>
              <a:spcAft>
                <a:spcPts val="200"/>
              </a:spcAft>
              <a:buClr>
                <a:srgbClr val="FFFFFF"/>
              </a:buClr>
              <a:buFont typeface="Wingdings" panose="05000000000000000000" pitchFamily="2" charset="2"/>
              <a:buChar char="l"/>
            </a:pP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因應數位時代趨勢及讀者閱讀習慣改變，今年度陸續採購師生推薦之西文電子書，並持續參加由靜宜大學圖書館主辦之</a:t>
            </a:r>
            <a:r>
              <a:rPr lang="zh-TW" altLang="zh-TW" sz="2200" kern="1200" dirty="0">
                <a:solidFill>
                  <a:srgbClr val="2C2C2C"/>
                </a:solidFill>
                <a:latin typeface="微軟正黑體" panose="020B0604030504040204" pitchFamily="34" charset="-120"/>
                <a:ea typeface="微軟正黑體" panose="020B0604030504040204" pitchFamily="34" charset="-120"/>
                <a:cs typeface="+mn-cs"/>
              </a:rPr>
              <a:t>「</a:t>
            </a:r>
            <a:r>
              <a:rPr lang="en-US" altLang="zh-TW" sz="2200" b="1" kern="1200" dirty="0">
                <a:solidFill>
                  <a:srgbClr val="2C2C2C"/>
                </a:solidFill>
                <a:latin typeface="微軟正黑體" panose="020B0604030504040204" pitchFamily="34" charset="-120"/>
                <a:ea typeface="微軟正黑體" panose="020B0604030504040204" pitchFamily="34" charset="-120"/>
                <a:cs typeface="+mn-cs"/>
              </a:rPr>
              <a:t>2025</a:t>
            </a:r>
            <a:r>
              <a:rPr lang="zh-TW" altLang="en-US" sz="2200" b="1" kern="1200" dirty="0">
                <a:solidFill>
                  <a:srgbClr val="2C2C2C"/>
                </a:solidFill>
                <a:latin typeface="微軟正黑體" panose="020B0604030504040204" pitchFamily="34" charset="-120"/>
                <a:ea typeface="微軟正黑體" panose="020B0604030504040204" pitchFamily="34" charset="-120"/>
                <a:cs typeface="+mn-cs"/>
              </a:rPr>
              <a:t>年</a:t>
            </a:r>
            <a:r>
              <a:rPr lang="en-US" altLang="zh-TW" sz="2200" b="1" kern="1200" dirty="0" err="1">
                <a:solidFill>
                  <a:srgbClr val="2C2C2C"/>
                </a:solidFill>
                <a:latin typeface="微軟正黑體" panose="020B0604030504040204" pitchFamily="34" charset="-120"/>
                <a:ea typeface="微軟正黑體" panose="020B0604030504040204" pitchFamily="34" charset="-120"/>
                <a:cs typeface="+mn-cs"/>
              </a:rPr>
              <a:t>HyRead</a:t>
            </a:r>
            <a:r>
              <a:rPr lang="en-US" altLang="zh-TW" sz="2200" b="1" kern="1200" dirty="0">
                <a:solidFill>
                  <a:srgbClr val="2C2C2C"/>
                </a:solidFill>
                <a:latin typeface="微軟正黑體" panose="020B0604030504040204" pitchFamily="34" charset="-120"/>
                <a:ea typeface="微軟正黑體" panose="020B0604030504040204" pitchFamily="34" charset="-120"/>
                <a:cs typeface="+mn-cs"/>
              </a:rPr>
              <a:t> </a:t>
            </a:r>
            <a:r>
              <a:rPr lang="en-US" altLang="zh-TW" sz="2200" b="1" kern="1200" dirty="0" err="1">
                <a:solidFill>
                  <a:srgbClr val="2C2C2C"/>
                </a:solidFill>
                <a:latin typeface="微軟正黑體" panose="020B0604030504040204" pitchFamily="34" charset="-120"/>
                <a:ea typeface="微軟正黑體" panose="020B0604030504040204" pitchFamily="34" charset="-120"/>
                <a:cs typeface="+mn-cs"/>
              </a:rPr>
              <a:t>ebook</a:t>
            </a:r>
            <a:r>
              <a:rPr lang="zh-TW" altLang="zh-TW" sz="2200" b="1" kern="1200" dirty="0">
                <a:solidFill>
                  <a:srgbClr val="2C2C2C"/>
                </a:solidFill>
                <a:latin typeface="微軟正黑體" panose="020B0604030504040204" pitchFamily="34" charset="-120"/>
                <a:ea typeface="微軟正黑體" panose="020B0604030504040204" pitchFamily="34" charset="-120"/>
                <a:cs typeface="+mn-cs"/>
              </a:rPr>
              <a:t>大學圖書館聯盟採購優惠方案</a:t>
            </a:r>
            <a:r>
              <a:rPr lang="zh-TW" altLang="zh-TW" sz="2200" kern="1200" dirty="0">
                <a:solidFill>
                  <a:srgbClr val="2C2C2C"/>
                </a:solidFill>
                <a:latin typeface="微軟正黑體" panose="020B0604030504040204" pitchFamily="34" charset="-120"/>
                <a:ea typeface="微軟正黑體" panose="020B0604030504040204" pitchFamily="34" charset="-120"/>
                <a:cs typeface="+mn-cs"/>
              </a:rPr>
              <a:t>」，</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提供本校師生線上閱讀</a:t>
            </a:r>
            <a:r>
              <a:rPr lang="en-US" altLang="zh-TW" sz="2200" kern="1200" dirty="0">
                <a:solidFill>
                  <a:srgbClr val="2C2C2C"/>
                </a:solidFill>
                <a:latin typeface="微軟正黑體" panose="020B0604030504040204" pitchFamily="34" charset="-120"/>
                <a:ea typeface="微軟正黑體" panose="020B0604030504040204" pitchFamily="34" charset="-120"/>
                <a:cs typeface="+mn-cs"/>
              </a:rPr>
              <a:t>(PC</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a:t>
            </a:r>
            <a:r>
              <a:rPr lang="en-US" altLang="zh-TW" sz="2200" kern="1200" dirty="0">
                <a:solidFill>
                  <a:srgbClr val="2C2C2C"/>
                </a:solidFill>
                <a:latin typeface="微軟正黑體" panose="020B0604030504040204" pitchFamily="34" charset="-120"/>
                <a:ea typeface="微軟正黑體" panose="020B0604030504040204" pitchFamily="34" charset="-120"/>
                <a:cs typeface="+mn-cs"/>
              </a:rPr>
              <a:t>iPad</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a:t>
            </a:r>
            <a:r>
              <a:rPr lang="en-US" altLang="zh-TW" sz="2200" kern="1200" dirty="0">
                <a:solidFill>
                  <a:srgbClr val="2C2C2C"/>
                </a:solidFill>
                <a:latin typeface="微軟正黑體" panose="020B0604030504040204" pitchFamily="34" charset="-120"/>
                <a:ea typeface="微軟正黑體" panose="020B0604030504040204" pitchFamily="34" charset="-120"/>
                <a:cs typeface="+mn-cs"/>
              </a:rPr>
              <a:t>iPhone</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a:t>
            </a:r>
            <a:r>
              <a:rPr lang="en-US" altLang="zh-TW" sz="2200" kern="1200" dirty="0">
                <a:solidFill>
                  <a:srgbClr val="2C2C2C"/>
                </a:solidFill>
                <a:latin typeface="微軟正黑體" panose="020B0604030504040204" pitchFamily="34" charset="-120"/>
                <a:ea typeface="微軟正黑體" panose="020B0604030504040204" pitchFamily="34" charset="-120"/>
                <a:cs typeface="+mn-cs"/>
              </a:rPr>
              <a:t>Android phone )</a:t>
            </a:r>
            <a:r>
              <a:rPr lang="zh-TW" altLang="en-US" sz="2200" kern="1200" dirty="0">
                <a:solidFill>
                  <a:srgbClr val="2C2C2C"/>
                </a:solidFill>
                <a:latin typeface="微軟正黑體" panose="020B0604030504040204" pitchFamily="34" charset="-120"/>
                <a:ea typeface="微軟正黑體" panose="020B0604030504040204" pitchFamily="34" charset="-120"/>
                <a:cs typeface="+mn-cs"/>
              </a:rPr>
              <a:t> 及離線閱讀，一機在手，即可達到隨時隨地皆可閱讀的個人行動圖書館。</a:t>
            </a:r>
            <a:endParaRPr lang="en-US" altLang="zh-TW" sz="2200" kern="1200" dirty="0">
              <a:solidFill>
                <a:srgbClr val="2C2C2C"/>
              </a:solidFill>
              <a:latin typeface="微軟正黑體" panose="020B0604030504040204" pitchFamily="34" charset="-120"/>
              <a:ea typeface="微軟正黑體" panose="020B0604030504040204" pitchFamily="34" charset="-120"/>
              <a:cs typeface="+mn-cs"/>
            </a:endParaRPr>
          </a:p>
          <a:p>
            <a:pPr marL="182880" indent="-182880">
              <a:lnSpc>
                <a:spcPts val="2640"/>
              </a:lnSpc>
              <a:spcBef>
                <a:spcPts val="1200"/>
              </a:spcBef>
              <a:spcAft>
                <a:spcPts val="200"/>
              </a:spcAft>
              <a:buClr>
                <a:srgbClr val="FFFFFF"/>
              </a:buClr>
              <a:buFont typeface="Wingdings" panose="05000000000000000000" pitchFamily="2" charset="2"/>
              <a:buChar char="l"/>
            </a:pPr>
            <a:r>
              <a:rPr lang="zh-TW" altLang="en-US" sz="2200" kern="1200" dirty="0">
                <a:solidFill>
                  <a:srgbClr val="2C2C2C"/>
                </a:solidFill>
                <a:latin typeface="微軟正黑體" panose="020B0604030504040204" pitchFamily="34" charset="-120"/>
                <a:ea typeface="微軟正黑體" panose="020B0604030504040204" pitchFamily="34" charset="-120"/>
              </a:rPr>
              <a:t>本處於</a:t>
            </a:r>
            <a:r>
              <a:rPr lang="en-US" altLang="zh-TW" sz="2200" kern="1200" dirty="0">
                <a:solidFill>
                  <a:srgbClr val="2C2C2C"/>
                </a:solidFill>
                <a:latin typeface="微軟正黑體" panose="020B0604030504040204" pitchFamily="34" charset="-120"/>
                <a:ea typeface="微軟正黑體" panose="020B0604030504040204" pitchFamily="34" charset="-120"/>
              </a:rPr>
              <a:t>111</a:t>
            </a:r>
            <a:r>
              <a:rPr lang="zh-TW" altLang="en-US" sz="2200" kern="1200" dirty="0">
                <a:solidFill>
                  <a:srgbClr val="2C2C2C"/>
                </a:solidFill>
                <a:latin typeface="微軟正黑體" panose="020B0604030504040204" pitchFamily="34" charset="-120"/>
                <a:ea typeface="微軟正黑體" panose="020B0604030504040204" pitchFamily="34" charset="-120"/>
              </a:rPr>
              <a:t>年</a:t>
            </a:r>
            <a:r>
              <a:rPr lang="en-US" altLang="zh-TW" sz="2200" kern="1200" dirty="0">
                <a:solidFill>
                  <a:srgbClr val="2C2C2C"/>
                </a:solidFill>
                <a:latin typeface="微軟正黑體" panose="020B0604030504040204" pitchFamily="34" charset="-120"/>
                <a:ea typeface="微軟正黑體" panose="020B0604030504040204" pitchFamily="34" charset="-120"/>
              </a:rPr>
              <a:t>1</a:t>
            </a:r>
            <a:r>
              <a:rPr lang="zh-TW" altLang="en-US" sz="2200" kern="1200" dirty="0">
                <a:solidFill>
                  <a:srgbClr val="2C2C2C"/>
                </a:solidFill>
                <a:latin typeface="微軟正黑體" panose="020B0604030504040204" pitchFamily="34" charset="-120"/>
                <a:ea typeface="微軟正黑體" panose="020B0604030504040204" pitchFamily="34" charset="-120"/>
              </a:rPr>
              <a:t>月申請並完成加入國家圖書館之「全國圖書書目資訊網</a:t>
            </a:r>
            <a:r>
              <a:rPr lang="en-US" altLang="zh-TW" sz="2200" kern="1200" dirty="0" err="1">
                <a:solidFill>
                  <a:srgbClr val="2C2C2C"/>
                </a:solidFill>
                <a:latin typeface="微軟正黑體" panose="020B0604030504040204" pitchFamily="34" charset="-120"/>
                <a:ea typeface="微軟正黑體" panose="020B0604030504040204" pitchFamily="34" charset="-120"/>
              </a:rPr>
              <a:t>NBINet</a:t>
            </a:r>
            <a:r>
              <a:rPr lang="zh-TW" altLang="en-US" sz="2200" kern="1200" dirty="0">
                <a:solidFill>
                  <a:srgbClr val="2C2C2C"/>
                </a:solidFill>
                <a:latin typeface="微軟正黑體" panose="020B0604030504040204" pitchFamily="34" charset="-120"/>
                <a:ea typeface="微軟正黑體" panose="020B0604030504040204" pitchFamily="34" charset="-120"/>
              </a:rPr>
              <a:t>合作館」，截至今</a:t>
            </a:r>
            <a:r>
              <a:rPr lang="en-US" altLang="zh-TW" sz="2200" kern="1200" dirty="0">
                <a:solidFill>
                  <a:srgbClr val="2C2C2C"/>
                </a:solidFill>
                <a:latin typeface="微軟正黑體" panose="020B0604030504040204" pitchFamily="34" charset="-120"/>
                <a:ea typeface="微軟正黑體" panose="020B0604030504040204" pitchFamily="34" charset="-120"/>
              </a:rPr>
              <a:t>(114)</a:t>
            </a:r>
            <a:r>
              <a:rPr lang="zh-TW" altLang="en-US" sz="2200" kern="1200" dirty="0">
                <a:solidFill>
                  <a:srgbClr val="2C2C2C"/>
                </a:solidFill>
                <a:latin typeface="微軟正黑體" panose="020B0604030504040204" pitchFamily="34" charset="-120"/>
                <a:ea typeface="微軟正黑體" panose="020B0604030504040204" pitchFamily="34" charset="-120"/>
              </a:rPr>
              <a:t>年</a:t>
            </a:r>
            <a:r>
              <a:rPr lang="en-US" altLang="zh-TW" sz="2200" kern="1200" dirty="0">
                <a:solidFill>
                  <a:srgbClr val="2C2C2C"/>
                </a:solidFill>
                <a:latin typeface="微軟正黑體" panose="020B0604030504040204" pitchFamily="34" charset="-120"/>
                <a:ea typeface="微軟正黑體" panose="020B0604030504040204" pitchFamily="34" charset="-120"/>
              </a:rPr>
              <a:t>7</a:t>
            </a:r>
            <a:r>
              <a:rPr lang="zh-TW" altLang="en-US" sz="2200" kern="1200" dirty="0">
                <a:solidFill>
                  <a:srgbClr val="2C2C2C"/>
                </a:solidFill>
                <a:latin typeface="微軟正黑體" panose="020B0604030504040204" pitchFamily="34" charset="-120"/>
                <a:ea typeface="微軟正黑體" panose="020B0604030504040204" pitchFamily="34" charset="-120"/>
              </a:rPr>
              <a:t>月底已上傳</a:t>
            </a:r>
            <a:r>
              <a:rPr lang="en-US" altLang="zh-TW" sz="2200" b="1" kern="1200" dirty="0">
                <a:solidFill>
                  <a:srgbClr val="2C2C2C"/>
                </a:solidFill>
                <a:latin typeface="微軟正黑體" panose="020B0604030504040204" pitchFamily="34" charset="-120"/>
                <a:ea typeface="微軟正黑體" panose="020B0604030504040204" pitchFamily="34" charset="-120"/>
              </a:rPr>
              <a:t>8,247</a:t>
            </a:r>
            <a:r>
              <a:rPr lang="zh-TW" altLang="en-US" sz="2200" kern="1200" dirty="0">
                <a:solidFill>
                  <a:srgbClr val="2C2C2C"/>
                </a:solidFill>
                <a:latin typeface="微軟正黑體" panose="020B0604030504040204" pitchFamily="34" charset="-120"/>
                <a:ea typeface="微軟正黑體" panose="020B0604030504040204" pitchFamily="34" charset="-120"/>
              </a:rPr>
              <a:t>筆書目資料至該系統開放各界查詢，俾利資源共享及館際合作之用。</a:t>
            </a:r>
            <a:endParaRPr lang="en-US" altLang="zh-TW" sz="2200" kern="1200" dirty="0">
              <a:solidFill>
                <a:srgbClr val="2C2C2C"/>
              </a:solidFill>
              <a:latin typeface="微軟正黑體" panose="020B0604030504040204" pitchFamily="34" charset="-120"/>
              <a:ea typeface="微軟正黑體" panose="020B0604030504040204" pitchFamily="34" charset="-120"/>
            </a:endParaRPr>
          </a:p>
          <a:p>
            <a:pPr marL="182880" lvl="0" indent="-182880">
              <a:lnSpc>
                <a:spcPts val="2640"/>
              </a:lnSpc>
              <a:spcBef>
                <a:spcPts val="1200"/>
              </a:spcBef>
              <a:spcAft>
                <a:spcPts val="200"/>
              </a:spcAft>
              <a:buClr>
                <a:srgbClr val="FFFFFF"/>
              </a:buClr>
              <a:buFont typeface="Wingdings" panose="05000000000000000000" pitchFamily="2" charset="2"/>
              <a:buChar char="l"/>
            </a:pPr>
            <a:endParaRPr lang="zh-TW" altLang="en-US" sz="2200" kern="1200" dirty="0">
              <a:solidFill>
                <a:srgbClr val="2C2C2C"/>
              </a:solidFill>
              <a:latin typeface="微軟正黑體" panose="020B0604030504040204" pitchFamily="34" charset="-120"/>
              <a:ea typeface="微軟正黑體" panose="020B0604030504040204" pitchFamily="34" charset="-12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p:nvPr/>
        </p:nvSpPr>
        <p:spPr>
          <a:xfrm>
            <a:off x="583200" y="1047960"/>
            <a:ext cx="10353600" cy="77616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85000"/>
              </a:lnSpc>
              <a:spcBef>
                <a:spcPts val="0"/>
              </a:spcBef>
              <a:spcAft>
                <a:spcPts val="0"/>
              </a:spcAft>
              <a:buClr>
                <a:srgbClr val="2C2C2C"/>
              </a:buClr>
              <a:buSzPts val="2400"/>
              <a:buFont typeface="Microsoft JhengHei"/>
              <a:buNone/>
              <a:tabLst/>
              <a:defRPr/>
            </a:pPr>
            <a:r>
              <a:rPr kumimoji="0" lang="zh-TW" altLang="en-US" sz="2400" b="1" i="0" u="none" strike="noStrike" kern="0" cap="none" spc="0" normalizeH="0" baseline="0" noProof="0" dirty="0">
                <a:ln>
                  <a:noFill/>
                </a:ln>
                <a:solidFill>
                  <a:srgbClr val="2C2C2C"/>
                </a:solidFill>
                <a:effectLst/>
                <a:uLnTx/>
                <a:uFillTx/>
                <a:latin typeface="Microsoft JhengHei"/>
                <a:ea typeface="Microsoft JhengHei"/>
                <a:cs typeface="Microsoft JhengHei"/>
                <a:sym typeface="Microsoft JhengHei"/>
              </a:rPr>
              <a:t>每月辦理主題書展活動</a:t>
            </a:r>
            <a:endParaRPr kumimoji="0"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94" name="Google Shape;194;p8"/>
          <p:cNvPicPr preferRelativeResize="0"/>
          <p:nvPr/>
        </p:nvPicPr>
        <p:blipFill rotWithShape="1">
          <a:blip r:embed="rId3">
            <a:alphaModFix/>
          </a:blip>
          <a:srcRect/>
          <a:stretch/>
        </p:blipFill>
        <p:spPr>
          <a:xfrm>
            <a:off x="2557080" y="1751400"/>
            <a:ext cx="4474440" cy="5229360"/>
          </a:xfrm>
          <a:prstGeom prst="rect">
            <a:avLst/>
          </a:prstGeom>
          <a:noFill/>
          <a:ln>
            <a:noFill/>
          </a:ln>
        </p:spPr>
      </p:pic>
      <p:pic>
        <p:nvPicPr>
          <p:cNvPr id="195" name="Google Shape;195;p8"/>
          <p:cNvPicPr preferRelativeResize="0"/>
          <p:nvPr/>
        </p:nvPicPr>
        <p:blipFill rotWithShape="1">
          <a:blip r:embed="rId3">
            <a:alphaModFix/>
          </a:blip>
          <a:srcRect/>
          <a:stretch/>
        </p:blipFill>
        <p:spPr>
          <a:xfrm>
            <a:off x="5617080" y="1755720"/>
            <a:ext cx="4328640" cy="5229360"/>
          </a:xfrm>
          <a:prstGeom prst="rect">
            <a:avLst/>
          </a:prstGeom>
          <a:noFill/>
          <a:ln>
            <a:noFill/>
          </a:ln>
        </p:spPr>
      </p:pic>
      <p:pic>
        <p:nvPicPr>
          <p:cNvPr id="196" name="Google Shape;196;p8"/>
          <p:cNvPicPr preferRelativeResize="0"/>
          <p:nvPr/>
        </p:nvPicPr>
        <p:blipFill rotWithShape="1">
          <a:blip r:embed="rId3">
            <a:alphaModFix/>
          </a:blip>
          <a:srcRect/>
          <a:stretch/>
        </p:blipFill>
        <p:spPr>
          <a:xfrm>
            <a:off x="8610840" y="1723680"/>
            <a:ext cx="4143240" cy="5229360"/>
          </a:xfrm>
          <a:prstGeom prst="rect">
            <a:avLst/>
          </a:prstGeom>
          <a:noFill/>
          <a:ln>
            <a:noFill/>
          </a:ln>
        </p:spPr>
      </p:pic>
      <p:pic>
        <p:nvPicPr>
          <p:cNvPr id="197" name="Google Shape;197;p8"/>
          <p:cNvPicPr preferRelativeResize="0"/>
          <p:nvPr/>
        </p:nvPicPr>
        <p:blipFill rotWithShape="1">
          <a:blip r:embed="rId3">
            <a:alphaModFix/>
          </a:blip>
          <a:srcRect/>
          <a:stretch/>
        </p:blipFill>
        <p:spPr>
          <a:xfrm>
            <a:off x="-534960" y="1723680"/>
            <a:ext cx="4381920" cy="5229360"/>
          </a:xfrm>
          <a:prstGeom prst="rect">
            <a:avLst/>
          </a:prstGeom>
          <a:noFill/>
          <a:ln>
            <a:noFill/>
          </a:ln>
        </p:spPr>
      </p:pic>
      <p:sp>
        <p:nvSpPr>
          <p:cNvPr id="198" name="Google Shape;198;p8"/>
          <p:cNvSpPr/>
          <p:nvPr/>
        </p:nvSpPr>
        <p:spPr>
          <a:xfrm>
            <a:off x="11625458" y="6402770"/>
            <a:ext cx="4240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8</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151;p4">
            <a:extLst>
              <a:ext uri="{FF2B5EF4-FFF2-40B4-BE49-F238E27FC236}">
                <a16:creationId xmlns:a16="http://schemas.microsoft.com/office/drawing/2014/main" id="{BCA31B6C-CB43-42AE-86FF-265F945F8442}"/>
              </a:ext>
            </a:extLst>
          </p:cNvPr>
          <p:cNvSpPr txBox="1">
            <a:spLocks/>
          </p:cNvSpPr>
          <p:nvPr/>
        </p:nvSpPr>
        <p:spPr>
          <a:xfrm>
            <a:off x="514800" y="493920"/>
            <a:ext cx="9622440" cy="675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5000"/>
              </a:lnSpc>
              <a:buClr>
                <a:srgbClr val="0000FF"/>
              </a:buClr>
              <a:buSzPts val="3200"/>
              <a:buFont typeface="Microsoft JhengHei"/>
              <a:buNone/>
            </a:pPr>
            <a:r>
              <a:rPr lang="zh-TW" altLang="en-US" sz="3200" dirty="0">
                <a:solidFill>
                  <a:srgbClr val="0000FF"/>
                </a:solidFill>
                <a:latin typeface="Microsoft JhengHei"/>
                <a:ea typeface="Microsoft JhengHei"/>
                <a:cs typeface="Microsoft JhengHei"/>
                <a:sym typeface="Microsoft JhengHei"/>
              </a:rPr>
              <a:t>業務報告</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讀者服務組</a:t>
            </a:r>
            <a:r>
              <a:rPr lang="en-US" altLang="zh-TW" sz="3200" dirty="0">
                <a:solidFill>
                  <a:srgbClr val="0000FF"/>
                </a:solidFill>
                <a:latin typeface="Microsoft JhengHei"/>
                <a:ea typeface="Microsoft JhengHei"/>
                <a:cs typeface="Microsoft JhengHei"/>
                <a:sym typeface="Microsoft JhengHei"/>
              </a:rPr>
              <a:t>(</a:t>
            </a:r>
            <a:r>
              <a:rPr lang="zh-TW" altLang="en-US" sz="3200" dirty="0">
                <a:solidFill>
                  <a:srgbClr val="0000FF"/>
                </a:solidFill>
                <a:latin typeface="Microsoft JhengHei"/>
                <a:ea typeface="Microsoft JhengHei"/>
                <a:cs typeface="Microsoft JhengHei"/>
                <a:sym typeface="Microsoft JhengHei"/>
              </a:rPr>
              <a:t>七</a:t>
            </a:r>
            <a:r>
              <a:rPr lang="en-US" altLang="zh-TW" sz="3200" dirty="0">
                <a:solidFill>
                  <a:srgbClr val="0000FF"/>
                </a:solidFill>
                <a:latin typeface="Microsoft JhengHei"/>
                <a:ea typeface="Microsoft JhengHei"/>
                <a:cs typeface="Microsoft JhengHei"/>
                <a:sym typeface="Microsoft JhengHei"/>
              </a:rPr>
              <a:t>)</a:t>
            </a:r>
            <a:endParaRPr lang="zh-TW" altLang="en-US" sz="3200" dirty="0">
              <a:solidFill>
                <a:srgbClr val="FFFFFF"/>
              </a:solidFill>
              <a:latin typeface="Corbel"/>
              <a:ea typeface="Corbel"/>
              <a:cs typeface="Corbel"/>
              <a:sym typeface="Corbel"/>
            </a:endParaRPr>
          </a:p>
        </p:txBody>
      </p:sp>
      <p:pic>
        <p:nvPicPr>
          <p:cNvPr id="7" name="圖片 6">
            <a:extLst>
              <a:ext uri="{FF2B5EF4-FFF2-40B4-BE49-F238E27FC236}">
                <a16:creationId xmlns:a16="http://schemas.microsoft.com/office/drawing/2014/main" id="{E93191B0-40D5-4855-BBAE-E5240F768E79}"/>
              </a:ext>
            </a:extLst>
          </p:cNvPr>
          <p:cNvPicPr>
            <a:picLocks noChangeAspect="1"/>
          </p:cNvPicPr>
          <p:nvPr/>
        </p:nvPicPr>
        <p:blipFill>
          <a:blip r:embed="rId4"/>
          <a:stretch>
            <a:fillRect/>
          </a:stretch>
        </p:blipFill>
        <p:spPr>
          <a:xfrm>
            <a:off x="654365" y="2352361"/>
            <a:ext cx="1958607" cy="2937911"/>
          </a:xfrm>
          <a:prstGeom prst="rect">
            <a:avLst/>
          </a:prstGeom>
        </p:spPr>
      </p:pic>
      <p:pic>
        <p:nvPicPr>
          <p:cNvPr id="10" name="圖片 9">
            <a:extLst>
              <a:ext uri="{FF2B5EF4-FFF2-40B4-BE49-F238E27FC236}">
                <a16:creationId xmlns:a16="http://schemas.microsoft.com/office/drawing/2014/main" id="{F539706F-A49B-42CD-815B-97EEC24EE2FF}"/>
              </a:ext>
            </a:extLst>
          </p:cNvPr>
          <p:cNvPicPr>
            <a:picLocks noChangeAspect="1"/>
          </p:cNvPicPr>
          <p:nvPr/>
        </p:nvPicPr>
        <p:blipFill>
          <a:blip r:embed="rId5"/>
          <a:stretch>
            <a:fillRect/>
          </a:stretch>
        </p:blipFill>
        <p:spPr>
          <a:xfrm>
            <a:off x="3802297" y="2378160"/>
            <a:ext cx="1958607" cy="2937911"/>
          </a:xfrm>
          <a:prstGeom prst="rect">
            <a:avLst/>
          </a:prstGeom>
        </p:spPr>
      </p:pic>
      <p:pic>
        <p:nvPicPr>
          <p:cNvPr id="12" name="圖片 11">
            <a:extLst>
              <a:ext uri="{FF2B5EF4-FFF2-40B4-BE49-F238E27FC236}">
                <a16:creationId xmlns:a16="http://schemas.microsoft.com/office/drawing/2014/main" id="{0F395983-02D8-4DC9-822B-B1B67F6E7103}"/>
              </a:ext>
            </a:extLst>
          </p:cNvPr>
          <p:cNvPicPr>
            <a:picLocks noChangeAspect="1"/>
          </p:cNvPicPr>
          <p:nvPr/>
        </p:nvPicPr>
        <p:blipFill>
          <a:blip r:embed="rId6"/>
          <a:stretch>
            <a:fillRect/>
          </a:stretch>
        </p:blipFill>
        <p:spPr>
          <a:xfrm>
            <a:off x="6861041" y="2406600"/>
            <a:ext cx="1749799" cy="2963710"/>
          </a:xfrm>
          <a:prstGeom prst="rect">
            <a:avLst/>
          </a:prstGeom>
        </p:spPr>
      </p:pic>
      <p:pic>
        <p:nvPicPr>
          <p:cNvPr id="15" name="圖片 14">
            <a:extLst>
              <a:ext uri="{FF2B5EF4-FFF2-40B4-BE49-F238E27FC236}">
                <a16:creationId xmlns:a16="http://schemas.microsoft.com/office/drawing/2014/main" id="{0631936C-97AB-4909-9082-B1267D4A67FB}"/>
              </a:ext>
            </a:extLst>
          </p:cNvPr>
          <p:cNvPicPr>
            <a:picLocks noChangeAspect="1"/>
          </p:cNvPicPr>
          <p:nvPr/>
        </p:nvPicPr>
        <p:blipFill>
          <a:blip r:embed="rId7"/>
          <a:stretch>
            <a:fillRect/>
          </a:stretch>
        </p:blipFill>
        <p:spPr>
          <a:xfrm>
            <a:off x="9759679" y="2352362"/>
            <a:ext cx="1865779" cy="29637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
          <p:cNvSpPr txBox="1"/>
          <p:nvPr/>
        </p:nvSpPr>
        <p:spPr>
          <a:xfrm>
            <a:off x="157222" y="135449"/>
            <a:ext cx="4784429" cy="67552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87500"/>
              </a:lnSpc>
              <a:spcBef>
                <a:spcPts val="0"/>
              </a:spcBef>
              <a:spcAft>
                <a:spcPts val="0"/>
              </a:spcAft>
              <a:buClr>
                <a:srgbClr val="0000FF"/>
              </a:buClr>
              <a:buSzPts val="3200"/>
              <a:buFont typeface="Microsoft JhengHei"/>
              <a:buNone/>
              <a:tabLst/>
              <a:defRPr/>
            </a:pP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業務宣導</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學習科技組</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r>
              <a:rPr kumimoji="0" lang="zh-TW" altLang="en-US"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一</a:t>
            </a:r>
            <a:r>
              <a:rPr kumimoji="0" lang="en-US" altLang="zh-TW"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rPr>
              <a:t>)</a:t>
            </a:r>
            <a:endParaRPr kumimoji="0" sz="3200" b="0" i="0" u="none" strike="noStrike" kern="0" cap="none" spc="0" normalizeH="0" baseline="0" noProof="0" dirty="0">
              <a:ln>
                <a:noFill/>
              </a:ln>
              <a:solidFill>
                <a:srgbClr val="0000FF"/>
              </a:solidFill>
              <a:effectLst/>
              <a:uLnTx/>
              <a:uFillTx/>
              <a:latin typeface="Microsoft JhengHei"/>
              <a:ea typeface="Microsoft JhengHei"/>
              <a:cs typeface="Microsoft JhengHei"/>
              <a:sym typeface="Microsoft JhengHei"/>
            </a:endParaRPr>
          </a:p>
        </p:txBody>
      </p:sp>
      <p:sp>
        <p:nvSpPr>
          <p:cNvPr id="352" name="Google Shape;352;p2"/>
          <p:cNvSpPr txBox="1"/>
          <p:nvPr/>
        </p:nvSpPr>
        <p:spPr>
          <a:xfrm>
            <a:off x="5120276" y="243725"/>
            <a:ext cx="3220800" cy="339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2400"/>
              <a:buFont typeface="Microsoft JhengHei"/>
              <a:buNone/>
              <a:tabLst/>
              <a:defRPr/>
            </a:pPr>
            <a:r>
              <a:rPr kumimoji="0" lang="zh-TW" altLang="en-US" sz="20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資訊安全管理（</a:t>
            </a:r>
            <a:r>
              <a:rPr kumimoji="0" lang="en-US" altLang="zh-TW" sz="20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ISMS</a:t>
            </a:r>
            <a:r>
              <a:rPr kumimoji="0" lang="zh-TW" altLang="en-US" sz="20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3" name="Google Shape;353;p2"/>
          <p:cNvSpPr txBox="1"/>
          <p:nvPr/>
        </p:nvSpPr>
        <p:spPr>
          <a:xfrm>
            <a:off x="-1" y="2083550"/>
            <a:ext cx="12192001" cy="4774449"/>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FFC000"/>
              </a:buClr>
              <a:buSzPts val="2200"/>
              <a:buFont typeface="Noto Sans Symbols"/>
              <a:buNone/>
              <a:tabLst/>
              <a:defRPr/>
            </a:pPr>
            <a:br>
              <a:rPr kumimoji="0" lang="zh-TW" altLang="en-US" sz="2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DFKai-SB"/>
                <a:sym typeface="DFKai-SB"/>
              </a:rPr>
            </a:br>
            <a:endParaRPr kumimoji="0" sz="2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DFKai-SB"/>
              <a:sym typeface="DFKai-SB"/>
            </a:endParaRPr>
          </a:p>
        </p:txBody>
      </p:sp>
      <p:sp>
        <p:nvSpPr>
          <p:cNvPr id="354" name="Google Shape;354;p2"/>
          <p:cNvSpPr txBox="1"/>
          <p:nvPr/>
        </p:nvSpPr>
        <p:spPr>
          <a:xfrm>
            <a:off x="171404" y="2651381"/>
            <a:ext cx="6074075" cy="4206618"/>
          </a:xfrm>
          <a:prstGeom prst="rect">
            <a:avLst/>
          </a:prstGeom>
          <a:noFill/>
          <a:ln>
            <a:noFill/>
          </a:ln>
        </p:spPr>
        <p:txBody>
          <a:bodyPr spcFirstLastPara="1" wrap="square" lIns="91425" tIns="45700" rIns="91425" bIns="45700" anchor="t" anchorCtr="0">
            <a:normAutofit fontScale="92500" lnSpcReduction="20000"/>
          </a:bodyPr>
          <a:lstStyle/>
          <a:p>
            <a:pPr marL="182880" marR="0" lvl="0" indent="-55879" algn="just" defTabSz="914400" rtl="0" eaLnBrk="1" fontAlgn="auto" latinLnBrk="0" hangingPunct="1">
              <a:lnSpc>
                <a:spcPct val="90000"/>
              </a:lnSpc>
              <a:spcBef>
                <a:spcPts val="0"/>
              </a:spcBef>
              <a:spcAft>
                <a:spcPts val="0"/>
              </a:spcAft>
              <a:buClr>
                <a:srgbClr val="FFC000"/>
              </a:buClr>
              <a:buSzPct val="108108"/>
              <a:buFont typeface="Noto Sans Symbols"/>
              <a:buNone/>
              <a:tabLst/>
              <a:defRPr/>
            </a:pPr>
            <a:endParaRPr kumimoji="0"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0000" marR="0" lvl="0" indent="-180000" algn="just" defTabSz="914400" rtl="0" eaLnBrk="1" fontAlgn="auto" latinLnBrk="0" hangingPunct="1">
              <a:lnSpc>
                <a:spcPct val="120000"/>
              </a:lnSpc>
              <a:spcBef>
                <a:spcPts val="0"/>
              </a:spcBef>
              <a:spcAft>
                <a:spcPts val="0"/>
              </a:spcAft>
              <a:buClr>
                <a:srgbClr val="FFC000"/>
              </a:buClr>
              <a:buSzPct val="9828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本校已全校導入資訊安全管理制度</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(ISMS)</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，敬請各位師長暨同仁進行教學或處理行政事務時，對於資通安全管理法及其相關子法之各項法令規定務必遵循，日常作業使用</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ISMS</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之第</a:t>
            </a:r>
            <a:r>
              <a:rPr kumimoji="0" lang="en-US" altLang="zh-TW"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4</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階文件表單作為執行記錄，並避免違法。</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80000" marR="0" lvl="0" indent="-180000" algn="just" defTabSz="914400" rtl="0" eaLnBrk="1" fontAlgn="auto" latinLnBrk="0" hangingPunct="1">
              <a:lnSpc>
                <a:spcPct val="120000"/>
              </a:lnSpc>
              <a:spcBef>
                <a:spcPts val="0"/>
              </a:spcBef>
              <a:spcAft>
                <a:spcPts val="0"/>
              </a:spcAft>
              <a:buClr>
                <a:srgbClr val="FFC000"/>
              </a:buClr>
              <a:buSzPct val="9828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依據資通安全責任等級分級辦法規定，全校每人每年必須接受</a:t>
            </a:r>
            <a:r>
              <a:rPr kumimoji="0" lang="en-US" altLang="zh-TW" sz="22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3</a:t>
            </a:r>
            <a:r>
              <a:rPr kumimoji="0" lang="zh-TW" altLang="en-US" sz="22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小時</a:t>
            </a: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以上之一般資通安全教育訓練。</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0000" marR="0" lvl="0" indent="-180000" algn="just" defTabSz="914400" rtl="0" eaLnBrk="1" fontAlgn="auto" latinLnBrk="0" hangingPunct="1">
              <a:lnSpc>
                <a:spcPct val="120000"/>
              </a:lnSpc>
              <a:spcBef>
                <a:spcPts val="0"/>
              </a:spcBef>
              <a:spcAft>
                <a:spcPts val="0"/>
              </a:spcAft>
              <a:buClr>
                <a:srgbClr val="FFC000"/>
              </a:buClr>
              <a:buSzPct val="9828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若有任何資安問題或資安事件（如中毒）可疑事件，請洽學習科技組。</a:t>
            </a:r>
            <a:endParaRPr kumimoji="0"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0000" marR="0" lvl="0" indent="-180000" algn="l" defTabSz="914400" rtl="0" eaLnBrk="1" fontAlgn="auto" latinLnBrk="0" hangingPunct="1">
              <a:lnSpc>
                <a:spcPct val="120000"/>
              </a:lnSpc>
              <a:spcBef>
                <a:spcPts val="0"/>
              </a:spcBef>
              <a:spcAft>
                <a:spcPts val="0"/>
              </a:spcAft>
              <a:buClr>
                <a:srgbClr val="FFC000"/>
              </a:buClr>
              <a:buSzPct val="98280"/>
              <a:buFont typeface="Noto Sans Symbols"/>
              <a:buChar char="●"/>
              <a:tabLst/>
              <a:defRPr/>
            </a:pPr>
            <a:r>
              <a:rPr kumimoji="0" lang="zh-TW" altLang="en-US" sz="22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相關最新資訊安全資訊，請連結本校資安專區 ：</a:t>
            </a:r>
            <a:r>
              <a:rPr kumimoji="0" lang="zh-TW" altLang="en-US" sz="2200" b="0" i="0" u="none"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rPr>
              <a:t> </a:t>
            </a:r>
            <a:r>
              <a:rPr kumimoji="0" lang="en-US" altLang="zh-TW" sz="2000" b="1" i="0" u="sng"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t>https://lis.ntus.edu.tw/index.php?code=list&amp;ids=1493</a:t>
            </a:r>
            <a:r>
              <a:rPr kumimoji="0" lang="zh-TW" altLang="en-US" sz="2000" b="1" i="0" u="sng"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rPr>
              <a:t> </a:t>
            </a: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endParaRPr kumimoji="0" sz="2000" b="1" i="0" u="none"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endParaRPr>
          </a:p>
        </p:txBody>
      </p:sp>
      <p:sp>
        <p:nvSpPr>
          <p:cNvPr id="355" name="Google Shape;355;p2"/>
          <p:cNvSpPr/>
          <p:nvPr/>
        </p:nvSpPr>
        <p:spPr>
          <a:xfrm>
            <a:off x="1670313" y="2189715"/>
            <a:ext cx="2134808"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資訊安全宣導</a:t>
            </a:r>
            <a:endParaRPr kumimoji="0" sz="16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56" name="Google Shape;356;p2"/>
          <p:cNvSpPr txBox="1"/>
          <p:nvPr/>
        </p:nvSpPr>
        <p:spPr>
          <a:xfrm>
            <a:off x="5120275" y="586300"/>
            <a:ext cx="3476700" cy="1015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C000"/>
              </a:buClr>
              <a:buSzPts val="1600"/>
              <a:buFont typeface="Noto Sans Symbols"/>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落實資通安全，強化資通服務品質。</a:t>
            </a:r>
            <a:endParaRPr kumimoji="0"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FFC000"/>
              </a:buClr>
              <a:buSzPts val="1600"/>
              <a:buFont typeface="Noto Sans Symbols"/>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加強資安訓練，符合法令要求規範。</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規劃持續營運，迅速完成災害復原。</a:t>
            </a:r>
            <a:b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b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合理利用個資，防範個人資料外洩。</a:t>
            </a:r>
            <a:endParaRPr kumimoji="0"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p:txBody>
      </p:sp>
      <p:sp>
        <p:nvSpPr>
          <p:cNvPr id="358" name="Google Shape;358;p2"/>
          <p:cNvSpPr txBox="1"/>
          <p:nvPr/>
        </p:nvSpPr>
        <p:spPr>
          <a:xfrm>
            <a:off x="7610243" y="2157425"/>
            <a:ext cx="2664380" cy="61527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個人資料保護宣導</a:t>
            </a:r>
            <a:endParaRPr kumimoji="0" sz="28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359" name="Google Shape;359;p2"/>
          <p:cNvSpPr/>
          <p:nvPr/>
        </p:nvSpPr>
        <p:spPr>
          <a:xfrm>
            <a:off x="6512191" y="2874583"/>
            <a:ext cx="5339100" cy="3785611"/>
          </a:xfrm>
          <a:prstGeom prst="rect">
            <a:avLst/>
          </a:prstGeom>
          <a:noFill/>
          <a:ln>
            <a:noFill/>
          </a:ln>
        </p:spPr>
        <p:txBody>
          <a:bodyPr spcFirstLastPara="1" wrap="square" lIns="91425" tIns="45700" rIns="91425" bIns="45700" anchor="t" anchorCtr="0">
            <a:spAutoFit/>
          </a:bodyPr>
          <a:lstStyle/>
          <a:p>
            <a:pPr marL="180000" marR="0" lvl="0" indent="-180000" algn="l" defTabSz="914400" rtl="0" eaLnBrk="1" fontAlgn="auto" latinLnBrk="0" hangingPunct="1">
              <a:lnSpc>
                <a:spcPct val="100000"/>
              </a:lnSpc>
              <a:spcBef>
                <a:spcPts val="0"/>
              </a:spcBef>
              <a:spcAft>
                <a:spcPts val="0"/>
              </a:spcAft>
              <a:buClr>
                <a:srgbClr val="FFC000"/>
              </a:buClr>
              <a:buSzPts val="20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本校已全校導入資料管理制度</a:t>
            </a:r>
            <a:r>
              <a:rPr kumimoji="0" lang="en-US" altLang="zh-TW"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(PIMS) </a:t>
            </a: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，敬請</a:t>
            </a:r>
            <a:b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b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各位師長暨同仁進行教學或處理行政事務時，對於個資之蒐集、處理、利用、儲存、銷毀等，務必遵循個資法及本校</a:t>
            </a:r>
            <a:r>
              <a:rPr kumimoji="0" lang="en-US" altLang="zh-TW"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PIMS</a:t>
            </a: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之相關規定，日常作業使用</a:t>
            </a:r>
            <a:r>
              <a:rPr kumimoji="0" lang="en-US" altLang="zh-TW"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PIMS</a:t>
            </a: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之第</a:t>
            </a:r>
            <a:r>
              <a:rPr kumimoji="0" lang="en-US" altLang="zh-TW"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4</a:t>
            </a: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階文件表單作為執行記錄，並避免違法。</a:t>
            </a:r>
            <a:endParaRPr kumimoji="0"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0000" marR="0" lvl="0" indent="-180000" algn="l" defTabSz="914400" rtl="0" eaLnBrk="1" fontAlgn="auto" latinLnBrk="0" hangingPunct="1">
              <a:lnSpc>
                <a:spcPct val="100000"/>
              </a:lnSpc>
              <a:spcBef>
                <a:spcPts val="0"/>
              </a:spcBef>
              <a:spcAft>
                <a:spcPts val="0"/>
              </a:spcAft>
              <a:buClr>
                <a:srgbClr val="FFC000"/>
              </a:buClr>
              <a:buSzPts val="20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全校每人每年必須接受</a:t>
            </a:r>
            <a:r>
              <a:rPr kumimoji="0" lang="en-US" altLang="zh-TW" sz="20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3</a:t>
            </a:r>
            <a:r>
              <a:rPr kumimoji="0" lang="zh-TW" altLang="en-US" sz="20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小時</a:t>
            </a: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以上之個資保護教育訓練</a:t>
            </a:r>
            <a:r>
              <a:rPr kumimoji="0" lang="zh-TW" altLang="en-US" sz="2000" b="1"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endParaRPr kumimoji="0"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endParaRPr>
          </a:p>
          <a:p>
            <a:pPr marL="180000" marR="0" lvl="0" indent="-180000" algn="l" defTabSz="914400" rtl="0" eaLnBrk="1" fontAlgn="auto" latinLnBrk="0" hangingPunct="1">
              <a:lnSpc>
                <a:spcPct val="100000"/>
              </a:lnSpc>
              <a:spcBef>
                <a:spcPts val="0"/>
              </a:spcBef>
              <a:spcAft>
                <a:spcPts val="0"/>
              </a:spcAft>
              <a:buClr>
                <a:srgbClr val="FFC000"/>
              </a:buClr>
              <a:buSzPts val="2000"/>
              <a:buFont typeface="Noto Sans Symbols"/>
              <a:buChar char="●"/>
              <a:tabLst/>
              <a:defRPr/>
            </a:pP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相關最新個資保護資訊，請連結本校個資保</a:t>
            </a:r>
            <a:b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br>
            <a:r>
              <a:rPr kumimoji="0" lang="zh-TW" altLang="en-US" sz="20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   護專區：</a:t>
            </a:r>
            <a:r>
              <a:rPr kumimoji="0" lang="zh-TW" altLang="en-US" sz="2000" b="1" i="0" u="sng"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rPr>
              <a:t> </a:t>
            </a:r>
            <a:r>
              <a:rPr kumimoji="0" lang="en-US" altLang="zh-TW" sz="2000" b="1" i="0" u="sng"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hlinkClick r:id="rId4">
                  <a:extLst>
                    <a:ext uri="{A12FA001-AC4F-418D-AE19-62706E023703}">
                      <ahyp:hlinkClr xmlns:ahyp="http://schemas.microsoft.com/office/drawing/2018/hyperlinkcolor" val="tx"/>
                    </a:ext>
                  </a:extLst>
                </a:hlinkClick>
              </a:rPr>
              <a:t>https://lis.ntus.edu.tw/index.php?code=list&amp;ids=23</a:t>
            </a:r>
            <a:r>
              <a:rPr kumimoji="0" lang="zh-TW" altLang="en-US" sz="2000" b="1" i="0" u="sng" strike="noStrike" kern="0" cap="none" spc="0" normalizeH="0" baseline="0" noProof="0" dirty="0">
                <a:ln>
                  <a:noFill/>
                </a:ln>
                <a:solidFill>
                  <a:srgbClr val="0033CC"/>
                </a:solidFill>
                <a:effectLst/>
                <a:uLnTx/>
                <a:uFillTx/>
                <a:latin typeface="Microsoft JhengHei"/>
                <a:ea typeface="Microsoft JhengHei"/>
                <a:cs typeface="Microsoft JhengHei"/>
                <a:sym typeface="Microsoft JhengHei"/>
              </a:rPr>
              <a:t> </a:t>
            </a:r>
            <a:r>
              <a:rPr kumimoji="0" lang="zh-TW" altLang="en-US" sz="14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0" name="Google Shape;360;p2"/>
          <p:cNvSpPr/>
          <p:nvPr/>
        </p:nvSpPr>
        <p:spPr>
          <a:xfrm>
            <a:off x="11625448" y="6402775"/>
            <a:ext cx="5667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altLang="zh-TW"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9</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2"/>
          <p:cNvSpPr txBox="1"/>
          <p:nvPr/>
        </p:nvSpPr>
        <p:spPr>
          <a:xfrm>
            <a:off x="8653300" y="213075"/>
            <a:ext cx="3082800" cy="3507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2400"/>
              <a:buFont typeface="Microsoft JhengHei"/>
              <a:buNone/>
              <a:tabLst/>
              <a:defRPr/>
            </a:pPr>
            <a:r>
              <a:rPr kumimoji="0" lang="zh-TW" altLang="en-US" sz="20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個人資料保護（</a:t>
            </a:r>
            <a:r>
              <a:rPr kumimoji="0" lang="en-US" altLang="zh-TW" sz="20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PIMS</a:t>
            </a:r>
            <a:r>
              <a:rPr kumimoji="0" lang="zh-TW" altLang="en-US" sz="20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2"/>
          <p:cNvSpPr txBox="1"/>
          <p:nvPr/>
        </p:nvSpPr>
        <p:spPr>
          <a:xfrm>
            <a:off x="8653300" y="528875"/>
            <a:ext cx="3538800" cy="1239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C000"/>
              </a:buClr>
              <a:buSzPts val="1600"/>
              <a:buFont typeface="Arial"/>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個人資料保護好，安全使用無煩惱。</a:t>
            </a:r>
            <a:endParaRPr kumimoji="0"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FFC000"/>
              </a:buClr>
              <a:buSzPts val="1600"/>
              <a:buFont typeface="Arial"/>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網路傳輸無國界，個人資料須警戒。</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C000"/>
              </a:buClr>
              <a:buSzPts val="1600"/>
              <a:buFont typeface="Arial"/>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公文櫥櫃收拾好，機密不漏免煩惱。</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C000"/>
              </a:buClr>
              <a:buSzPts val="1600"/>
              <a:buFont typeface="Arial"/>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互聯網上路路通，個人資料勿放鬆。</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C000"/>
              </a:buClr>
              <a:buSzPts val="1600"/>
              <a:buFont typeface="Arial"/>
              <a:buNone/>
              <a:tabLst/>
              <a:defRPr/>
            </a:pPr>
            <a:r>
              <a:rPr kumimoji="0" lang="zh-TW" altLang="en-US"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rPr>
              <a:t>機密檔案沒管好，不慎洩密增煩惱。</a:t>
            </a:r>
            <a:endParaRPr kumimoji="0" sz="16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6022</Words>
  <Application>Microsoft Office PowerPoint</Application>
  <PresentationFormat>寬螢幕</PresentationFormat>
  <Paragraphs>431</Paragraphs>
  <Slides>30</Slides>
  <Notes>30</Notes>
  <HiddenSlides>0</HiddenSlides>
  <MMClips>0</MMClips>
  <ScaleCrop>false</ScaleCrop>
  <HeadingPairs>
    <vt:vector size="6" baseType="variant">
      <vt:variant>
        <vt:lpstr>使用字型</vt:lpstr>
      </vt:variant>
      <vt:variant>
        <vt:i4>7</vt:i4>
      </vt:variant>
      <vt:variant>
        <vt:lpstr>佈景主題</vt:lpstr>
      </vt:variant>
      <vt:variant>
        <vt:i4>5</vt:i4>
      </vt:variant>
      <vt:variant>
        <vt:lpstr>投影片標題</vt:lpstr>
      </vt:variant>
      <vt:variant>
        <vt:i4>30</vt:i4>
      </vt:variant>
    </vt:vector>
  </HeadingPairs>
  <TitlesOfParts>
    <vt:vector size="42" baseType="lpstr">
      <vt:lpstr>Noto Sans Symbols</vt:lpstr>
      <vt:lpstr>微軟正黑體</vt:lpstr>
      <vt:lpstr>微軟正黑體</vt:lpstr>
      <vt:lpstr>Arial</vt:lpstr>
      <vt:lpstr>Calibri</vt:lpstr>
      <vt:lpstr>Corbel</vt:lpstr>
      <vt:lpstr>Wingdings</vt:lpstr>
      <vt:lpstr>Office Theme</vt:lpstr>
      <vt:lpstr>Office Theme</vt:lpstr>
      <vt:lpstr>1_Office Theme</vt:lpstr>
      <vt:lpstr>3_Office Theme</vt:lpstr>
      <vt:lpstr>2_Office Theme</vt:lpstr>
      <vt:lpstr>114學年度第一學期 教學研究</vt:lpstr>
      <vt:lpstr>PowerPoint 簡報</vt:lpstr>
      <vt:lpstr>PowerPoint 簡報</vt:lpstr>
      <vt:lpstr>業務報告-讀者服務組(三)</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業務宣導-資訊服務組(一)</vt:lpstr>
      <vt:lpstr>業務宣導-資訊服務組(二)</vt:lpstr>
      <vt:lpstr>業務宣導-資訊服務組(三)</vt:lpstr>
      <vt:lpstr>業務宣導-資訊服務組(四)</vt:lpstr>
      <vt:lpstr>業務宣導-資訊服務組(五)</vt:lpstr>
      <vt:lpstr>業務宣導-資訊服務組(六)</vt:lpstr>
      <vt:lpstr>業務宣導-資訊服務組(七)</vt:lpstr>
      <vt:lpstr>業務宣導-資訊服務組(八)</vt:lpstr>
      <vt:lpstr>業務宣導-資訊服務組(九)</vt:lpstr>
      <vt:lpstr>業務宣導-資訊服務組(十)</vt:lpstr>
      <vt:lpstr>業務宣導-資訊服務組(十一)</vt:lpstr>
      <vt:lpstr>業務宣導-資訊服務組(十二)</vt:lpstr>
      <vt:lpstr>業務宣導-資訊服務組(十三)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114-1教學研究會報告</dc:title>
  <dc:creator>admin</dc:creator>
  <cp:lastModifiedBy>麥 小</cp:lastModifiedBy>
  <cp:revision>89</cp:revision>
  <dcterms:created xsi:type="dcterms:W3CDTF">2016-02-05T17:42:54Z</dcterms:created>
  <dcterms:modified xsi:type="dcterms:W3CDTF">2025-08-26T02:54:37Z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寬螢幕</vt:lpwstr>
  </property>
  <property fmtid="{D5CDD505-2E9C-101B-9397-08002B2CF9AE}" pid="3" name="Slides">
    <vt:r8>8</vt:r8>
  </property>
  <property fmtid="{D5CDD505-2E9C-101B-9397-08002B2CF9AE}" pid="4" name="_TemplateID">
    <vt:lpwstr>TC034313809991</vt:lpwstr>
  </property>
</Properties>
</file>