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71" r:id="rId4"/>
    <p:sldId id="272" r:id="rId5"/>
    <p:sldId id="273" r:id="rId6"/>
    <p:sldId id="274" r:id="rId7"/>
    <p:sldId id="262" r:id="rId8"/>
    <p:sldId id="263" r:id="rId9"/>
    <p:sldId id="275" r:id="rId10"/>
    <p:sldId id="265" r:id="rId11"/>
    <p:sldId id="266" r:id="rId12"/>
    <p:sldId id="268" r:id="rId13"/>
    <p:sldId id="269" r:id="rId14"/>
    <p:sldId id="277" r:id="rId15"/>
  </p:sldIdLst>
  <p:sldSz cx="14630400" cy="8229600"/>
  <p:notesSz cx="8229600" cy="146304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微軟正黑體" panose="020B0604030504040204" pitchFamily="34" charset="-120"/>
      <p:regular r:id="rId21"/>
      <p:bold r:id="rId22"/>
    </p:embeddedFont>
    <p:embeddedFont>
      <p:font typeface="微軟正黑體" panose="020B0604030504040204" pitchFamily="34" charset="-120"/>
      <p:regular r:id="rId21"/>
      <p:bold r:id="rId22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3399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7" d="100"/>
          <a:sy n="77" d="100"/>
        </p:scale>
        <p:origin x="10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333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10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11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12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13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2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3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4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5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6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7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8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5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0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5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0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8AC6FDB-4BEE-4C41-BDE4-B2AC7F8A5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fld id="{B2987375-94AF-4A23-9ED5-363547302DB2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ZoQjH7BJPnc?start=29&amp;feature=oembed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2335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zh-TW" altLang="en-US" sz="6600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資訊安全宣導</a:t>
            </a:r>
            <a:endParaRPr lang="en-US" sz="6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072295"/>
            <a:ext cx="7556421" cy="19740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3200"/>
              <a:buFont typeface="Microsoft JhengHei"/>
              <a:buNone/>
            </a:pPr>
            <a:r>
              <a:rPr lang="en-US" altLang="zh-TW" sz="3600" b="0" i="0" u="none" strike="noStrike" cap="none" dirty="0">
                <a:solidFill>
                  <a:srgbClr val="2C2C2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Speaker</a:t>
            </a:r>
            <a:r>
              <a:rPr lang="zh-TW" altLang="en-US" sz="3600" b="0" i="0" u="none" strike="noStrike" cap="none" dirty="0">
                <a:solidFill>
                  <a:srgbClr val="2C2C2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：</a:t>
            </a:r>
            <a:r>
              <a:rPr lang="zh-TW" altLang="zh-TW" sz="3600" b="0" i="0" u="none" strike="noStrike" cap="none" dirty="0">
                <a:solidFill>
                  <a:srgbClr val="2C2C2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圖資處</a:t>
            </a:r>
            <a:r>
              <a:rPr lang="en-US" altLang="zh-TW" sz="3600" b="0" i="0" u="none" strike="noStrike" cap="none" dirty="0">
                <a:solidFill>
                  <a:srgbClr val="2C2C2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sz="3600" b="0" i="0" u="none" strike="noStrike" cap="none" dirty="0">
                <a:solidFill>
                  <a:srgbClr val="2C2C2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麥毅廷</a:t>
            </a:r>
            <a:endParaRPr lang="en-US" altLang="zh-TW" sz="3600" b="0" i="0" u="none" strike="noStrike" cap="none" dirty="0">
              <a:solidFill>
                <a:srgbClr val="2C2C2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3200"/>
              <a:buFont typeface="Microsoft JhengHei"/>
              <a:buNone/>
            </a:pPr>
            <a:r>
              <a:rPr lang="en-US" altLang="zh-TW" sz="3600" b="0" i="0" u="none" strike="noStrike" cap="none" dirty="0">
                <a:solidFill>
                  <a:srgbClr val="2C2C2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Date: 2025/09/03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411C10F-5F6D-4D42-BA42-341E002FF685}"/>
              </a:ext>
            </a:extLst>
          </p:cNvPr>
          <p:cNvSpPr txBox="1"/>
          <p:nvPr/>
        </p:nvSpPr>
        <p:spPr>
          <a:xfrm>
            <a:off x="39296" y="7851869"/>
            <a:ext cx="160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Arial" panose="020B0604020202020204" pitchFamily="34" charset="0"/>
                <a:ea typeface="Noto Sans CJK TC Medium" panose="020B0600000000000000" pitchFamily="34" charset="-120"/>
                <a:cs typeface="Arial" panose="020B0604020202020204" pitchFamily="34" charset="0"/>
              </a:rPr>
              <a:t>From internet</a:t>
            </a:r>
            <a:endParaRPr lang="zh-TW" altLang="en-US" dirty="0">
              <a:solidFill>
                <a:srgbClr val="0000FF"/>
              </a:solidFill>
              <a:latin typeface="Arial" panose="020B0604020202020204" pitchFamily="34" charset="0"/>
              <a:ea typeface="Noto Sans CJK TC Medium" panose="020B0600000000000000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625691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403CC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資安與個資教育訓練</a:t>
            </a:r>
            <a:endParaRPr lang="en-US" sz="61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88B96D3-921F-4323-9810-2BC95BAD63F8}"/>
              </a:ext>
            </a:extLst>
          </p:cNvPr>
          <p:cNvSpPr txBox="1">
            <a:spLocks/>
          </p:cNvSpPr>
          <p:nvPr/>
        </p:nvSpPr>
        <p:spPr>
          <a:xfrm>
            <a:off x="12654516" y="7691752"/>
            <a:ext cx="1905000" cy="38100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5E63D77-4C64-40A2-B0C7-201E102C2FB8}" type="slidenum">
              <a:rPr lang="zh-TW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10</a:t>
            </a:fld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14D7ADF-DEB4-4555-8855-FCCB4DA4F8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" b="1448"/>
          <a:stretch/>
        </p:blipFill>
        <p:spPr>
          <a:xfrm>
            <a:off x="5696183" y="5106631"/>
            <a:ext cx="4214553" cy="231867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22ED1AE-9FB9-42BE-904B-FABC4143E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0913" y="5106631"/>
            <a:ext cx="4598604" cy="231867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4B8606A-B2C1-4949-87A5-E0AC7A0F90F3}"/>
              </a:ext>
            </a:extLst>
          </p:cNvPr>
          <p:cNvSpPr txBox="1"/>
          <p:nvPr/>
        </p:nvSpPr>
        <p:spPr>
          <a:xfrm>
            <a:off x="39296" y="7851869"/>
            <a:ext cx="160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Arial" panose="020B0604020202020204" pitchFamily="34" charset="0"/>
                <a:ea typeface="Noto Sans CJK TC Medium" panose="020B0600000000000000" pitchFamily="34" charset="-120"/>
                <a:cs typeface="Arial" panose="020B0604020202020204" pitchFamily="34" charset="0"/>
              </a:rPr>
              <a:t>From internet</a:t>
            </a:r>
            <a:endParaRPr lang="zh-TW" altLang="en-US" dirty="0">
              <a:solidFill>
                <a:srgbClr val="0000FF"/>
              </a:solidFill>
              <a:latin typeface="Arial" panose="020B0604020202020204" pitchFamily="34" charset="0"/>
              <a:ea typeface="Noto Sans CJK TC Medium" panose="020B0600000000000000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5987177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800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為何需要每年3小時訓練？</a:t>
            </a:r>
            <a:endParaRPr lang="en-US" sz="4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18" y="1540150"/>
            <a:ext cx="6342102" cy="63421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4280" y="1706047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資安威脅</a:t>
            </a:r>
            <a:r>
              <a:rPr lang="en-US" sz="2400" b="1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不斷演變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74280" y="2108121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更新</a:t>
            </a:r>
            <a:r>
              <a:rPr lang="en-US" sz="2400" b="1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最新防護知識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574280" y="2510195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符合</a:t>
            </a:r>
            <a:r>
              <a:rPr lang="en-US" sz="2400" b="1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法規要求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574280" y="2912269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強化</a:t>
            </a:r>
            <a:r>
              <a:rPr lang="en-US" sz="2400" b="1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組織安全文化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574280" y="3314343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保護</a:t>
            </a:r>
            <a:r>
              <a:rPr lang="en-US" sz="2400" b="1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學生個資</a:t>
            </a:r>
            <a:r>
              <a:rPr lang="en-US" sz="2400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與研究資料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88EDD48-04D2-4243-AD89-8721BD62CA81}"/>
              </a:ext>
            </a:extLst>
          </p:cNvPr>
          <p:cNvSpPr txBox="1"/>
          <p:nvPr/>
        </p:nvSpPr>
        <p:spPr>
          <a:xfrm>
            <a:off x="7574279" y="4376342"/>
            <a:ext cx="683998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1480" lvl="1" indent="-411480">
              <a:buBlip>
                <a:blip r:embed="rId4"/>
              </a:buBlip>
            </a:pPr>
            <a:r>
              <a:rPr lang="zh-TW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資訊安全</a:t>
            </a:r>
            <a:r>
              <a:rPr lang="zh-TW" altLang="en-US" sz="4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zh-TW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個資保護</a:t>
            </a:r>
            <a:endParaRPr lang="en-US" altLang="zh-TW" sz="40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11480" lvl="1" indent="-411480">
              <a:buBlip>
                <a:blip r:embed="rId4"/>
              </a:buBlip>
            </a:pPr>
            <a:endParaRPr lang="en-US" altLang="zh-TW" sz="20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lvl="1" indent="0">
              <a:buNone/>
            </a:pPr>
            <a:r>
              <a:rPr lang="zh-TW" altLang="en-US" sz="4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</a:t>
            </a:r>
            <a:r>
              <a:rPr lang="en-US" altLang="zh-TW" sz="4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r>
              <a:rPr lang="zh-TW" altLang="en-US" sz="4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包含</a:t>
            </a:r>
            <a:r>
              <a:rPr lang="zh-TW" altLang="en-US" sz="4000" b="1" dirty="0">
                <a:solidFill>
                  <a:srgbClr val="3399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技術</a:t>
            </a:r>
            <a:r>
              <a:rPr lang="zh-TW" altLang="en-US" sz="4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</a:t>
            </a:r>
            <a:r>
              <a:rPr lang="zh-TW" altLang="en-US" sz="4000" b="1" dirty="0">
                <a:solidFill>
                  <a:srgbClr val="3399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專業</a:t>
            </a:r>
            <a:endParaRPr lang="en-US" altLang="zh-TW" sz="4000" b="1" dirty="0">
              <a:solidFill>
                <a:srgbClr val="33996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en-US" altLang="zh-TW" sz="2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lvl="1" indent="0">
              <a:buNone/>
            </a:pPr>
            <a:r>
              <a:rPr lang="en-US" altLang="zh-TW" sz="4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		</a:t>
            </a:r>
            <a:r>
              <a:rPr lang="zh-TW" altLang="en-US" sz="4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更是</a:t>
            </a:r>
            <a:r>
              <a:rPr lang="zh-TW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一種習慣與文化</a:t>
            </a:r>
            <a:r>
              <a:rPr lang="en-US" altLang="zh-TW" sz="4000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!!</a:t>
            </a:r>
            <a:endParaRPr lang="zh-TW" altLang="en-US" sz="4000" b="1" dirty="0">
              <a:solidFill>
                <a:srgbClr val="0000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投影片編號版面配置區 3">
            <a:extLst>
              <a:ext uri="{FF2B5EF4-FFF2-40B4-BE49-F238E27FC236}">
                <a16:creationId xmlns:a16="http://schemas.microsoft.com/office/drawing/2014/main" id="{BF127B4C-6F3C-4934-BD67-F5FBCCE54CAA}"/>
              </a:ext>
            </a:extLst>
          </p:cNvPr>
          <p:cNvSpPr txBox="1">
            <a:spLocks/>
          </p:cNvSpPr>
          <p:nvPr/>
        </p:nvSpPr>
        <p:spPr>
          <a:xfrm>
            <a:off x="12654516" y="7691752"/>
            <a:ext cx="1905000" cy="38100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5E63D77-4C64-40A2-B0C7-201E102C2FB8}" type="slidenum">
              <a:rPr lang="zh-TW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11</a:t>
            </a:fld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E33D67F2-07EF-4B97-B331-ED3504E42158}"/>
              </a:ext>
            </a:extLst>
          </p:cNvPr>
          <p:cNvSpPr/>
          <p:nvPr/>
        </p:nvSpPr>
        <p:spPr>
          <a:xfrm>
            <a:off x="7857460" y="2438043"/>
            <a:ext cx="1998921" cy="402074"/>
          </a:xfrm>
          <a:prstGeom prst="roundRect">
            <a:avLst/>
          </a:prstGeom>
          <a:noFill/>
          <a:ln w="38100"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F08F900-98D0-4FAD-B77E-3CEC72197CDF}"/>
              </a:ext>
            </a:extLst>
          </p:cNvPr>
          <p:cNvSpPr txBox="1"/>
          <p:nvPr/>
        </p:nvSpPr>
        <p:spPr>
          <a:xfrm>
            <a:off x="39296" y="7851869"/>
            <a:ext cx="160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Arial" panose="020B0604020202020204" pitchFamily="34" charset="0"/>
                <a:ea typeface="Noto Sans CJK TC Medium" panose="020B0600000000000000" pitchFamily="34" charset="-120"/>
                <a:cs typeface="Arial" panose="020B0604020202020204" pitchFamily="34" charset="0"/>
              </a:rPr>
              <a:t>From internet</a:t>
            </a:r>
            <a:endParaRPr lang="zh-TW" altLang="en-US" dirty="0">
              <a:solidFill>
                <a:srgbClr val="0000FF"/>
              </a:solidFill>
              <a:latin typeface="Arial" panose="020B0604020202020204" pitchFamily="34" charset="0"/>
              <a:ea typeface="Noto Sans CJK TC Medium" panose="020B0600000000000000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25691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6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資通訊設備採購規範</a:t>
            </a:r>
            <a:endParaRPr lang="en-US" sz="6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D0D9EAD-EA85-4EA3-A147-073866E45412}"/>
              </a:ext>
            </a:extLst>
          </p:cNvPr>
          <p:cNvSpPr txBox="1">
            <a:spLocks/>
          </p:cNvSpPr>
          <p:nvPr/>
        </p:nvSpPr>
        <p:spPr>
          <a:xfrm>
            <a:off x="12654516" y="7691752"/>
            <a:ext cx="1905000" cy="38100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5E63D77-4C64-40A2-B0C7-201E102C2FB8}" type="slidenum">
              <a:rPr lang="zh-TW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12</a:t>
            </a:fld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5885494-346E-4DBE-8CFE-46F7E4B0D498}"/>
              </a:ext>
            </a:extLst>
          </p:cNvPr>
          <p:cNvSpPr txBox="1"/>
          <p:nvPr/>
        </p:nvSpPr>
        <p:spPr>
          <a:xfrm>
            <a:off x="39296" y="7851869"/>
            <a:ext cx="160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Arial" panose="020B0604020202020204" pitchFamily="34" charset="0"/>
                <a:ea typeface="Noto Sans CJK TC Medium" panose="020B0600000000000000" pitchFamily="34" charset="-120"/>
                <a:cs typeface="Arial" panose="020B0604020202020204" pitchFamily="34" charset="0"/>
              </a:rPr>
              <a:t>From internet</a:t>
            </a:r>
            <a:endParaRPr lang="zh-TW" altLang="en-US" dirty="0">
              <a:solidFill>
                <a:srgbClr val="0000FF"/>
              </a:solidFill>
              <a:latin typeface="Arial" panose="020B0604020202020204" pitchFamily="34" charset="0"/>
              <a:ea typeface="Noto Sans CJK TC Medium" panose="020B0600000000000000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01954"/>
            <a:ext cx="68037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校園禁用中國大陸廠牌設備</a:t>
            </a:r>
            <a:endParaRPr lang="en-US" sz="44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投影片編號版面配置區 3">
            <a:extLst>
              <a:ext uri="{FF2B5EF4-FFF2-40B4-BE49-F238E27FC236}">
                <a16:creationId xmlns:a16="http://schemas.microsoft.com/office/drawing/2014/main" id="{A8B834DE-7962-4CF4-B488-40576EB0F82D}"/>
              </a:ext>
            </a:extLst>
          </p:cNvPr>
          <p:cNvSpPr txBox="1">
            <a:spLocks/>
          </p:cNvSpPr>
          <p:nvPr/>
        </p:nvSpPr>
        <p:spPr>
          <a:xfrm>
            <a:off x="12654516" y="7691752"/>
            <a:ext cx="1905000" cy="38100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5E63D77-4C64-40A2-B0C7-201E102C2FB8}" type="slidenum">
              <a:rPr lang="zh-TW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13</a:t>
            </a:fld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EB4E51C-F76A-4564-83F8-A09C637CA04F}"/>
              </a:ext>
            </a:extLst>
          </p:cNvPr>
          <p:cNvSpPr txBox="1"/>
          <p:nvPr/>
        </p:nvSpPr>
        <p:spPr>
          <a:xfrm>
            <a:off x="39296" y="7851869"/>
            <a:ext cx="160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Arial" panose="020B0604020202020204" pitchFamily="34" charset="0"/>
                <a:ea typeface="Noto Sans CJK TC Medium" panose="020B0600000000000000" pitchFamily="34" charset="-120"/>
                <a:cs typeface="Arial" panose="020B0604020202020204" pitchFamily="34" charset="0"/>
              </a:rPr>
              <a:t>From internet</a:t>
            </a:r>
            <a:endParaRPr lang="zh-TW" altLang="en-US" dirty="0">
              <a:solidFill>
                <a:srgbClr val="0000FF"/>
              </a:solidFill>
              <a:latin typeface="Arial" panose="020B0604020202020204" pitchFamily="34" charset="0"/>
              <a:ea typeface="Noto Sans CJK TC Medium" panose="020B0600000000000000" pitchFamily="34" charset="-120"/>
              <a:cs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BE198C2-B808-4726-8F3A-33A1E42CA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074" y="1313702"/>
            <a:ext cx="1793890" cy="179389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B040A6F-8EA1-4293-B4EA-305398568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8130" y="159860"/>
            <a:ext cx="3838353" cy="3838353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1BA8FBAF-423B-40D4-829E-EF64F8FAF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43" y="3555761"/>
            <a:ext cx="7315201" cy="3326214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BF0C676-AB53-4D3D-8BA0-431906F77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3080" y="4359348"/>
            <a:ext cx="6847319" cy="3578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12" name="投影片編號版面配置區 3">
            <a:extLst>
              <a:ext uri="{FF2B5EF4-FFF2-40B4-BE49-F238E27FC236}">
                <a16:creationId xmlns:a16="http://schemas.microsoft.com/office/drawing/2014/main" id="{73CCD1D2-8E42-4A06-8FA8-F5ABB9D1D582}"/>
              </a:ext>
            </a:extLst>
          </p:cNvPr>
          <p:cNvSpPr txBox="1">
            <a:spLocks/>
          </p:cNvSpPr>
          <p:nvPr/>
        </p:nvSpPr>
        <p:spPr>
          <a:xfrm>
            <a:off x="12654516" y="7691752"/>
            <a:ext cx="1905000" cy="38100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5E63D77-4C64-40A2-B0C7-201E102C2FB8}" type="slidenum">
              <a:rPr lang="zh-TW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14</a:t>
            </a:fld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3A29069C-8CB5-46E3-8921-724F17804F0F}"/>
              </a:ext>
            </a:extLst>
          </p:cNvPr>
          <p:cNvSpPr/>
          <p:nvPr/>
        </p:nvSpPr>
        <p:spPr>
          <a:xfrm>
            <a:off x="6300510" y="5391294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700"/>
              </a:lnSpc>
              <a:buNone/>
            </a:pPr>
            <a:r>
              <a:rPr lang="zh-TW" altLang="en-US" sz="6600" b="1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資安</a:t>
            </a:r>
            <a:r>
              <a:rPr lang="en-US" altLang="zh-TW" sz="6600" b="1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6600" b="1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個資研習</a:t>
            </a:r>
            <a:endParaRPr lang="en-US" altLang="zh-TW" sz="6600" b="1" dirty="0">
              <a:solidFill>
                <a:srgbClr val="403CC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algn="ctr">
              <a:lnSpc>
                <a:spcPts val="7700"/>
              </a:lnSpc>
              <a:buNone/>
            </a:pPr>
            <a:r>
              <a:rPr lang="zh-TW" altLang="en-US" sz="6600" b="1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需要您的參與</a:t>
            </a:r>
            <a:r>
              <a:rPr lang="en-US" altLang="zh-TW" sz="6600" b="1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!!</a:t>
            </a:r>
            <a:endParaRPr lang="en-US" sz="66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2E21B21-5A6A-4D78-9DED-78AF780DFA9D}"/>
              </a:ext>
            </a:extLst>
          </p:cNvPr>
          <p:cNvSpPr txBox="1"/>
          <p:nvPr/>
        </p:nvSpPr>
        <p:spPr>
          <a:xfrm>
            <a:off x="39296" y="7851869"/>
            <a:ext cx="160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Arial" panose="020B0604020202020204" pitchFamily="34" charset="0"/>
                <a:ea typeface="Noto Sans CJK TC Medium" panose="020B0600000000000000" pitchFamily="34" charset="-120"/>
                <a:cs typeface="Arial" panose="020B0604020202020204" pitchFamily="34" charset="0"/>
              </a:rPr>
              <a:t>From internet</a:t>
            </a:r>
            <a:endParaRPr lang="zh-TW" altLang="en-US" dirty="0">
              <a:solidFill>
                <a:srgbClr val="0000FF"/>
              </a:solidFill>
              <a:latin typeface="Arial" panose="020B0604020202020204" pitchFamily="34" charset="0"/>
              <a:ea typeface="Noto Sans CJK TC Medium" panose="020B0600000000000000" pitchFamily="34" charset="-120"/>
              <a:cs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5A602117-9C83-4551-9C5D-834191018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149" y="223283"/>
            <a:ext cx="3168502" cy="4752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5129" y="655663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700"/>
              </a:lnSpc>
              <a:buNone/>
            </a:pPr>
            <a:r>
              <a:rPr lang="en-US" sz="6150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AI與資安威脅</a:t>
            </a:r>
            <a:endParaRPr lang="en-US" sz="61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線上媒體 3" title="AI變臉「攻心術」！詐團前幹部揭深偽騙局　獵手攻心「假的比真的更真」｜詐騙進化 AI操控｜鏡新聞調查報告｜#鏡新聞">
            <a:hlinkClick r:id="" action="ppaction://media"/>
            <a:extLst>
              <a:ext uri="{FF2B5EF4-FFF2-40B4-BE49-F238E27FC236}">
                <a16:creationId xmlns:a16="http://schemas.microsoft.com/office/drawing/2014/main" id="{0CECCE18-A5EB-4F84-8482-90E310E3EAB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329274" y="2319817"/>
            <a:ext cx="9230242" cy="5215087"/>
          </a:xfrm>
          <a:prstGeom prst="rect">
            <a:avLst/>
          </a:prstGeom>
        </p:spPr>
      </p:pic>
      <p:sp>
        <p:nvSpPr>
          <p:cNvPr id="5" name="投影片編號版面配置區 3">
            <a:extLst>
              <a:ext uri="{FF2B5EF4-FFF2-40B4-BE49-F238E27FC236}">
                <a16:creationId xmlns:a16="http://schemas.microsoft.com/office/drawing/2014/main" id="{929EE3A8-9665-4F36-B9F8-1019ACCD10CF}"/>
              </a:ext>
            </a:extLst>
          </p:cNvPr>
          <p:cNvSpPr txBox="1">
            <a:spLocks/>
          </p:cNvSpPr>
          <p:nvPr/>
        </p:nvSpPr>
        <p:spPr>
          <a:xfrm>
            <a:off x="12654516" y="7691752"/>
            <a:ext cx="1905000" cy="38100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5E63D77-4C64-40A2-B0C7-201E102C2FB8}" type="slidenum">
              <a:rPr lang="zh-TW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2</a:t>
            </a:fld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B9D042F-229A-444A-947A-21D4897652DE}"/>
              </a:ext>
            </a:extLst>
          </p:cNvPr>
          <p:cNvSpPr txBox="1"/>
          <p:nvPr/>
        </p:nvSpPr>
        <p:spPr>
          <a:xfrm>
            <a:off x="39296" y="7851869"/>
            <a:ext cx="160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Arial" panose="020B0604020202020204" pitchFamily="34" charset="0"/>
                <a:ea typeface="Noto Sans CJK TC Medium" panose="020B0600000000000000" pitchFamily="34" charset="-120"/>
                <a:cs typeface="Arial" panose="020B0604020202020204" pitchFamily="34" charset="0"/>
              </a:rPr>
              <a:t>From internet</a:t>
            </a:r>
            <a:endParaRPr lang="zh-TW" altLang="en-US" dirty="0">
              <a:solidFill>
                <a:srgbClr val="0000FF"/>
              </a:solidFill>
              <a:latin typeface="Arial" panose="020B0604020202020204" pitchFamily="34" charset="0"/>
              <a:ea typeface="Noto Sans CJK TC Medium" panose="020B0600000000000000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21093"/>
            <a:ext cx="7931996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</a:t>
            </a:r>
            <a:r>
              <a:rPr lang="zh-TW" altLang="en-US" sz="4450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對於</a:t>
            </a:r>
            <a:r>
              <a:rPr lang="en-US" sz="4450" dirty="0" err="1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資安：是</a:t>
            </a:r>
            <a:r>
              <a:rPr lang="en-US" sz="4450" b="1" u="sng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助力</a:t>
            </a:r>
            <a:r>
              <a:rPr lang="en-US" sz="4450" dirty="0" err="1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還是</a:t>
            </a:r>
            <a:r>
              <a:rPr lang="en-US" sz="4450" b="1" u="sng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阻力</a:t>
            </a:r>
            <a:r>
              <a:rPr lang="en-US" sz="4450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？</a:t>
            </a:r>
            <a:endParaRPr lang="en-US" sz="44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BD323B5A-C6AE-4082-AFC9-7D4A7D47CC04}"/>
              </a:ext>
            </a:extLst>
          </p:cNvPr>
          <p:cNvGrpSpPr/>
          <p:nvPr/>
        </p:nvGrpSpPr>
        <p:grpSpPr>
          <a:xfrm>
            <a:off x="793790" y="3105626"/>
            <a:ext cx="3501509" cy="2341603"/>
            <a:chOff x="793790" y="3105626"/>
            <a:chExt cx="3501509" cy="2341603"/>
          </a:xfrm>
        </p:grpSpPr>
        <p:sp>
          <p:nvSpPr>
            <p:cNvPr id="4" name="Text 1"/>
            <p:cNvSpPr/>
            <p:nvPr/>
          </p:nvSpPr>
          <p:spPr>
            <a:xfrm>
              <a:off x="793790" y="3105626"/>
              <a:ext cx="3402330" cy="42529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3300"/>
                </a:lnSpc>
                <a:buNone/>
              </a:pPr>
              <a:r>
                <a:rPr lang="en-US" sz="2650" dirty="0">
                  <a:solidFill>
                    <a:srgbClr val="403CC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AI 的</a:t>
              </a:r>
              <a:r>
                <a:rPr lang="en-US" sz="26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正面</a:t>
              </a:r>
              <a:r>
                <a:rPr lang="en-US" sz="2650" dirty="0">
                  <a:solidFill>
                    <a:srgbClr val="403CC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應用</a:t>
              </a:r>
              <a:endParaRPr lang="en-US" sz="26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" name="Text 2"/>
            <p:cNvSpPr/>
            <p:nvPr/>
          </p:nvSpPr>
          <p:spPr>
            <a:xfrm>
              <a:off x="793790" y="3757732"/>
              <a:ext cx="3501509" cy="3629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智慧型威脅偵測系統</a:t>
              </a:r>
              <a:endParaRPr lang="en-US" sz="17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" name="Text 3"/>
            <p:cNvSpPr/>
            <p:nvPr/>
          </p:nvSpPr>
          <p:spPr>
            <a:xfrm>
              <a:off x="793790" y="4199930"/>
              <a:ext cx="3501509" cy="3629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自動化防禦機制</a:t>
              </a:r>
              <a:endParaRPr lang="en-US" sz="17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7" name="Text 4"/>
            <p:cNvSpPr/>
            <p:nvPr/>
          </p:nvSpPr>
          <p:spPr>
            <a:xfrm>
              <a:off x="793790" y="4642128"/>
              <a:ext cx="3501509" cy="3629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異常行為模式識別</a:t>
              </a:r>
              <a:endParaRPr lang="en-US" sz="17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8" name="Text 5"/>
            <p:cNvSpPr/>
            <p:nvPr/>
          </p:nvSpPr>
          <p:spPr>
            <a:xfrm>
              <a:off x="793790" y="5084326"/>
              <a:ext cx="3501509" cy="3629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資安風險預測與評估</a:t>
              </a:r>
              <a:endParaRPr lang="en-US" sz="17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D42C6F06-BF93-413F-B91A-7E5E8AB9E9DE}"/>
              </a:ext>
            </a:extLst>
          </p:cNvPr>
          <p:cNvGrpSpPr/>
          <p:nvPr/>
        </p:nvGrpSpPr>
        <p:grpSpPr>
          <a:xfrm>
            <a:off x="4856321" y="3105626"/>
            <a:ext cx="3501509" cy="2341603"/>
            <a:chOff x="4856321" y="3105626"/>
            <a:chExt cx="3501509" cy="2341603"/>
          </a:xfrm>
        </p:grpSpPr>
        <p:sp>
          <p:nvSpPr>
            <p:cNvPr id="9" name="Text 6"/>
            <p:cNvSpPr/>
            <p:nvPr/>
          </p:nvSpPr>
          <p:spPr>
            <a:xfrm>
              <a:off x="4856321" y="3105626"/>
              <a:ext cx="3402330" cy="42529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3300"/>
                </a:lnSpc>
                <a:buNone/>
              </a:pPr>
              <a:r>
                <a:rPr lang="en-US" sz="2650" dirty="0">
                  <a:solidFill>
                    <a:srgbClr val="403CC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AI 的</a:t>
              </a:r>
              <a:r>
                <a:rPr lang="en-US" sz="2650" b="1" dirty="0">
                  <a:solidFill>
                    <a:srgbClr val="FF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負面</a:t>
              </a:r>
              <a:r>
                <a:rPr lang="en-US" sz="2650" dirty="0">
                  <a:solidFill>
                    <a:srgbClr val="403CC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應用</a:t>
              </a:r>
              <a:endParaRPr lang="en-US" sz="26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0" name="Text 7"/>
            <p:cNvSpPr/>
            <p:nvPr/>
          </p:nvSpPr>
          <p:spPr>
            <a:xfrm>
              <a:off x="4856321" y="3757732"/>
              <a:ext cx="3501509" cy="3629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生成極度逼真的釣魚郵件</a:t>
              </a:r>
              <a:endParaRPr lang="en-US" sz="17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1" name="Text 8"/>
            <p:cNvSpPr/>
            <p:nvPr/>
          </p:nvSpPr>
          <p:spPr>
            <a:xfrm>
              <a:off x="4856321" y="4199930"/>
              <a:ext cx="3501509" cy="3629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加速密碼破解速度</a:t>
              </a:r>
              <a:endParaRPr lang="en-US" sz="17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" name="Text 9"/>
            <p:cNvSpPr/>
            <p:nvPr/>
          </p:nvSpPr>
          <p:spPr>
            <a:xfrm>
              <a:off x="4856321" y="4642128"/>
              <a:ext cx="3501509" cy="3629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自動化的攻擊腳本</a:t>
              </a:r>
              <a:endParaRPr lang="en-US" sz="17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" name="Text 10"/>
            <p:cNvSpPr/>
            <p:nvPr/>
          </p:nvSpPr>
          <p:spPr>
            <a:xfrm>
              <a:off x="4856321" y="5084326"/>
              <a:ext cx="3501509" cy="3629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規避傳統安全防護機制</a:t>
              </a:r>
              <a:endParaRPr lang="en-US" sz="17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A7A0F1A5-4F76-48C7-9767-1C0BB1183D09}"/>
              </a:ext>
            </a:extLst>
          </p:cNvPr>
          <p:cNvGrpSpPr/>
          <p:nvPr/>
        </p:nvGrpSpPr>
        <p:grpSpPr>
          <a:xfrm>
            <a:off x="793790" y="5781675"/>
            <a:ext cx="7556421" cy="1326713"/>
            <a:chOff x="793790" y="5781675"/>
            <a:chExt cx="7556421" cy="1326713"/>
          </a:xfrm>
        </p:grpSpPr>
        <p:sp>
          <p:nvSpPr>
            <p:cNvPr id="14" name="Shape 11"/>
            <p:cNvSpPr/>
            <p:nvPr/>
          </p:nvSpPr>
          <p:spPr>
            <a:xfrm>
              <a:off x="793790" y="5781675"/>
              <a:ext cx="7556421" cy="1326713"/>
            </a:xfrm>
            <a:prstGeom prst="roundRect">
              <a:avLst>
                <a:gd name="adj" fmla="val 2565"/>
              </a:avLst>
            </a:prstGeom>
            <a:solidFill>
              <a:srgbClr val="FCF2B5"/>
            </a:solidFill>
            <a:ln/>
          </p:spPr>
        </p:sp>
        <p:pic>
          <p:nvPicPr>
            <p:cNvPr id="15" name="Image 1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0604" y="6133386"/>
              <a:ext cx="283488" cy="226814"/>
            </a:xfrm>
            <a:prstGeom prst="rect">
              <a:avLst/>
            </a:prstGeom>
          </p:spPr>
        </p:pic>
        <p:sp>
          <p:nvSpPr>
            <p:cNvPr id="16" name="Text 12"/>
            <p:cNvSpPr/>
            <p:nvPr/>
          </p:nvSpPr>
          <p:spPr>
            <a:xfrm>
              <a:off x="1530906" y="6065163"/>
              <a:ext cx="6592491" cy="7258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850"/>
                </a:lnSpc>
                <a:buNone/>
              </a:pPr>
              <a:r>
                <a:rPr lang="en-US" sz="175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核心概念：</a:t>
              </a:r>
              <a:r>
                <a:rPr lang="en-US" sz="1750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攻擊者也在運用 AI 技術，我們需要更</a:t>
              </a:r>
              <a:r>
                <a:rPr lang="en-US" sz="1750" b="1" dirty="0">
                  <a:solidFill>
                    <a:srgbClr val="0000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智慧</a:t>
              </a:r>
              <a:r>
                <a:rPr lang="en-US" sz="1750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、更全面的防禦策略！</a:t>
              </a:r>
              <a:endParaRPr lang="en-US" sz="17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0" name="投影片編號版面配置區 3">
            <a:extLst>
              <a:ext uri="{FF2B5EF4-FFF2-40B4-BE49-F238E27FC236}">
                <a16:creationId xmlns:a16="http://schemas.microsoft.com/office/drawing/2014/main" id="{80A70D34-FE05-46EB-9A63-B4411111BA2D}"/>
              </a:ext>
            </a:extLst>
          </p:cNvPr>
          <p:cNvSpPr txBox="1">
            <a:spLocks/>
          </p:cNvSpPr>
          <p:nvPr/>
        </p:nvSpPr>
        <p:spPr>
          <a:xfrm>
            <a:off x="12654516" y="7691752"/>
            <a:ext cx="1905000" cy="38100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5E63D77-4C64-40A2-B0C7-201E102C2FB8}" type="slidenum">
              <a:rPr lang="zh-TW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3</a:t>
            </a:fld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65F0147-9EEB-47E4-A7A2-03CD0D97830C}"/>
              </a:ext>
            </a:extLst>
          </p:cNvPr>
          <p:cNvSpPr txBox="1"/>
          <p:nvPr/>
        </p:nvSpPr>
        <p:spPr>
          <a:xfrm>
            <a:off x="39296" y="7851869"/>
            <a:ext cx="160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Arial" panose="020B0604020202020204" pitchFamily="34" charset="0"/>
                <a:ea typeface="Noto Sans CJK TC Medium" panose="020B0600000000000000" pitchFamily="34" charset="-120"/>
                <a:cs typeface="Arial" panose="020B0604020202020204" pitchFamily="34" charset="0"/>
              </a:rPr>
              <a:t>From internet</a:t>
            </a:r>
            <a:endParaRPr lang="zh-TW" altLang="en-US" dirty="0">
              <a:solidFill>
                <a:srgbClr val="0000FF"/>
              </a:solidFill>
              <a:latin typeface="Arial" panose="020B0604020202020204" pitchFamily="34" charset="0"/>
              <a:ea typeface="Noto Sans CJK TC Medium" panose="020B0600000000000000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8969097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800" b="1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眼見不為憑</a:t>
            </a:r>
            <a:r>
              <a:rPr lang="en-US" sz="4800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：認識 Deepfake 深度偽造</a:t>
            </a:r>
            <a:endParaRPr lang="en-US" sz="4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21638" y="1726644"/>
            <a:ext cx="3093006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200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什麼是 Deepfake？</a:t>
            </a:r>
            <a:endParaRPr lang="en-US" sz="3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21638" y="2319338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利用 AI 深度學習技術，合成或變造人臉、聲音的影像內容，製作出極度逼真的虛假媒體。</a:t>
            </a:r>
            <a:endParaRPr lang="en-US" sz="2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21638" y="3185279"/>
            <a:ext cx="3093006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200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為何它很危險？</a:t>
            </a:r>
            <a:endParaRPr lang="en-US" sz="3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21638" y="3777972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製作門檻不斷降低，人人可能成為目標</a:t>
            </a:r>
            <a:endParaRPr lang="en-US" sz="2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21638" y="4180046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真實度持續提高，肉眼難以辨別</a:t>
            </a:r>
            <a:endParaRPr lang="en-US" sz="2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21638" y="4582120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可用於詐騙、勒索或聲譽破壞</a:t>
            </a:r>
            <a:endParaRPr lang="en-US" sz="2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21638" y="4984194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散播速度快，一旦擴散難以收回</a:t>
            </a:r>
            <a:endParaRPr lang="en-US" sz="2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358FC1B-21AC-4911-9CC7-894D4D1C9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184" y="1459233"/>
            <a:ext cx="4513578" cy="6770367"/>
          </a:xfrm>
          <a:prstGeom prst="rect">
            <a:avLst/>
          </a:prstGeom>
        </p:spPr>
      </p:pic>
      <p:sp>
        <p:nvSpPr>
          <p:cNvPr id="13" name="投影片編號版面配置區 3">
            <a:extLst>
              <a:ext uri="{FF2B5EF4-FFF2-40B4-BE49-F238E27FC236}">
                <a16:creationId xmlns:a16="http://schemas.microsoft.com/office/drawing/2014/main" id="{D9923AEF-7DCD-47BE-A3A8-88A80DF29666}"/>
              </a:ext>
            </a:extLst>
          </p:cNvPr>
          <p:cNvSpPr txBox="1">
            <a:spLocks/>
          </p:cNvSpPr>
          <p:nvPr/>
        </p:nvSpPr>
        <p:spPr>
          <a:xfrm>
            <a:off x="12654516" y="7691752"/>
            <a:ext cx="1905000" cy="38100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5E63D77-4C64-40A2-B0C7-201E102C2FB8}" type="slidenum">
              <a:rPr lang="zh-TW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4</a:t>
            </a:fld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8E5D10D-B8AB-4768-A27F-C960D3A7F98F}"/>
              </a:ext>
            </a:extLst>
          </p:cNvPr>
          <p:cNvSpPr txBox="1"/>
          <p:nvPr/>
        </p:nvSpPr>
        <p:spPr>
          <a:xfrm>
            <a:off x="39296" y="7851869"/>
            <a:ext cx="160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Arial" panose="020B0604020202020204" pitchFamily="34" charset="0"/>
                <a:ea typeface="Noto Sans CJK TC Medium" panose="020B0600000000000000" pitchFamily="34" charset="-120"/>
                <a:cs typeface="Arial" panose="020B0604020202020204" pitchFamily="34" charset="0"/>
              </a:rPr>
              <a:t>From internet</a:t>
            </a:r>
            <a:endParaRPr lang="zh-TW" altLang="en-US" dirty="0">
              <a:solidFill>
                <a:srgbClr val="0000FF"/>
              </a:solidFill>
              <a:latin typeface="Arial" panose="020B0604020202020204" pitchFamily="34" charset="0"/>
              <a:ea typeface="Noto Sans CJK TC Medium" panose="020B0600000000000000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0775" y="561499"/>
            <a:ext cx="7715250" cy="1275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校園環境中的 Deepfake 威脅情境</a:t>
            </a:r>
            <a:endParaRPr lang="en-US" sz="4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00775" y="2143244"/>
            <a:ext cx="3755588" cy="2951083"/>
          </a:xfrm>
          <a:prstGeom prst="roundRect">
            <a:avLst>
              <a:gd name="adj" fmla="val 1037"/>
            </a:avLst>
          </a:prstGeom>
          <a:solidFill>
            <a:srgbClr val="EAE8F3"/>
          </a:solidFill>
          <a:ln/>
        </p:spPr>
      </p:sp>
      <p:sp>
        <p:nvSpPr>
          <p:cNvPr id="5" name="Text 2"/>
          <p:cNvSpPr/>
          <p:nvPr/>
        </p:nvSpPr>
        <p:spPr>
          <a:xfrm>
            <a:off x="6404848" y="2347317"/>
            <a:ext cx="255127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假冒主管/行政長官</a:t>
            </a:r>
            <a:endParaRPr lang="en-US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04848" y="2788563"/>
            <a:ext cx="3347442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收到「系主任」的音訊，要求緊急匯款處理經費</a:t>
            </a:r>
            <a:endParaRPr 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404848" y="3512939"/>
            <a:ext cx="3347442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接到「校長」視訊通話，索取敏感資料或系統密碼</a:t>
            </a:r>
            <a:endParaRPr 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404848" y="4237315"/>
            <a:ext cx="3347442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偽造「學術部門主管」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電子郵件</a:t>
            </a:r>
            <a:r>
              <a:rPr lang="en-US" sz="16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，要求更改學生成績</a:t>
            </a:r>
            <a:endParaRPr 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10160437" y="2143244"/>
            <a:ext cx="3755588" cy="2951083"/>
          </a:xfrm>
          <a:prstGeom prst="roundRect">
            <a:avLst>
              <a:gd name="adj" fmla="val 1037"/>
            </a:avLst>
          </a:prstGeom>
          <a:solidFill>
            <a:srgbClr val="EAE8F3"/>
          </a:solidFill>
          <a:ln/>
        </p:spPr>
      </p:sp>
      <p:sp>
        <p:nvSpPr>
          <p:cNvPr id="10" name="Text 7"/>
          <p:cNvSpPr/>
          <p:nvPr/>
        </p:nvSpPr>
        <p:spPr>
          <a:xfrm>
            <a:off x="10364510" y="2347317"/>
            <a:ext cx="255127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學術詐騙</a:t>
            </a:r>
            <a:endParaRPr lang="en-US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364510" y="2788563"/>
            <a:ext cx="3347442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偽造知名學者的演講或訪談內容</a:t>
            </a:r>
            <a:endParaRPr 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364510" y="3186470"/>
            <a:ext cx="3347442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散播不實的研究結果</a:t>
            </a:r>
            <a:r>
              <a:rPr lang="en-US" sz="16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或聲明</a:t>
            </a:r>
            <a:endParaRPr 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0364510" y="3584377"/>
            <a:ext cx="3347442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冒用學術權威背書特定產品或理論</a:t>
            </a:r>
            <a:endParaRPr 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364510" y="4308753"/>
            <a:ext cx="3347442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混淆學術討論，影響研究誠信</a:t>
            </a:r>
          </a:p>
        </p:txBody>
      </p:sp>
      <p:sp>
        <p:nvSpPr>
          <p:cNvPr id="15" name="Shape 12"/>
          <p:cNvSpPr/>
          <p:nvPr/>
        </p:nvSpPr>
        <p:spPr>
          <a:xfrm>
            <a:off x="6200775" y="5298400"/>
            <a:ext cx="7715250" cy="2369582"/>
          </a:xfrm>
          <a:prstGeom prst="roundRect">
            <a:avLst>
              <a:gd name="adj" fmla="val 1292"/>
            </a:avLst>
          </a:prstGeom>
          <a:solidFill>
            <a:srgbClr val="EAE8F3"/>
          </a:solidFill>
          <a:ln/>
        </p:spPr>
      </p:sp>
      <p:sp>
        <p:nvSpPr>
          <p:cNvPr id="16" name="Text 13"/>
          <p:cNvSpPr/>
          <p:nvPr/>
        </p:nvSpPr>
        <p:spPr>
          <a:xfrm>
            <a:off x="6404848" y="5502473"/>
            <a:ext cx="255127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聲譽破壞與勒索</a:t>
            </a:r>
            <a:endParaRPr lang="en-US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404848" y="5943719"/>
            <a:ext cx="7307104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合成教職員的不雅或爭議性影片</a:t>
            </a:r>
            <a:endParaRPr 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404848" y="6341626"/>
            <a:ext cx="7307104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威脅公開偽造內容進行勒索</a:t>
            </a:r>
            <a:endParaRPr 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404848" y="6739533"/>
            <a:ext cx="7307104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破壞校園和諧與個人名譽</a:t>
            </a:r>
            <a:endParaRPr 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6404848" y="7137440"/>
            <a:ext cx="7307104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50"/>
              </a:lnSpc>
              <a:buSzPct val="100000"/>
              <a:buFontTx/>
              <a:buChar char="•"/>
            </a:pPr>
            <a:r>
              <a:rPr lang="en-US" sz="1600" dirty="0" err="1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影響教師與學生間的信任關係</a:t>
            </a:r>
            <a:r>
              <a:rPr lang="zh-TW" altLang="en-US" sz="16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sz="1600" b="1" dirty="0" err="1">
                <a:solidFill>
                  <a:srgbClr val="FF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學生作業真實性難以判斷</a:t>
            </a:r>
            <a:r>
              <a:rPr lang="zh-TW" altLang="en-US" sz="160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投影片編號版面配置區 3">
            <a:extLst>
              <a:ext uri="{FF2B5EF4-FFF2-40B4-BE49-F238E27FC236}">
                <a16:creationId xmlns:a16="http://schemas.microsoft.com/office/drawing/2014/main" id="{DAF03B08-1C8F-4E62-B6AE-C33BD68CEAF6}"/>
              </a:ext>
            </a:extLst>
          </p:cNvPr>
          <p:cNvSpPr txBox="1">
            <a:spLocks/>
          </p:cNvSpPr>
          <p:nvPr/>
        </p:nvSpPr>
        <p:spPr>
          <a:xfrm>
            <a:off x="12654516" y="7691752"/>
            <a:ext cx="1905000" cy="38100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5E63D77-4C64-40A2-B0C7-201E102C2FB8}" type="slidenum">
              <a:rPr lang="zh-TW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5</a:t>
            </a:fld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FB8669E-2775-4526-9C69-D094128BBEF9}"/>
              </a:ext>
            </a:extLst>
          </p:cNvPr>
          <p:cNvSpPr txBox="1"/>
          <p:nvPr/>
        </p:nvSpPr>
        <p:spPr>
          <a:xfrm>
            <a:off x="39296" y="7851869"/>
            <a:ext cx="160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Arial" panose="020B0604020202020204" pitchFamily="34" charset="0"/>
                <a:ea typeface="Noto Sans CJK TC Medium" panose="020B0600000000000000" pitchFamily="34" charset="-120"/>
                <a:cs typeface="Arial" panose="020B0604020202020204" pitchFamily="34" charset="0"/>
              </a:rPr>
              <a:t>From internet</a:t>
            </a:r>
            <a:endParaRPr lang="zh-TW" altLang="en-US" dirty="0">
              <a:solidFill>
                <a:srgbClr val="0000FF"/>
              </a:solidFill>
              <a:latin typeface="Arial" panose="020B0604020202020204" pitchFamily="34" charset="0"/>
              <a:ea typeface="Noto Sans CJK TC Medium" panose="020B0600000000000000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85267"/>
            <a:ext cx="573452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如何識別 Deepfake？</a:t>
            </a:r>
            <a:endParaRPr lang="en-US" sz="4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461022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200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視覺線索</a:t>
            </a:r>
            <a:endParaRPr lang="en-US" sz="3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11312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不自然的眨眼頻率或眼神空洞</a:t>
            </a:r>
            <a:endParaRPr lang="en-US" sz="17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55532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臉部邊緣模糊、膚色不均勻</a:t>
            </a:r>
            <a:endParaRPr lang="en-US" sz="17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99752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影像中的光影與環境不匹配</a:t>
            </a:r>
            <a:endParaRPr lang="en-US" sz="17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443972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畫面放大後的細節失真</a:t>
            </a:r>
            <a:endParaRPr lang="en-US" sz="17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488192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頭髮、眼鏡、牙齒等細節不合理</a:t>
            </a:r>
            <a:endParaRPr lang="en-US" sz="17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599521" y="2461022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200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聽覺線索</a:t>
            </a:r>
            <a:endParaRPr lang="en-US" sz="3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599521" y="311312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聲音單調、缺乏情感變化</a:t>
            </a:r>
            <a:endParaRPr lang="en-US" sz="17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599521" y="355532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語氣不自然、語速異常</a:t>
            </a:r>
            <a:endParaRPr lang="en-US" sz="17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599521" y="399752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不尋常的背景噪音或停頓</a:t>
            </a:r>
            <a:endParaRPr lang="en-US" sz="17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599521" y="443972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音質與畫面環境不符</a:t>
            </a:r>
            <a:endParaRPr lang="en-US" sz="17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7599521" y="5171156"/>
            <a:ext cx="6244709" cy="35957"/>
          </a:xfrm>
          <a:prstGeom prst="rect">
            <a:avLst/>
          </a:prstGeom>
          <a:solidFill>
            <a:srgbClr val="49495A">
              <a:alpha val="50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7599521" y="5462230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200" b="1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關鍵應對策略</a:t>
            </a:r>
            <a:endParaRPr lang="en-US" sz="3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599521" y="6114336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 err="1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抱持懷疑態度</a:t>
            </a:r>
            <a:r>
              <a:rPr lang="en-US" sz="1750" dirty="0" err="1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，對重要請求</a:t>
            </a:r>
            <a:r>
              <a:rPr lang="en-US" sz="1750" dirty="0" err="1">
                <a:solidFill>
                  <a:srgbClr val="49495A"/>
                </a:solidFill>
                <a:highlight>
                  <a:srgbClr val="FFFF00"/>
                </a:highligh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一定要透過第二管道</a:t>
            </a:r>
            <a:r>
              <a:rPr lang="en-US" sz="1750" dirty="0" err="1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（如：直接致電本人）進行查證</a:t>
            </a:r>
            <a:r>
              <a:rPr lang="en-US" sz="1750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en-US" sz="17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投影片編號版面配置區 3">
            <a:extLst>
              <a:ext uri="{FF2B5EF4-FFF2-40B4-BE49-F238E27FC236}">
                <a16:creationId xmlns:a16="http://schemas.microsoft.com/office/drawing/2014/main" id="{4C6C7972-C475-4D5F-8AED-F3A8CDBBFBF6}"/>
              </a:ext>
            </a:extLst>
          </p:cNvPr>
          <p:cNvSpPr txBox="1">
            <a:spLocks/>
          </p:cNvSpPr>
          <p:nvPr/>
        </p:nvSpPr>
        <p:spPr>
          <a:xfrm>
            <a:off x="12654516" y="7691752"/>
            <a:ext cx="1905000" cy="38100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5E63D77-4C64-40A2-B0C7-201E102C2FB8}" type="slidenum">
              <a:rPr lang="zh-TW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6</a:t>
            </a:fld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625691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勒索病毒與資料備份</a:t>
            </a:r>
            <a:endParaRPr lang="en-US" sz="61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投影片編號版面配置區 3">
            <a:extLst>
              <a:ext uri="{FF2B5EF4-FFF2-40B4-BE49-F238E27FC236}">
                <a16:creationId xmlns:a16="http://schemas.microsoft.com/office/drawing/2014/main" id="{29FBDD83-9A86-4989-8A89-FD2B201C03E6}"/>
              </a:ext>
            </a:extLst>
          </p:cNvPr>
          <p:cNvSpPr txBox="1">
            <a:spLocks/>
          </p:cNvSpPr>
          <p:nvPr/>
        </p:nvSpPr>
        <p:spPr>
          <a:xfrm>
            <a:off x="12654516" y="7691752"/>
            <a:ext cx="1905000" cy="38100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5E63D77-4C64-40A2-B0C7-201E102C2FB8}" type="slidenum">
              <a:rPr lang="zh-TW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7</a:t>
            </a:fld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992A7B5-9D9C-42B6-90AC-BEE4CDC9CC73}"/>
              </a:ext>
            </a:extLst>
          </p:cNvPr>
          <p:cNvSpPr txBox="1"/>
          <p:nvPr/>
        </p:nvSpPr>
        <p:spPr>
          <a:xfrm>
            <a:off x="39296" y="7851869"/>
            <a:ext cx="160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Arial" panose="020B0604020202020204" pitchFamily="34" charset="0"/>
                <a:ea typeface="Noto Sans CJK TC Medium" panose="020B0600000000000000" pitchFamily="34" charset="-120"/>
                <a:cs typeface="Arial" panose="020B0604020202020204" pitchFamily="34" charset="0"/>
              </a:rPr>
              <a:t>From internet</a:t>
            </a:r>
            <a:endParaRPr lang="zh-TW" altLang="en-US" dirty="0">
              <a:solidFill>
                <a:srgbClr val="0000FF"/>
              </a:solidFill>
              <a:latin typeface="Arial" panose="020B0604020202020204" pitchFamily="34" charset="0"/>
              <a:ea typeface="Noto Sans CJK TC Medium" panose="020B0600000000000000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2054" y="88557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勒索病毒攻擊現況</a:t>
            </a:r>
            <a:endParaRPr lang="en-US" sz="44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0CD4BD42-2358-4528-A99B-EDE5D02177E3}"/>
              </a:ext>
            </a:extLst>
          </p:cNvPr>
          <p:cNvGrpSpPr/>
          <p:nvPr/>
        </p:nvGrpSpPr>
        <p:grpSpPr>
          <a:xfrm>
            <a:off x="5235892" y="3120409"/>
            <a:ext cx="4158615" cy="1885117"/>
            <a:chOff x="5235893" y="3501033"/>
            <a:chExt cx="4158615" cy="1885117"/>
          </a:xfrm>
        </p:grpSpPr>
        <p:sp>
          <p:nvSpPr>
            <p:cNvPr id="6" name="Text 4"/>
            <p:cNvSpPr/>
            <p:nvPr/>
          </p:nvSpPr>
          <p:spPr>
            <a:xfrm>
              <a:off x="5235893" y="3501033"/>
              <a:ext cx="4158615" cy="74842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850"/>
                </a:lnSpc>
                <a:buNone/>
              </a:pPr>
              <a:r>
                <a:rPr lang="en-US" altLang="zh-TW" sz="5850" dirty="0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70%</a:t>
              </a:r>
              <a:endParaRPr lang="en-US" altLang="zh-TW" sz="58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7" name="Text 5"/>
            <p:cNvSpPr/>
            <p:nvPr/>
          </p:nvSpPr>
          <p:spPr>
            <a:xfrm>
              <a:off x="5897523" y="4532828"/>
              <a:ext cx="2835235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en-US" altLang="zh-TW" sz="2200" dirty="0" err="1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經由郵件</a:t>
              </a:r>
              <a:endParaRPr lang="en-US" altLang="zh-TW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8" name="Text 6"/>
            <p:cNvSpPr/>
            <p:nvPr/>
          </p:nvSpPr>
          <p:spPr>
            <a:xfrm>
              <a:off x="5235893" y="5023247"/>
              <a:ext cx="4158615" cy="3629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850"/>
                </a:lnSpc>
                <a:buNone/>
              </a:pPr>
              <a:r>
                <a:rPr lang="en-US" altLang="zh-TW" sz="1750" dirty="0" err="1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透過</a:t>
              </a:r>
              <a:r>
                <a:rPr lang="en-US" altLang="zh-TW" sz="1750" b="1" dirty="0" err="1">
                  <a:solidFill>
                    <a:srgbClr val="FF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釣魚郵件</a:t>
              </a:r>
              <a:r>
                <a:rPr lang="en-US" altLang="zh-TW" sz="1750" dirty="0" err="1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傳播的攻擊比例</a:t>
              </a:r>
              <a:endParaRPr lang="en-US" altLang="zh-TW" sz="17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EF4CA25A-BC70-4913-BD5E-9A54826E521A}"/>
              </a:ext>
            </a:extLst>
          </p:cNvPr>
          <p:cNvGrpSpPr/>
          <p:nvPr/>
        </p:nvGrpSpPr>
        <p:grpSpPr>
          <a:xfrm>
            <a:off x="9765600" y="1916013"/>
            <a:ext cx="4158615" cy="1885117"/>
            <a:chOff x="9677995" y="3501033"/>
            <a:chExt cx="4158615" cy="1885117"/>
          </a:xfrm>
        </p:grpSpPr>
        <p:sp>
          <p:nvSpPr>
            <p:cNvPr id="9" name="Text 7"/>
            <p:cNvSpPr/>
            <p:nvPr/>
          </p:nvSpPr>
          <p:spPr>
            <a:xfrm>
              <a:off x="9677995" y="3501033"/>
              <a:ext cx="4158615" cy="74842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850"/>
                </a:lnSpc>
                <a:buNone/>
              </a:pPr>
              <a:r>
                <a:rPr lang="en-US" sz="5850" dirty="0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18%</a:t>
              </a:r>
              <a:endParaRPr lang="en-US" sz="58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0" name="Text 8"/>
            <p:cNvSpPr/>
            <p:nvPr/>
          </p:nvSpPr>
          <p:spPr>
            <a:xfrm>
              <a:off x="10339626" y="4532828"/>
              <a:ext cx="2835235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en-US" sz="2200" dirty="0" err="1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經由</a:t>
              </a:r>
              <a:r>
                <a:rPr lang="zh-TW" altLang="en-US" sz="2200" dirty="0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訊息</a:t>
              </a:r>
              <a:endParaRPr lang="en-US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1" name="Text 9"/>
            <p:cNvSpPr/>
            <p:nvPr/>
          </p:nvSpPr>
          <p:spPr>
            <a:xfrm>
              <a:off x="9677995" y="5023247"/>
              <a:ext cx="4158615" cy="3629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850"/>
                </a:lnSpc>
                <a:buNone/>
              </a:pPr>
              <a:r>
                <a:rPr lang="en-US" sz="1750" dirty="0" err="1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透過</a:t>
              </a:r>
              <a:r>
                <a:rPr lang="zh-TW" altLang="en-US" sz="1750" b="1" dirty="0">
                  <a:solidFill>
                    <a:srgbClr val="FF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手機簡訊</a:t>
              </a:r>
              <a:r>
                <a:rPr lang="zh-TW" altLang="en-US" sz="1750" dirty="0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、</a:t>
              </a:r>
              <a:r>
                <a:rPr lang="zh-TW" altLang="en-US" sz="1750" b="1" dirty="0">
                  <a:solidFill>
                    <a:srgbClr val="FF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社群軟體訊息</a:t>
              </a:r>
              <a:endParaRPr lang="en-US" sz="175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D68975E2-4313-42DC-AC7C-67097367FE41}"/>
              </a:ext>
            </a:extLst>
          </p:cNvPr>
          <p:cNvGrpSpPr/>
          <p:nvPr/>
        </p:nvGrpSpPr>
        <p:grpSpPr>
          <a:xfrm>
            <a:off x="793790" y="4659982"/>
            <a:ext cx="4681977" cy="2503170"/>
            <a:chOff x="793790" y="3501033"/>
            <a:chExt cx="4681977" cy="2503170"/>
          </a:xfrm>
        </p:grpSpPr>
        <p:sp>
          <p:nvSpPr>
            <p:cNvPr id="3" name="Text 1"/>
            <p:cNvSpPr/>
            <p:nvPr/>
          </p:nvSpPr>
          <p:spPr>
            <a:xfrm>
              <a:off x="793790" y="3501033"/>
              <a:ext cx="4158615" cy="74842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850"/>
                </a:lnSpc>
                <a:buNone/>
              </a:pPr>
              <a:r>
                <a:rPr lang="en-US" sz="5850" dirty="0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247%</a:t>
              </a:r>
              <a:endParaRPr lang="en-US" sz="58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" name="Text 2"/>
            <p:cNvSpPr/>
            <p:nvPr/>
          </p:nvSpPr>
          <p:spPr>
            <a:xfrm>
              <a:off x="1455420" y="4532828"/>
              <a:ext cx="2835235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en-US" sz="2200" dirty="0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增長率</a:t>
              </a:r>
              <a:endParaRPr lang="en-US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" name="Text 3"/>
            <p:cNvSpPr/>
            <p:nvPr/>
          </p:nvSpPr>
          <p:spPr>
            <a:xfrm>
              <a:off x="793790" y="5023247"/>
              <a:ext cx="4158615" cy="3629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850"/>
                </a:lnSpc>
                <a:buNone/>
              </a:pPr>
              <a:r>
                <a:rPr lang="en-US" sz="1750" dirty="0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教育機構勒索軟體攻擊年增長率</a:t>
              </a:r>
              <a:endParaRPr lang="en-US" sz="17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" name="Text 10"/>
            <p:cNvSpPr/>
            <p:nvPr/>
          </p:nvSpPr>
          <p:spPr>
            <a:xfrm>
              <a:off x="793790" y="5641300"/>
              <a:ext cx="4681977" cy="3629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850"/>
                </a:lnSpc>
                <a:buNone/>
              </a:pPr>
              <a:r>
                <a:rPr lang="en-US" sz="1750" dirty="0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教職員是</a:t>
              </a:r>
              <a:r>
                <a:rPr lang="en-US" sz="1750" b="1" dirty="0">
                  <a:solidFill>
                    <a:srgbClr val="403CC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第一道防線</a:t>
              </a:r>
              <a:r>
                <a:rPr lang="en-US" sz="1750" dirty="0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，識別</a:t>
              </a:r>
              <a:r>
                <a:rPr lang="en-US" sz="1750" b="1" dirty="0">
                  <a:solidFill>
                    <a:srgbClr val="FF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可疑郵件</a:t>
              </a:r>
              <a:r>
                <a:rPr lang="en-US" sz="1750" dirty="0">
                  <a:solidFill>
                    <a:srgbClr val="49495A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至關重要</a:t>
              </a:r>
              <a:endParaRPr lang="en-US" sz="17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6" name="箭號: 向上 15">
            <a:extLst>
              <a:ext uri="{FF2B5EF4-FFF2-40B4-BE49-F238E27FC236}">
                <a16:creationId xmlns:a16="http://schemas.microsoft.com/office/drawing/2014/main" id="{9CD038E7-3A80-4B33-A82D-9BC8D221A26D}"/>
              </a:ext>
            </a:extLst>
          </p:cNvPr>
          <p:cNvSpPr/>
          <p:nvPr/>
        </p:nvSpPr>
        <p:spPr>
          <a:xfrm>
            <a:off x="10419907" y="1841896"/>
            <a:ext cx="531628" cy="8966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投影片編號版面配置區 3">
            <a:extLst>
              <a:ext uri="{FF2B5EF4-FFF2-40B4-BE49-F238E27FC236}">
                <a16:creationId xmlns:a16="http://schemas.microsoft.com/office/drawing/2014/main" id="{C58DFD44-585A-455E-ADD3-9AD9C77B0D7D}"/>
              </a:ext>
            </a:extLst>
          </p:cNvPr>
          <p:cNvSpPr txBox="1">
            <a:spLocks/>
          </p:cNvSpPr>
          <p:nvPr/>
        </p:nvSpPr>
        <p:spPr>
          <a:xfrm>
            <a:off x="12654516" y="7691752"/>
            <a:ext cx="1905000" cy="38100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5E63D77-4C64-40A2-B0C7-201E102C2FB8}" type="slidenum">
              <a:rPr lang="zh-TW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8</a:t>
            </a:fld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1EC158A-62F9-423A-A36F-F774ACDF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4635" y="4001809"/>
            <a:ext cx="4529708" cy="4138612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21F1F72B-B2D7-40F9-BDBC-9F8F33BBA945}"/>
              </a:ext>
            </a:extLst>
          </p:cNvPr>
          <p:cNvSpPr txBox="1"/>
          <p:nvPr/>
        </p:nvSpPr>
        <p:spPr>
          <a:xfrm>
            <a:off x="39296" y="7851869"/>
            <a:ext cx="160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Arial" panose="020B0604020202020204" pitchFamily="34" charset="0"/>
                <a:ea typeface="Noto Sans CJK TC Medium" panose="020B0600000000000000" pitchFamily="34" charset="-120"/>
                <a:cs typeface="Arial" panose="020B0604020202020204" pitchFamily="34" charset="0"/>
              </a:rPr>
              <a:t>From internet</a:t>
            </a:r>
            <a:endParaRPr lang="zh-TW" altLang="en-US" dirty="0">
              <a:solidFill>
                <a:srgbClr val="0000FF"/>
              </a:solidFill>
              <a:latin typeface="Arial" panose="020B0604020202020204" pitchFamily="34" charset="0"/>
              <a:ea typeface="Noto Sans CJK TC Medium" panose="020B0600000000000000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6503" y="468630"/>
            <a:ext cx="4686300" cy="532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4800" dirty="0" err="1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校園備份與實踐</a:t>
            </a:r>
            <a:endParaRPr lang="en-US" sz="4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96503" y="1427202"/>
            <a:ext cx="2556629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200" dirty="0">
                <a:solidFill>
                  <a:srgbClr val="403CC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學校提供的雲端儲存</a:t>
            </a:r>
            <a:endParaRPr lang="en-US" sz="3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96503" y="1917025"/>
            <a:ext cx="6510814" cy="272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2000" b="1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Google Drive</a:t>
            </a:r>
            <a:endParaRPr lang="en-US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96503" y="2249448"/>
            <a:ext cx="6510814" cy="272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2000" b="1" dirty="0">
                <a:solidFill>
                  <a:srgbClr val="49495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Microsoft OneDrive</a:t>
            </a:r>
            <a:endParaRPr lang="en-US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96503" y="3025021"/>
            <a:ext cx="2556629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200" b="1" dirty="0" err="1">
                <a:solidFill>
                  <a:srgbClr val="9933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備份實踐</a:t>
            </a:r>
            <a:endParaRPr lang="en-US" sz="3200" b="1" dirty="0">
              <a:solidFill>
                <a:srgbClr val="9933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703" y="1448514"/>
            <a:ext cx="6510814" cy="6510814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22A97D33-06D4-4F88-8B06-11EE26D32E97}"/>
              </a:ext>
            </a:extLst>
          </p:cNvPr>
          <p:cNvSpPr txBox="1"/>
          <p:nvPr/>
        </p:nvSpPr>
        <p:spPr>
          <a:xfrm>
            <a:off x="836428" y="3847267"/>
            <a:ext cx="3600893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</a:t>
            </a:r>
            <a:endParaRPr lang="en-US" altLang="zh-TW" sz="2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</a:t>
            </a:r>
            <a:endParaRPr lang="en-US" altLang="zh-TW" sz="4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5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</a:t>
            </a:r>
            <a:r>
              <a:rPr lang="zh-TW" altLang="en-US" sz="54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</a:t>
            </a:r>
          </a:p>
        </p:txBody>
      </p:sp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6144A544-1145-4DF3-BFA1-122271924C28}"/>
              </a:ext>
            </a:extLst>
          </p:cNvPr>
          <p:cNvSpPr txBox="1">
            <a:spLocks/>
          </p:cNvSpPr>
          <p:nvPr/>
        </p:nvSpPr>
        <p:spPr>
          <a:xfrm>
            <a:off x="12654516" y="7691752"/>
            <a:ext cx="1905000" cy="38100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5E63D77-4C64-40A2-B0C7-201E102C2FB8}" type="slidenum">
              <a:rPr lang="zh-TW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9</a:t>
            </a:fld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B1640A0-1C04-4FEB-A9B6-282833A68677}"/>
              </a:ext>
            </a:extLst>
          </p:cNvPr>
          <p:cNvSpPr txBox="1"/>
          <p:nvPr/>
        </p:nvSpPr>
        <p:spPr>
          <a:xfrm>
            <a:off x="39296" y="7851869"/>
            <a:ext cx="160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Arial" panose="020B0604020202020204" pitchFamily="34" charset="0"/>
                <a:ea typeface="Noto Sans CJK TC Medium" panose="020B0600000000000000" pitchFamily="34" charset="-120"/>
                <a:cs typeface="Arial" panose="020B0604020202020204" pitchFamily="34" charset="0"/>
              </a:rPr>
              <a:t>From internet</a:t>
            </a:r>
            <a:endParaRPr lang="zh-TW" altLang="en-US" dirty="0">
              <a:solidFill>
                <a:srgbClr val="0000FF"/>
              </a:solidFill>
              <a:latin typeface="Arial" panose="020B0604020202020204" pitchFamily="34" charset="0"/>
              <a:ea typeface="Noto Sans CJK TC Medium" panose="020B0600000000000000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286</Words>
  <Application>Microsoft Office PowerPoint</Application>
  <PresentationFormat>自訂</PresentationFormat>
  <Paragraphs>131</Paragraphs>
  <Slides>14</Slides>
  <Notes>14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9" baseType="lpstr">
      <vt:lpstr>Arial</vt:lpstr>
      <vt:lpstr>微軟正黑體</vt:lpstr>
      <vt:lpstr>微軟正黑體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subject/>
  <dc:creator>admin</dc:creator>
  <cp:lastModifiedBy>麥 小</cp:lastModifiedBy>
  <cp:revision>19</cp:revision>
  <dcterms:created xsi:type="dcterms:W3CDTF">2025-08-28T07:38:35Z</dcterms:created>
  <dcterms:modified xsi:type="dcterms:W3CDTF">2025-09-02T11:51:07Z</dcterms:modified>
</cp:coreProperties>
</file>